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1"/>
  </p:notesMasterIdLst>
  <p:sldIdLst>
    <p:sldId id="256" r:id="rId3"/>
    <p:sldId id="258" r:id="rId4"/>
    <p:sldId id="263" r:id="rId5"/>
    <p:sldId id="260" r:id="rId6"/>
    <p:sldId id="264" r:id="rId7"/>
    <p:sldId id="355" r:id="rId8"/>
    <p:sldId id="265" r:id="rId9"/>
    <p:sldId id="267" r:id="rId10"/>
    <p:sldId id="268" r:id="rId11"/>
    <p:sldId id="270" r:id="rId12"/>
    <p:sldId id="357" r:id="rId13"/>
    <p:sldId id="358" r:id="rId14"/>
    <p:sldId id="271" r:id="rId15"/>
    <p:sldId id="359" r:id="rId16"/>
    <p:sldId id="360" r:id="rId17"/>
    <p:sldId id="272" r:id="rId18"/>
    <p:sldId id="361" r:id="rId19"/>
    <p:sldId id="273" r:id="rId20"/>
    <p:sldId id="274" r:id="rId21"/>
    <p:sldId id="275" r:id="rId22"/>
    <p:sldId id="276" r:id="rId23"/>
    <p:sldId id="278" r:id="rId24"/>
    <p:sldId id="279" r:id="rId25"/>
    <p:sldId id="280" r:id="rId26"/>
    <p:sldId id="282" r:id="rId27"/>
    <p:sldId id="283" r:id="rId28"/>
    <p:sldId id="284" r:id="rId29"/>
    <p:sldId id="351" r:id="rId30"/>
    <p:sldId id="285" r:id="rId31"/>
    <p:sldId id="286" r:id="rId32"/>
    <p:sldId id="288" r:id="rId33"/>
    <p:sldId id="289" r:id="rId34"/>
    <p:sldId id="365" r:id="rId35"/>
    <p:sldId id="291" r:id="rId36"/>
    <p:sldId id="363" r:id="rId37"/>
    <p:sldId id="292" r:id="rId38"/>
    <p:sldId id="364" r:id="rId39"/>
    <p:sldId id="293" r:id="rId40"/>
    <p:sldId id="294" r:id="rId41"/>
    <p:sldId id="367" r:id="rId42"/>
    <p:sldId id="297" r:id="rId43"/>
    <p:sldId id="299" r:id="rId44"/>
    <p:sldId id="300" r:id="rId45"/>
    <p:sldId id="301" r:id="rId46"/>
    <p:sldId id="352" r:id="rId47"/>
    <p:sldId id="302" r:id="rId48"/>
    <p:sldId id="303" r:id="rId49"/>
    <p:sldId id="304" r:id="rId50"/>
    <p:sldId id="306" r:id="rId51"/>
    <p:sldId id="307" r:id="rId52"/>
    <p:sldId id="313" r:id="rId53"/>
    <p:sldId id="314" r:id="rId54"/>
    <p:sldId id="315" r:id="rId55"/>
    <p:sldId id="353" r:id="rId56"/>
    <p:sldId id="316" r:id="rId57"/>
    <p:sldId id="317" r:id="rId58"/>
    <p:sldId id="318" r:id="rId59"/>
    <p:sldId id="319" r:id="rId60"/>
    <p:sldId id="320" r:id="rId61"/>
    <p:sldId id="321" r:id="rId62"/>
    <p:sldId id="322" r:id="rId63"/>
    <p:sldId id="323" r:id="rId64"/>
    <p:sldId id="325" r:id="rId65"/>
    <p:sldId id="326" r:id="rId66"/>
    <p:sldId id="375" r:id="rId67"/>
    <p:sldId id="328" r:id="rId68"/>
    <p:sldId id="329" r:id="rId69"/>
    <p:sldId id="369" r:id="rId70"/>
    <p:sldId id="370" r:id="rId71"/>
    <p:sldId id="371" r:id="rId72"/>
    <p:sldId id="374" r:id="rId73"/>
    <p:sldId id="332" r:id="rId74"/>
    <p:sldId id="333" r:id="rId75"/>
    <p:sldId id="354" r:id="rId76"/>
    <p:sldId id="334" r:id="rId77"/>
    <p:sldId id="335" r:id="rId78"/>
    <p:sldId id="336" r:id="rId79"/>
    <p:sldId id="337" r:id="rId80"/>
    <p:sldId id="345" r:id="rId81"/>
    <p:sldId id="347" r:id="rId82"/>
    <p:sldId id="348" r:id="rId83"/>
    <p:sldId id="349" r:id="rId84"/>
    <p:sldId id="339" r:id="rId85"/>
    <p:sldId id="340" r:id="rId86"/>
    <p:sldId id="341" r:id="rId87"/>
    <p:sldId id="342" r:id="rId88"/>
    <p:sldId id="343" r:id="rId89"/>
    <p:sldId id="350"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60"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A4275-D673-4F34-A783-D973E78FBB3C}" type="datetimeFigureOut">
              <a:rPr lang="en-US" smtClean="0"/>
              <a:t>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0ED6C5-F3A8-42E7-AEE6-C1D7E54E9835}" type="slidenum">
              <a:rPr lang="en-US" smtClean="0"/>
              <a:t>‹#›</a:t>
            </a:fld>
            <a:endParaRPr lang="en-US"/>
          </a:p>
        </p:txBody>
      </p:sp>
    </p:spTree>
    <p:extLst>
      <p:ext uri="{BB962C8B-B14F-4D97-AF65-F5344CB8AC3E}">
        <p14:creationId xmlns:p14="http://schemas.microsoft.com/office/powerpoint/2010/main" val="1223306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4D910-556B-934F-8F25-1B78A765DAAE}" type="slidenum">
              <a:rPr lang="en-US" smtClean="0"/>
              <a:pPr/>
              <a:t>2</a:t>
            </a:fld>
            <a:endParaRPr lang="en-US"/>
          </a:p>
        </p:txBody>
      </p:sp>
    </p:spTree>
    <p:extLst>
      <p:ext uri="{BB962C8B-B14F-4D97-AF65-F5344CB8AC3E}">
        <p14:creationId xmlns:p14="http://schemas.microsoft.com/office/powerpoint/2010/main" val="170019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142A4C8-7D01-45FB-8837-30527C2FD0E6}" type="slidenum">
              <a:rPr lang="en-US" altLang="en-US" sz="1200" smtClean="0"/>
              <a:pPr/>
              <a:t>56</a:t>
            </a:fld>
            <a:endParaRPr lang="en-US" alt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74057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94239797-03A7-4E42-986B-80AB40CB1265}" type="slidenum">
              <a:rPr lang="en-US" altLang="en-US" sz="1200" smtClean="0"/>
              <a:pPr/>
              <a:t>57</a:t>
            </a:fld>
            <a:endParaRPr lang="en-US" altLang="en-US"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92746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0BF54D4-BB42-4FC9-9AE7-7D96D6F37ECC}" type="slidenum">
              <a:rPr lang="en-US" altLang="en-US" sz="1200" smtClean="0"/>
              <a:pPr/>
              <a:t>58</a:t>
            </a:fld>
            <a:endParaRPr lang="en-US" alt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6470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D65D368-CD1E-4E4B-A5CD-6E75B960DD5C}" type="slidenum">
              <a:rPr lang="en-US" altLang="en-US" sz="1200" smtClean="0"/>
              <a:pPr/>
              <a:t>59</a:t>
            </a:fld>
            <a:endParaRPr lang="en-US" altLang="en-US" sz="12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81708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B3241AD-32DF-495B-8F31-2EBB03AFE785}" type="slidenum">
              <a:rPr lang="en-US" altLang="en-US" sz="1200" smtClean="0"/>
              <a:pPr/>
              <a:t>60</a:t>
            </a:fld>
            <a:endParaRPr lang="en-US" alt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81456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1705603-BD13-4A19-B01F-409F2F38E79A}" type="slidenum">
              <a:rPr lang="en-US" altLang="en-US" sz="1200" smtClean="0"/>
              <a:pPr/>
              <a:t>61</a:t>
            </a:fld>
            <a:endParaRPr lang="en-US" alt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20467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E865122-7F94-4C87-8B76-9083DD8A9940}" type="slidenum">
              <a:rPr lang="en-US" altLang="en-US" sz="1200" smtClean="0"/>
              <a:pPr/>
              <a:t>62</a:t>
            </a:fld>
            <a:endParaRPr lang="en-US" alt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54672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64BAB58-C6DF-41A1-B2F5-7E83C493959B}" type="slidenum">
              <a:rPr lang="en-US" altLang="en-US" sz="1200" smtClean="0"/>
              <a:pPr/>
              <a:t>63</a:t>
            </a:fld>
            <a:endParaRPr lang="en-US" alt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27990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01B8BED-8FE7-4A3B-B500-32E7F7B183E1}" type="slidenum">
              <a:rPr lang="en-US" altLang="en-US" sz="1200" smtClean="0"/>
              <a:pPr/>
              <a:t>64</a:t>
            </a:fld>
            <a:endParaRPr lang="en-US" alt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21046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4D910-556B-934F-8F25-1B78A765DAAE}"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303037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4D910-556B-934F-8F25-1B78A765DAAE}" type="slidenum">
              <a:rPr lang="en-US" smtClean="0"/>
              <a:pPr/>
              <a:t>3</a:t>
            </a:fld>
            <a:endParaRPr lang="en-US"/>
          </a:p>
        </p:txBody>
      </p:sp>
    </p:spTree>
    <p:extLst>
      <p:ext uri="{BB962C8B-B14F-4D97-AF65-F5344CB8AC3E}">
        <p14:creationId xmlns:p14="http://schemas.microsoft.com/office/powerpoint/2010/main" val="3913585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4D910-556B-934F-8F25-1B78A765DAAE}"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09979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5F7A1D3-663D-41C3-BDC6-8669FB60DB34}" type="slidenum">
              <a:rPr lang="en-US" altLang="en-US" sz="1200" smtClean="0"/>
              <a:pPr/>
              <a:t>75</a:t>
            </a:fld>
            <a:endParaRPr lang="en-US" alt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99791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090ECD2-4D94-447D-B586-531903D85766}" type="slidenum">
              <a:rPr lang="en-US" altLang="en-US" sz="1200" smtClean="0"/>
              <a:pPr/>
              <a:t>76</a:t>
            </a:fld>
            <a:endParaRPr lang="en-US" altLang="en-US" sz="120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99149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6D0DCF5-CA7D-417F-9942-6F6366525877}" type="slidenum">
              <a:rPr lang="en-US" altLang="en-US" sz="1200" smtClean="0"/>
              <a:pPr/>
              <a:t>77</a:t>
            </a:fld>
            <a:endParaRPr lang="en-US" altLang="en-US" sz="12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796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D8D71BD-2385-49CF-A715-635CE85CD87D}" type="slidenum">
              <a:rPr lang="en-US" altLang="en-US" sz="1200" smtClean="0"/>
              <a:pPr/>
              <a:t>79</a:t>
            </a:fld>
            <a:endParaRPr lang="en-US" altLang="en-US" sz="12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76939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8C22F4F-800E-490F-8367-4028315B16E6}" type="slidenum">
              <a:rPr lang="en-US" altLang="en-US" sz="1200" smtClean="0"/>
              <a:pPr/>
              <a:t>80</a:t>
            </a:fld>
            <a:endParaRPr lang="en-US" altLang="en-US" sz="12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30682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E3B559C-02DF-4B00-B26C-B94B2CAB58F0}" type="slidenum">
              <a:rPr lang="en-US" altLang="en-US" sz="1200" smtClean="0"/>
              <a:pPr/>
              <a:t>81</a:t>
            </a:fld>
            <a:endParaRPr lang="en-US" altLang="en-US" sz="12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71443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508D9AE-D2B7-41D5-9BB2-B345416FEC2E}" type="slidenum">
              <a:rPr lang="en-US" altLang="en-US" sz="1200" smtClean="0"/>
              <a:pPr/>
              <a:t>82</a:t>
            </a:fld>
            <a:endParaRPr lang="en-US" altLang="en-US" sz="12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16190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E2AD096-72A5-4B9B-89BC-EA2276DA58CC}" type="slidenum">
              <a:rPr lang="en-US" altLang="en-US" sz="1200" smtClean="0"/>
              <a:pPr/>
              <a:t>83</a:t>
            </a:fld>
            <a:endParaRPr lang="en-US" altLang="en-US" sz="12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27957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00E37AE-F4D7-46C5-A031-F7858D52AF39}" type="slidenum">
              <a:rPr lang="en-US" altLang="en-US" sz="1200" smtClean="0"/>
              <a:pPr/>
              <a:t>84</a:t>
            </a:fld>
            <a:endParaRPr lang="en-US" alt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3890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4D910-556B-934F-8F25-1B78A765DAAE}" type="slidenum">
              <a:rPr lang="en-US" smtClean="0"/>
              <a:pPr/>
              <a:t>25</a:t>
            </a:fld>
            <a:endParaRPr lang="en-US"/>
          </a:p>
        </p:txBody>
      </p:sp>
    </p:spTree>
    <p:extLst>
      <p:ext uri="{BB962C8B-B14F-4D97-AF65-F5344CB8AC3E}">
        <p14:creationId xmlns:p14="http://schemas.microsoft.com/office/powerpoint/2010/main" val="1772056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BCF8A7C-CA20-4866-B05A-0B8A70CBB973}" type="slidenum">
              <a:rPr lang="en-US" altLang="en-US" sz="1200" smtClean="0"/>
              <a:pPr/>
              <a:t>85</a:t>
            </a:fld>
            <a:endParaRPr lang="en-US" alt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36956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52527AF-7952-4FD0-91EA-F0B291653E4E}" type="slidenum">
              <a:rPr lang="en-US" altLang="en-US" sz="1200" smtClean="0"/>
              <a:pPr/>
              <a:t>86</a:t>
            </a:fld>
            <a:endParaRPr lang="en-US" altLang="en-US" sz="12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60818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FC48855-32B7-40A1-BBFE-FFAC5D62A46E}" type="slidenum">
              <a:rPr lang="en-US" altLang="en-US" sz="1200" smtClean="0"/>
              <a:pPr/>
              <a:t>87</a:t>
            </a:fld>
            <a:endParaRPr lang="en-US" altLang="en-US" sz="120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82832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4D910-556B-934F-8F25-1B78A765DAAE}"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336003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4D910-556B-934F-8F25-1B78A765DAA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09221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4D910-556B-934F-8F25-1B78A765DAAE}"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22195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4D910-556B-934F-8F25-1B78A765DAAE}"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117815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4D910-556B-934F-8F25-1B78A765DAAE}"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362283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4D910-556B-934F-8F25-1B78A765DAAE}"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4150674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126A943-15F6-4227-8FBB-8331C020FFBF}" type="slidenum">
              <a:rPr lang="en-US" altLang="en-US" sz="1200" smtClean="0"/>
              <a:pPr/>
              <a:t>55</a:t>
            </a:fld>
            <a:endParaRPr lang="en-US" altLang="en-US"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46802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026" name="Picture 2" descr="drury[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11691"/>
            <a:ext cx="1292232" cy="133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5445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D943DD06-E425-4786-92DD-0F7B6A94300A}" type="slidenum">
              <a:rPr lang="en-US"/>
              <a:pPr>
                <a:defRPr/>
              </a:pPr>
              <a:t>‹#›</a:t>
            </a:fld>
            <a:endParaRPr lang="en-US"/>
          </a:p>
        </p:txBody>
      </p:sp>
    </p:spTree>
    <p:extLst>
      <p:ext uri="{BB962C8B-B14F-4D97-AF65-F5344CB8AC3E}">
        <p14:creationId xmlns:p14="http://schemas.microsoft.com/office/powerpoint/2010/main" val="345169392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1555E95A-05E7-43EF-8F5F-7DA5A907160F}" type="slidenum">
              <a:rPr lang="en-US"/>
              <a:pPr>
                <a:defRPr/>
              </a:pPr>
              <a:t>‹#›</a:t>
            </a:fld>
            <a:endParaRPr lang="en-US"/>
          </a:p>
        </p:txBody>
      </p:sp>
    </p:spTree>
    <p:extLst>
      <p:ext uri="{BB962C8B-B14F-4D97-AF65-F5344CB8AC3E}">
        <p14:creationId xmlns:p14="http://schemas.microsoft.com/office/powerpoint/2010/main" val="132207568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94E772ED-FD82-4FDA-B925-CB28B1D50CB5}" type="datetimeFigureOut">
              <a:rPr lang="en-US" smtClean="0"/>
              <a:pPr/>
              <a:t>11/4/2019</a:t>
            </a:fld>
            <a:endParaRPr lang="en-US"/>
          </a:p>
        </p:txBody>
      </p:sp>
      <p:sp>
        <p:nvSpPr>
          <p:cNvPr id="8" name="Slide Number Placeholder 7"/>
          <p:cNvSpPr>
            <a:spLocks noGrp="1"/>
          </p:cNvSpPr>
          <p:nvPr>
            <p:ph type="sldNum" sz="quarter" idx="11"/>
          </p:nvPr>
        </p:nvSpPr>
        <p:spPr/>
        <p:txBody>
          <a:bodyPr/>
          <a:lstStyle/>
          <a:p>
            <a:fld id="{46DEA02B-D367-4FE0-A098-47E2C756DD64}"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476443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94E772ED-FD82-4FDA-B925-CB28B1D50CB5}"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EA02B-D367-4FE0-A098-47E2C756DD64}" type="slidenum">
              <a:rPr lang="en-US" smtClean="0"/>
              <a:pPr/>
              <a:t>‹#›</a:t>
            </a:fld>
            <a:endParaRPr lang="en-US"/>
          </a:p>
        </p:txBody>
      </p:sp>
    </p:spTree>
    <p:extLst>
      <p:ext uri="{BB962C8B-B14F-4D97-AF65-F5344CB8AC3E}">
        <p14:creationId xmlns:p14="http://schemas.microsoft.com/office/powerpoint/2010/main" val="2926733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E772ED-FD82-4FDA-B925-CB28B1D50CB5}"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EA02B-D367-4FE0-A098-47E2C756DD64}" type="slidenum">
              <a:rPr lang="en-US" smtClean="0"/>
              <a:pPr/>
              <a:t>‹#›</a:t>
            </a:fld>
            <a:endParaRPr lang="en-US"/>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59368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4E772ED-FD82-4FDA-B925-CB28B1D50CB5}"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EA02B-D367-4FE0-A098-47E2C756DD64}" type="slidenum">
              <a:rPr lang="en-US" smtClean="0"/>
              <a:pPr/>
              <a:t>‹#›</a:t>
            </a:fld>
            <a:endParaRPr lang="en-US"/>
          </a:p>
        </p:txBody>
      </p:sp>
      <p:sp>
        <p:nvSpPr>
          <p:cNvPr id="9" name="Content Placeholder 8"/>
          <p:cNvSpPr>
            <a:spLocks noGrp="1"/>
          </p:cNvSpPr>
          <p:nvPr>
            <p:ph sz="quarter" idx="13"/>
          </p:nvPr>
        </p:nvSpPr>
        <p:spPr>
          <a:xfrm>
            <a:off x="487680" y="1600200"/>
            <a:ext cx="5388864"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9870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4E772ED-FD82-4FDA-B925-CB28B1D50CB5}" type="datetimeFigureOut">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EA02B-D367-4FE0-A098-47E2C756DD64}" type="slidenum">
              <a:rPr lang="en-US" smtClean="0"/>
              <a:pPr/>
              <a:t>‹#›</a:t>
            </a:fld>
            <a:endParaRPr lang="en-US"/>
          </a:p>
        </p:txBody>
      </p:sp>
      <p:sp>
        <p:nvSpPr>
          <p:cNvPr id="11" name="Content Placeholder 10"/>
          <p:cNvSpPr>
            <a:spLocks noGrp="1"/>
          </p:cNvSpPr>
          <p:nvPr>
            <p:ph sz="quarter" idx="13"/>
          </p:nvPr>
        </p:nvSpPr>
        <p:spPr>
          <a:xfrm>
            <a:off x="609600" y="2212848"/>
            <a:ext cx="5388864"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6894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E772ED-FD82-4FDA-B925-CB28B1D50CB5}" type="datetimeFigureOut">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DEA02B-D367-4FE0-A098-47E2C756DD64}" type="slidenum">
              <a:rPr lang="en-US" smtClean="0"/>
              <a:pPr/>
              <a:t>‹#›</a:t>
            </a:fld>
            <a:endParaRPr lang="en-US"/>
          </a:p>
        </p:txBody>
      </p:sp>
    </p:spTree>
    <p:extLst>
      <p:ext uri="{BB962C8B-B14F-4D97-AF65-F5344CB8AC3E}">
        <p14:creationId xmlns:p14="http://schemas.microsoft.com/office/powerpoint/2010/main" val="1457717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772ED-FD82-4FDA-B925-CB28B1D50CB5}" type="datetimeFigureOut">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DEA02B-D367-4FE0-A098-47E2C756DD64}" type="slidenum">
              <a:rPr lang="en-US" smtClean="0"/>
              <a:pPr/>
              <a:t>‹#›</a:t>
            </a:fld>
            <a:endParaRPr lang="en-US"/>
          </a:p>
        </p:txBody>
      </p:sp>
    </p:spTree>
    <p:extLst>
      <p:ext uri="{BB962C8B-B14F-4D97-AF65-F5344CB8AC3E}">
        <p14:creationId xmlns:p14="http://schemas.microsoft.com/office/powerpoint/2010/main" val="431970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772ED-FD82-4FDA-B925-CB28B1D50CB5}"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EA02B-D367-4FE0-A098-47E2C756DD64}" type="slidenum">
              <a:rPr lang="en-US" smtClean="0"/>
              <a:pPr/>
              <a:t>‹#›</a:t>
            </a:fld>
            <a:endParaRPr lang="en-US"/>
          </a:p>
        </p:txBody>
      </p:sp>
    </p:spTree>
    <p:extLst>
      <p:ext uri="{BB962C8B-B14F-4D97-AF65-F5344CB8AC3E}">
        <p14:creationId xmlns:p14="http://schemas.microsoft.com/office/powerpoint/2010/main" val="40282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drury[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22694"/>
            <a:ext cx="1292232" cy="133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590426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772ED-FD82-4FDA-B925-CB28B1D50CB5}"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EA02B-D367-4FE0-A098-47E2C756DD64}" type="slidenum">
              <a:rPr lang="en-US" smtClean="0"/>
              <a:pPr/>
              <a:t>‹#›</a:t>
            </a:fld>
            <a:endParaRPr lang="en-US"/>
          </a:p>
        </p:txBody>
      </p:sp>
    </p:spTree>
    <p:extLst>
      <p:ext uri="{BB962C8B-B14F-4D97-AF65-F5344CB8AC3E}">
        <p14:creationId xmlns:p14="http://schemas.microsoft.com/office/powerpoint/2010/main" val="291497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772ED-FD82-4FDA-B925-CB28B1D50CB5}"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EA02B-D367-4FE0-A098-47E2C756DD64}" type="slidenum">
              <a:rPr lang="en-US" smtClean="0"/>
              <a:pPr/>
              <a:t>‹#›</a:t>
            </a:fld>
            <a:endParaRPr lang="en-US"/>
          </a:p>
        </p:txBody>
      </p:sp>
    </p:spTree>
    <p:extLst>
      <p:ext uri="{BB962C8B-B14F-4D97-AF65-F5344CB8AC3E}">
        <p14:creationId xmlns:p14="http://schemas.microsoft.com/office/powerpoint/2010/main" val="3599103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772ED-FD82-4FDA-B925-CB28B1D50CB5}"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EA02B-D367-4FE0-A098-47E2C756DD64}" type="slidenum">
              <a:rPr lang="en-US" smtClean="0"/>
              <a:pPr/>
              <a:t>‹#›</a:t>
            </a:fld>
            <a:endParaRPr lang="en-US"/>
          </a:p>
        </p:txBody>
      </p:sp>
    </p:spTree>
    <p:extLst>
      <p:ext uri="{BB962C8B-B14F-4D97-AF65-F5344CB8AC3E}">
        <p14:creationId xmlns:p14="http://schemas.microsoft.com/office/powerpoint/2010/main" val="108298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pic>
        <p:nvPicPr>
          <p:cNvPr id="7" name="Picture 2" descr="drury[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22694"/>
            <a:ext cx="1292232" cy="133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8373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descr="drury[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22694"/>
            <a:ext cx="1292232" cy="133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595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lgn="ctr">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lgn="ctr">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2" descr="drury[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22694"/>
            <a:ext cx="1292232" cy="133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3597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smtClean="0"/>
              <a:t>Click to edit Master title style</a:t>
            </a:r>
            <a:endParaRPr lang="en-US" dirty="0"/>
          </a:p>
        </p:txBody>
      </p:sp>
      <p:pic>
        <p:nvPicPr>
          <p:cNvPr id="6" name="Picture 2" descr="drury[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22694"/>
            <a:ext cx="1292232" cy="133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7716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drury[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22694"/>
            <a:ext cx="1292232" cy="133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7054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3E2DC662-C242-46E0-B8F0-76BEAE1D5611}" type="slidenum">
              <a:rPr lang="en-US"/>
              <a:pPr>
                <a:defRPr/>
              </a:pPr>
              <a:t>‹#›</a:t>
            </a:fld>
            <a:endParaRPr lang="en-US"/>
          </a:p>
        </p:txBody>
      </p:sp>
    </p:spTree>
    <p:extLst>
      <p:ext uri="{BB962C8B-B14F-4D97-AF65-F5344CB8AC3E}">
        <p14:creationId xmlns:p14="http://schemas.microsoft.com/office/powerpoint/2010/main" val="195292691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1DE37154-F018-49D3-A4D8-4E6DC8414622}" type="slidenum">
              <a:rPr lang="en-US"/>
              <a:pPr>
                <a:defRPr/>
              </a:pPr>
              <a:t>‹#›</a:t>
            </a:fld>
            <a:endParaRPr lang="en-US"/>
          </a:p>
        </p:txBody>
      </p:sp>
    </p:spTree>
    <p:extLst>
      <p:ext uri="{BB962C8B-B14F-4D97-AF65-F5344CB8AC3E}">
        <p14:creationId xmlns:p14="http://schemas.microsoft.com/office/powerpoint/2010/main" val="64401963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www.chemisme.com/ap-chemistry.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chemisme.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drury[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516" y="5522694"/>
            <a:ext cx="1292232" cy="133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766187" y="5379443"/>
            <a:ext cx="2686493" cy="1953813"/>
          </a:xfrm>
          <a:prstGeom prst="rect">
            <a:avLst/>
          </a:prstGeom>
        </p:spPr>
      </p:pic>
      <p:sp>
        <p:nvSpPr>
          <p:cNvPr id="11" name="TextBox 10">
            <a:hlinkClick r:id="rId15"/>
          </p:cNvPr>
          <p:cNvSpPr txBox="1"/>
          <p:nvPr userDrawn="1"/>
        </p:nvSpPr>
        <p:spPr>
          <a:xfrm>
            <a:off x="4508938" y="6462830"/>
            <a:ext cx="2207173" cy="369332"/>
          </a:xfrm>
          <a:prstGeom prst="rect">
            <a:avLst/>
          </a:prstGeom>
          <a:noFill/>
        </p:spPr>
        <p:txBody>
          <a:bodyPr wrap="square" rtlCol="0">
            <a:spAutoFit/>
          </a:bodyPr>
          <a:lstStyle/>
          <a:p>
            <a:r>
              <a:rPr lang="en-US" dirty="0" smtClean="0">
                <a:solidFill>
                  <a:srgbClr val="0070C0"/>
                </a:solidFill>
              </a:rPr>
              <a:t>www.chemisme.com</a:t>
            </a:r>
            <a:r>
              <a:rPr lang="en-US" baseline="0" dirty="0" smtClean="0">
                <a:solidFill>
                  <a:srgbClr val="0070C0"/>
                </a:solidFill>
              </a:rPr>
              <a:t> </a:t>
            </a:r>
            <a:endParaRPr lang="en-US" dirty="0" smtClean="0">
              <a:solidFill>
                <a:srgbClr val="0070C0"/>
              </a:solidFill>
            </a:endParaRPr>
          </a:p>
        </p:txBody>
      </p:sp>
      <p:sp>
        <p:nvSpPr>
          <p:cNvPr id="12" name="TextBox 11">
            <a:hlinkClick r:id="rId16"/>
          </p:cNvPr>
          <p:cNvSpPr txBox="1"/>
          <p:nvPr userDrawn="1"/>
        </p:nvSpPr>
        <p:spPr>
          <a:xfrm>
            <a:off x="8496792" y="6462830"/>
            <a:ext cx="2207173" cy="369332"/>
          </a:xfrm>
          <a:prstGeom prst="rect">
            <a:avLst/>
          </a:prstGeom>
          <a:noFill/>
        </p:spPr>
        <p:txBody>
          <a:bodyPr wrap="square" rtlCol="0">
            <a:spAutoFit/>
          </a:bodyPr>
          <a:lstStyle/>
          <a:p>
            <a:r>
              <a:rPr lang="en-US" dirty="0" smtClean="0">
                <a:solidFill>
                  <a:srgbClr val="C00000"/>
                </a:solidFill>
              </a:rPr>
              <a:t>AP Chemistry</a:t>
            </a:r>
          </a:p>
        </p:txBody>
      </p:sp>
    </p:spTree>
    <p:extLst>
      <p:ext uri="{BB962C8B-B14F-4D97-AF65-F5344CB8AC3E}">
        <p14:creationId xmlns:p14="http://schemas.microsoft.com/office/powerpoint/2010/main" val="2424531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4E772ED-FD82-4FDA-B925-CB28B1D50CB5}" type="datetimeFigureOut">
              <a:rPr lang="en-US" smtClean="0"/>
              <a:pPr/>
              <a:t>11/4/2019</a:t>
            </a:fld>
            <a:endParaRPr lang="en-US"/>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6DEA02B-D367-4FE0-A098-47E2C756DD64}" type="slidenum">
              <a:rPr lang="en-US" smtClean="0"/>
              <a:pPr/>
              <a:t>‹#›</a:t>
            </a:fld>
            <a:endParaRPr lang="en-US"/>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163" y="5867400"/>
            <a:ext cx="1314821" cy="1017722"/>
          </a:xfrm>
          <a:prstGeom prst="rect">
            <a:avLst/>
          </a:prstGeom>
        </p:spPr>
      </p:pic>
    </p:spTree>
    <p:extLst>
      <p:ext uri="{BB962C8B-B14F-4D97-AF65-F5344CB8AC3E}">
        <p14:creationId xmlns:p14="http://schemas.microsoft.com/office/powerpoint/2010/main" val="698483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24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4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youtube.com/watch?v=CKs4WKv6foI&amp;feature=player_detailpage" TargetMode="Externa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gif"/></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youtube.com/watch?v=Qhsxo7vY8ac" TargetMode="Externa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video" Target="https://www.youtube.com/embed/0wifFbGDv4I"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hyperlink" Target="http://www.youtube.com/watch?v=0wifFbGDv4I"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56.jpeg"/></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2.xml"/><Relationship Id="rId1" Type="http://schemas.openxmlformats.org/officeDocument/2006/relationships/video" Target="https://www.youtube.com/embed/5T68TvdoSbI"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70.jpeg"/></Relationships>
</file>

<file path=ppt/slides/_rels/slide8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States Of Matter</a:t>
            </a:r>
            <a:endParaRPr lang="en-US" dirty="0"/>
          </a:p>
        </p:txBody>
      </p:sp>
    </p:spTree>
    <p:extLst>
      <p:ext uri="{BB962C8B-B14F-4D97-AF65-F5344CB8AC3E}">
        <p14:creationId xmlns:p14="http://schemas.microsoft.com/office/powerpoint/2010/main" val="2705725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186" y="-69850"/>
            <a:ext cx="8229600" cy="1143000"/>
          </a:xfrm>
        </p:spPr>
        <p:txBody>
          <a:bodyPr/>
          <a:lstStyle/>
          <a:p>
            <a:r>
              <a:rPr lang="en-US" dirty="0" smtClean="0"/>
              <a:t>Boyle’s Law</a:t>
            </a:r>
            <a:endParaRPr lang="en-US" dirty="0"/>
          </a:p>
        </p:txBody>
      </p:sp>
      <p:sp>
        <p:nvSpPr>
          <p:cNvPr id="4" name="Content Placeholder 3"/>
          <p:cNvSpPr>
            <a:spLocks noGrp="1"/>
          </p:cNvSpPr>
          <p:nvPr>
            <p:ph sz="half" idx="1"/>
          </p:nvPr>
        </p:nvSpPr>
        <p:spPr>
          <a:xfrm>
            <a:off x="1790700" y="1558160"/>
            <a:ext cx="4038600" cy="4449925"/>
          </a:xfrm>
        </p:spPr>
        <p:txBody>
          <a:bodyPr>
            <a:normAutofit/>
          </a:bodyPr>
          <a:lstStyle/>
          <a:p>
            <a:pPr marL="0" indent="0">
              <a:buNone/>
            </a:pPr>
            <a:r>
              <a:rPr lang="en-US" sz="3200" dirty="0"/>
              <a:t>Pressure and volume have an indirect relationship.</a:t>
            </a:r>
          </a:p>
          <a:p>
            <a:endParaRPr lang="en-US" sz="3200" dirty="0"/>
          </a:p>
          <a:p>
            <a:pPr marL="0" indent="0">
              <a:buNone/>
            </a:pPr>
            <a:r>
              <a:rPr lang="en-US" sz="3200" dirty="0"/>
              <a:t>P</a:t>
            </a:r>
            <a:r>
              <a:rPr lang="en-US" sz="3200" baseline="-25000" dirty="0"/>
              <a:t>1</a:t>
            </a:r>
            <a:r>
              <a:rPr lang="en-US" sz="3200" dirty="0"/>
              <a:t>V</a:t>
            </a:r>
            <a:r>
              <a:rPr lang="en-US" sz="3200" baseline="-25000" dirty="0"/>
              <a:t>1</a:t>
            </a:r>
            <a:r>
              <a:rPr lang="en-US" sz="3200" dirty="0"/>
              <a:t>=P</a:t>
            </a:r>
            <a:r>
              <a:rPr lang="en-US" sz="3200" baseline="-25000" dirty="0"/>
              <a:t>2</a:t>
            </a:r>
            <a:r>
              <a:rPr lang="en-US" sz="3200" dirty="0"/>
              <a:t>V</a:t>
            </a:r>
            <a:r>
              <a:rPr lang="en-US" sz="3200" baseline="-25000" dirty="0"/>
              <a:t>2</a:t>
            </a:r>
          </a:p>
        </p:txBody>
      </p:sp>
      <p:pic>
        <p:nvPicPr>
          <p:cNvPr id="6" name="Content Placeholder 5" descr="robert_boyle.jpg"/>
          <p:cNvPicPr>
            <a:picLocks noGrp="1" noChangeAspect="1"/>
          </p:cNvPicPr>
          <p:nvPr>
            <p:ph sz="half" idx="2"/>
          </p:nvPr>
        </p:nvPicPr>
        <p:blipFill>
          <a:blip r:embed="rId2" cstate="print"/>
          <a:stretch>
            <a:fillRect/>
          </a:stretch>
        </p:blipFill>
        <p:spPr>
          <a:xfrm>
            <a:off x="6311900" y="2023269"/>
            <a:ext cx="3759200" cy="4229100"/>
          </a:xfrm>
        </p:spPr>
      </p:pic>
      <p:pic>
        <p:nvPicPr>
          <p:cNvPr id="5" name="Picture 4" descr="solids_liquids_gases_boyle.jpg"/>
          <p:cNvPicPr>
            <a:picLocks noChangeAspect="1"/>
          </p:cNvPicPr>
          <p:nvPr/>
        </p:nvPicPr>
        <p:blipFill>
          <a:blip r:embed="rId3" cstate="print"/>
          <a:stretch>
            <a:fillRect/>
          </a:stretch>
        </p:blipFill>
        <p:spPr>
          <a:xfrm>
            <a:off x="6324600" y="152400"/>
            <a:ext cx="3733800" cy="1841500"/>
          </a:xfrm>
          <a:prstGeom prst="rect">
            <a:avLst/>
          </a:prstGeom>
        </p:spPr>
      </p:pic>
    </p:spTree>
    <p:extLst>
      <p:ext uri="{BB962C8B-B14F-4D97-AF65-F5344CB8AC3E}">
        <p14:creationId xmlns:p14="http://schemas.microsoft.com/office/powerpoint/2010/main" val="1812473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boyles.gif"/>
          <p:cNvPicPr>
            <a:picLocks noGrp="1" noChangeAspect="1"/>
          </p:cNvPicPr>
          <p:nvPr>
            <p:ph idx="1"/>
          </p:nvPr>
        </p:nvPicPr>
        <p:blipFill>
          <a:blip r:embed="rId2" cstate="print"/>
          <a:stretch>
            <a:fillRect/>
          </a:stretch>
        </p:blipFill>
        <p:spPr>
          <a:xfrm>
            <a:off x="1520542" y="0"/>
            <a:ext cx="9147459" cy="6858000"/>
          </a:xfrm>
        </p:spPr>
      </p:pic>
    </p:spTree>
    <p:extLst>
      <p:ext uri="{BB962C8B-B14F-4D97-AF65-F5344CB8AC3E}">
        <p14:creationId xmlns:p14="http://schemas.microsoft.com/office/powerpoint/2010/main" val="1108944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Q1: </a:t>
            </a:r>
            <a:r>
              <a:rPr lang="en-US" dirty="0" smtClean="0"/>
              <a:t>How do we breathe?</a:t>
            </a:r>
            <a:endParaRPr lang="en-US" dirty="0"/>
          </a:p>
        </p:txBody>
      </p:sp>
      <p:pic>
        <p:nvPicPr>
          <p:cNvPr id="4" name="Content Placeholder 3" descr="lungs.jpg"/>
          <p:cNvPicPr>
            <a:picLocks noGrp="1" noChangeAspect="1"/>
          </p:cNvPicPr>
          <p:nvPr>
            <p:ph idx="1"/>
          </p:nvPr>
        </p:nvPicPr>
        <p:blipFill>
          <a:blip r:embed="rId2" cstate="print"/>
          <a:stretch>
            <a:fillRect/>
          </a:stretch>
        </p:blipFill>
        <p:spPr>
          <a:xfrm>
            <a:off x="4191000" y="2339181"/>
            <a:ext cx="3810000" cy="3048000"/>
          </a:xfrm>
        </p:spPr>
      </p:pic>
    </p:spTree>
    <p:extLst>
      <p:ext uri="{BB962C8B-B14F-4D97-AF65-F5344CB8AC3E}">
        <p14:creationId xmlns:p14="http://schemas.microsoft.com/office/powerpoint/2010/main" val="2035834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Law</a:t>
            </a:r>
            <a:endParaRPr lang="en-US" dirty="0"/>
          </a:p>
        </p:txBody>
      </p:sp>
      <p:pic>
        <p:nvPicPr>
          <p:cNvPr id="7" name="Content Placeholder 6" descr="law.gif"/>
          <p:cNvPicPr>
            <a:picLocks noGrp="1" noChangeAspect="1"/>
          </p:cNvPicPr>
          <p:nvPr>
            <p:ph sz="half" idx="2"/>
          </p:nvPr>
        </p:nvPicPr>
        <p:blipFill>
          <a:blip r:embed="rId2" cstate="print"/>
          <a:stretch>
            <a:fillRect/>
          </a:stretch>
        </p:blipFill>
        <p:spPr>
          <a:xfrm>
            <a:off x="6705601" y="1828801"/>
            <a:ext cx="3607701" cy="3926027"/>
          </a:xfrm>
        </p:spPr>
      </p:pic>
      <p:sp>
        <p:nvSpPr>
          <p:cNvPr id="6" name="Content Placeholder 5"/>
          <p:cNvSpPr>
            <a:spLocks noGrp="1"/>
          </p:cNvSpPr>
          <p:nvPr>
            <p:ph sz="half" idx="1"/>
          </p:nvPr>
        </p:nvSpPr>
        <p:spPr/>
        <p:txBody>
          <a:bodyPr>
            <a:normAutofit/>
          </a:bodyPr>
          <a:lstStyle/>
          <a:p>
            <a:r>
              <a:rPr lang="en-US" sz="3600" dirty="0"/>
              <a:t>Volume and temperature have a direct relationship.</a:t>
            </a:r>
          </a:p>
          <a:p>
            <a:endParaRPr lang="en-US" sz="3600" dirty="0"/>
          </a:p>
          <a:p>
            <a:r>
              <a:rPr lang="en-US" sz="3600" dirty="0"/>
              <a:t>V</a:t>
            </a:r>
            <a:r>
              <a:rPr lang="en-US" sz="3600" baseline="-25000" dirty="0"/>
              <a:t>1</a:t>
            </a:r>
            <a:r>
              <a:rPr lang="en-US" sz="3600" dirty="0"/>
              <a:t>/T</a:t>
            </a:r>
            <a:r>
              <a:rPr lang="en-US" sz="3600" baseline="-25000" dirty="0"/>
              <a:t>1</a:t>
            </a:r>
            <a:r>
              <a:rPr lang="en-US" sz="3600" dirty="0"/>
              <a:t>  =  V</a:t>
            </a:r>
            <a:r>
              <a:rPr lang="en-US" sz="3600" baseline="-25000" dirty="0"/>
              <a:t>2</a:t>
            </a:r>
            <a:r>
              <a:rPr lang="en-US" sz="3600" dirty="0"/>
              <a:t>/T</a:t>
            </a:r>
            <a:r>
              <a:rPr lang="en-US" sz="3600" baseline="-25000" dirty="0"/>
              <a:t>2</a:t>
            </a:r>
          </a:p>
        </p:txBody>
      </p:sp>
    </p:spTree>
    <p:extLst>
      <p:ext uri="{BB962C8B-B14F-4D97-AF65-F5344CB8AC3E}">
        <p14:creationId xmlns:p14="http://schemas.microsoft.com/office/powerpoint/2010/main" val="2815289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6" descr="charles.gif"/>
          <p:cNvPicPr>
            <a:picLocks noGrp="1" noChangeAspect="1"/>
          </p:cNvPicPr>
          <p:nvPr>
            <p:ph idx="1"/>
          </p:nvPr>
        </p:nvPicPr>
        <p:blipFill>
          <a:blip r:embed="rId2" cstate="print"/>
          <a:stretch>
            <a:fillRect/>
          </a:stretch>
        </p:blipFill>
        <p:spPr>
          <a:xfrm>
            <a:off x="1524000" y="0"/>
            <a:ext cx="9144000" cy="6913756"/>
          </a:xfrm>
        </p:spPr>
      </p:pic>
    </p:spTree>
    <p:extLst>
      <p:ext uri="{BB962C8B-B14F-4D97-AF65-F5344CB8AC3E}">
        <p14:creationId xmlns:p14="http://schemas.microsoft.com/office/powerpoint/2010/main" val="3816999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1600200"/>
          </a:xfrm>
        </p:spPr>
        <p:txBody>
          <a:bodyPr>
            <a:noAutofit/>
          </a:bodyPr>
          <a:lstStyle/>
          <a:p>
            <a:r>
              <a:rPr lang="en-US" sz="4800" dirty="0" smtClean="0">
                <a:solidFill>
                  <a:srgbClr val="FF0000"/>
                </a:solidFill>
              </a:rPr>
              <a:t>Q2: </a:t>
            </a:r>
            <a:r>
              <a:rPr lang="en-US" sz="4800" dirty="0" smtClean="0">
                <a:solidFill>
                  <a:schemeClr val="tx1"/>
                </a:solidFill>
              </a:rPr>
              <a:t>Why is Charles’ Law important in hot air ballooning?</a:t>
            </a:r>
            <a:endParaRPr lang="en-US" sz="4800" dirty="0">
              <a:solidFill>
                <a:schemeClr val="tx1"/>
              </a:solidFill>
            </a:endParaRPr>
          </a:p>
        </p:txBody>
      </p:sp>
      <p:pic>
        <p:nvPicPr>
          <p:cNvPr id="4" name="Content Placeholder 3" descr="hot-air-balloon.jpg"/>
          <p:cNvPicPr>
            <a:picLocks noGrp="1" noChangeAspect="1"/>
          </p:cNvPicPr>
          <p:nvPr>
            <p:ph idx="1"/>
          </p:nvPr>
        </p:nvPicPr>
        <p:blipFill>
          <a:blip r:embed="rId2" cstate="print"/>
          <a:stretch>
            <a:fillRect/>
          </a:stretch>
        </p:blipFill>
        <p:spPr>
          <a:xfrm>
            <a:off x="4343401" y="2743201"/>
            <a:ext cx="3648075" cy="3648075"/>
          </a:xfrm>
        </p:spPr>
      </p:pic>
    </p:spTree>
    <p:extLst>
      <p:ext uri="{BB962C8B-B14F-4D97-AF65-F5344CB8AC3E}">
        <p14:creationId xmlns:p14="http://schemas.microsoft.com/office/powerpoint/2010/main" val="159630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Gay </a:t>
            </a:r>
            <a:r>
              <a:rPr lang="en-US" dirty="0" err="1" smtClean="0"/>
              <a:t>Lussac’s</a:t>
            </a:r>
            <a:r>
              <a:rPr lang="en-US" dirty="0" smtClean="0"/>
              <a:t> law</a:t>
            </a:r>
            <a:endParaRPr lang="en-US" dirty="0"/>
          </a:p>
        </p:txBody>
      </p:sp>
      <p:sp>
        <p:nvSpPr>
          <p:cNvPr id="6" name="Content Placeholder 5"/>
          <p:cNvSpPr>
            <a:spLocks noGrp="1"/>
          </p:cNvSpPr>
          <p:nvPr>
            <p:ph sz="half" idx="1"/>
          </p:nvPr>
        </p:nvSpPr>
        <p:spPr/>
        <p:txBody>
          <a:bodyPr>
            <a:normAutofit/>
          </a:bodyPr>
          <a:lstStyle/>
          <a:p>
            <a:r>
              <a:rPr lang="en-US" sz="3600" dirty="0"/>
              <a:t>Pressure and temperature have a direct relationship.</a:t>
            </a:r>
          </a:p>
          <a:p>
            <a:endParaRPr lang="en-US" sz="3600" dirty="0"/>
          </a:p>
          <a:p>
            <a:r>
              <a:rPr lang="en-US" sz="3600" dirty="0"/>
              <a:t>P</a:t>
            </a:r>
            <a:r>
              <a:rPr lang="en-US" sz="3600" baseline="-25000" dirty="0"/>
              <a:t>1</a:t>
            </a:r>
            <a:r>
              <a:rPr lang="en-US" sz="3600" dirty="0"/>
              <a:t>/T</a:t>
            </a:r>
            <a:r>
              <a:rPr lang="en-US" sz="3600" baseline="-25000" dirty="0"/>
              <a:t>1</a:t>
            </a:r>
            <a:r>
              <a:rPr lang="en-US" sz="3600" dirty="0"/>
              <a:t>  =  P</a:t>
            </a:r>
            <a:r>
              <a:rPr lang="en-US" sz="3600" baseline="-25000" dirty="0"/>
              <a:t>2</a:t>
            </a:r>
            <a:r>
              <a:rPr lang="en-US" sz="3600" dirty="0"/>
              <a:t>/T</a:t>
            </a:r>
            <a:r>
              <a:rPr lang="en-US" sz="3600" baseline="-25000" dirty="0"/>
              <a:t>2</a:t>
            </a:r>
          </a:p>
        </p:txBody>
      </p:sp>
      <p:pic>
        <p:nvPicPr>
          <p:cNvPr id="8" name="Content Placeholder 7" descr="Gay-Lussac.jpg"/>
          <p:cNvPicPr>
            <a:picLocks noGrp="1" noChangeAspect="1"/>
          </p:cNvPicPr>
          <p:nvPr>
            <p:ph sz="half" idx="2"/>
          </p:nvPr>
        </p:nvPicPr>
        <p:blipFill>
          <a:blip r:embed="rId2" cstate="print"/>
          <a:stretch>
            <a:fillRect/>
          </a:stretch>
        </p:blipFill>
        <p:spPr>
          <a:xfrm>
            <a:off x="6781801" y="2057400"/>
            <a:ext cx="3261680" cy="3664002"/>
          </a:xfrm>
        </p:spPr>
      </p:pic>
    </p:spTree>
    <p:extLst>
      <p:ext uri="{BB962C8B-B14F-4D97-AF65-F5344CB8AC3E}">
        <p14:creationId xmlns:p14="http://schemas.microsoft.com/office/powerpoint/2010/main" val="3680753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tank.jpg"/>
          <p:cNvPicPr>
            <a:picLocks noGrp="1" noChangeAspect="1"/>
          </p:cNvPicPr>
          <p:nvPr>
            <p:ph idx="1"/>
          </p:nvPr>
        </p:nvPicPr>
        <p:blipFill>
          <a:blip r:embed="rId2" cstate="print"/>
          <a:stretch>
            <a:fillRect/>
          </a:stretch>
        </p:blipFill>
        <p:spPr>
          <a:xfrm>
            <a:off x="1524000" y="0"/>
            <a:ext cx="9144000" cy="6858000"/>
          </a:xfrm>
        </p:spPr>
      </p:pic>
      <p:sp>
        <p:nvSpPr>
          <p:cNvPr id="2" name="TextBox 1"/>
          <p:cNvSpPr txBox="1"/>
          <p:nvPr/>
        </p:nvSpPr>
        <p:spPr>
          <a:xfrm>
            <a:off x="331076" y="252248"/>
            <a:ext cx="973343" cy="707886"/>
          </a:xfrm>
          <a:prstGeom prst="rect">
            <a:avLst/>
          </a:prstGeom>
          <a:noFill/>
        </p:spPr>
        <p:txBody>
          <a:bodyPr wrap="none" rtlCol="0">
            <a:spAutoFit/>
          </a:bodyPr>
          <a:lstStyle/>
          <a:p>
            <a:r>
              <a:rPr lang="en-US" sz="4000" dirty="0" smtClean="0">
                <a:solidFill>
                  <a:srgbClr val="FF0000"/>
                </a:solidFill>
              </a:rPr>
              <a:t>Q3:</a:t>
            </a:r>
            <a:endParaRPr lang="en-US" sz="4000" dirty="0">
              <a:solidFill>
                <a:srgbClr val="FF0000"/>
              </a:solidFill>
            </a:endParaRPr>
          </a:p>
        </p:txBody>
      </p:sp>
    </p:spTree>
    <p:extLst>
      <p:ext uri="{BB962C8B-B14F-4D97-AF65-F5344CB8AC3E}">
        <p14:creationId xmlns:p14="http://schemas.microsoft.com/office/powerpoint/2010/main" val="877578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Avogadro’s Law</a:t>
            </a:r>
            <a:endParaRPr lang="en-US" dirty="0"/>
          </a:p>
        </p:txBody>
      </p:sp>
      <p:sp>
        <p:nvSpPr>
          <p:cNvPr id="4" name="Content Placeholder 3"/>
          <p:cNvSpPr>
            <a:spLocks noGrp="1"/>
          </p:cNvSpPr>
          <p:nvPr>
            <p:ph sz="half" idx="1"/>
          </p:nvPr>
        </p:nvSpPr>
        <p:spPr>
          <a:xfrm>
            <a:off x="391471" y="1375378"/>
            <a:ext cx="4508938" cy="4108132"/>
          </a:xfrm>
        </p:spPr>
        <p:txBody>
          <a:bodyPr>
            <a:normAutofit/>
          </a:bodyPr>
          <a:lstStyle/>
          <a:p>
            <a:pPr>
              <a:buNone/>
            </a:pPr>
            <a:r>
              <a:rPr lang="en-US" sz="2800" dirty="0"/>
              <a:t>Equal volumes of gases at the same temperature and pressure have the same number of molecules.</a:t>
            </a:r>
          </a:p>
        </p:txBody>
      </p:sp>
      <p:pic>
        <p:nvPicPr>
          <p:cNvPr id="6" name="Content Placeholder 5" descr="avogadro.jpg">
            <a:hlinkClick r:id="rId2"/>
          </p:cNvPr>
          <p:cNvPicPr>
            <a:picLocks noGrp="1" noChangeAspect="1"/>
          </p:cNvPicPr>
          <p:nvPr>
            <p:ph sz="half" idx="2"/>
          </p:nvPr>
        </p:nvPicPr>
        <p:blipFill>
          <a:blip r:embed="rId3" cstate="print"/>
          <a:stretch>
            <a:fillRect/>
          </a:stretch>
        </p:blipFill>
        <p:spPr>
          <a:xfrm>
            <a:off x="8962618" y="167482"/>
            <a:ext cx="3229382" cy="3413918"/>
          </a:xfrm>
        </p:spPr>
      </p:pic>
      <p:pic>
        <p:nvPicPr>
          <p:cNvPr id="7" name="Picture 6" descr="bonus_avogadro.gif"/>
          <p:cNvPicPr>
            <a:picLocks noChangeAspect="1"/>
          </p:cNvPicPr>
          <p:nvPr/>
        </p:nvPicPr>
        <p:blipFill>
          <a:blip r:embed="rId4" cstate="print"/>
          <a:stretch>
            <a:fillRect/>
          </a:stretch>
        </p:blipFill>
        <p:spPr>
          <a:xfrm>
            <a:off x="1368406" y="3016250"/>
            <a:ext cx="5583620" cy="3194291"/>
          </a:xfrm>
          <a:prstGeom prst="rect">
            <a:avLst/>
          </a:prstGeom>
        </p:spPr>
      </p:pic>
      <p:pic>
        <p:nvPicPr>
          <p:cNvPr id="8" name="Picture 2" descr="Image result for moles of g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2223" y="3295191"/>
            <a:ext cx="4569777" cy="263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666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435" y="0"/>
            <a:ext cx="10515600" cy="1325563"/>
          </a:xfrm>
        </p:spPr>
        <p:txBody>
          <a:bodyPr/>
          <a:lstStyle/>
          <a:p>
            <a:r>
              <a:rPr lang="en-US" dirty="0" smtClean="0"/>
              <a:t>Combined Gas law</a:t>
            </a:r>
            <a:endParaRPr lang="en-US" dirty="0"/>
          </a:p>
        </p:txBody>
      </p:sp>
      <p:sp>
        <p:nvSpPr>
          <p:cNvPr id="3" name="Content Placeholder 2"/>
          <p:cNvSpPr>
            <a:spLocks noGrp="1"/>
          </p:cNvSpPr>
          <p:nvPr>
            <p:ph idx="1"/>
          </p:nvPr>
        </p:nvSpPr>
        <p:spPr>
          <a:xfrm>
            <a:off x="2100943" y="3626068"/>
            <a:ext cx="8763000" cy="2371959"/>
          </a:xfrm>
        </p:spPr>
        <p:txBody>
          <a:bodyPr>
            <a:normAutofit lnSpcReduction="10000"/>
          </a:bodyPr>
          <a:lstStyle/>
          <a:p>
            <a:pPr>
              <a:buNone/>
            </a:pPr>
            <a:endParaRPr lang="en-US" sz="3600" dirty="0"/>
          </a:p>
          <a:p>
            <a:r>
              <a:rPr lang="en-US" sz="2800" dirty="0"/>
              <a:t>Only use this equation when discussing initial and final conditions of a gas.</a:t>
            </a:r>
          </a:p>
          <a:p>
            <a:r>
              <a:rPr lang="en-US" sz="2800" dirty="0"/>
              <a:t>If a factor is held constant, cross it out of the equation. </a:t>
            </a:r>
          </a:p>
          <a:p>
            <a:r>
              <a:rPr lang="en-US" sz="2800" dirty="0"/>
              <a:t>Temperature must be in </a:t>
            </a:r>
            <a:r>
              <a:rPr lang="en-US" sz="2800" dirty="0" smtClean="0"/>
              <a:t>Kelvin!!!</a:t>
            </a:r>
            <a:endParaRPr lang="en-US" sz="2800" dirty="0"/>
          </a:p>
        </p:txBody>
      </p:sp>
      <p:pic>
        <p:nvPicPr>
          <p:cNvPr id="4098" name="Picture 2" descr="Image result for combined gas 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538" y="1353855"/>
            <a:ext cx="4983405" cy="23347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ombined gas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451" y="1325563"/>
            <a:ext cx="3392026" cy="239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42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and </a:t>
            </a:r>
            <a:r>
              <a:rPr lang="en-US" dirty="0"/>
              <a:t>R</a:t>
            </a:r>
            <a:r>
              <a:rPr lang="en-US" dirty="0" smtClean="0"/>
              <a:t>eal Gases</a:t>
            </a:r>
            <a:endParaRPr lang="en-US" dirty="0"/>
          </a:p>
        </p:txBody>
      </p:sp>
    </p:spTree>
    <p:extLst>
      <p:ext uri="{BB962C8B-B14F-4D97-AF65-F5344CB8AC3E}">
        <p14:creationId xmlns:p14="http://schemas.microsoft.com/office/powerpoint/2010/main" val="653148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lstStyle/>
          <a:p>
            <a:r>
              <a:rPr lang="en-US" dirty="0" smtClean="0"/>
              <a:t>Combined Gas Law</a:t>
            </a:r>
            <a:endParaRPr lang="en-US" dirty="0"/>
          </a:p>
        </p:txBody>
      </p:sp>
      <p:sp>
        <p:nvSpPr>
          <p:cNvPr id="3" name="Content Placeholder 2"/>
          <p:cNvSpPr>
            <a:spLocks noGrp="1"/>
          </p:cNvSpPr>
          <p:nvPr>
            <p:ph idx="1"/>
          </p:nvPr>
        </p:nvSpPr>
        <p:spPr>
          <a:xfrm>
            <a:off x="1502229" y="1447800"/>
            <a:ext cx="9797142" cy="4876800"/>
          </a:xfrm>
        </p:spPr>
        <p:txBody>
          <a:bodyPr>
            <a:normAutofit lnSpcReduction="10000"/>
          </a:bodyPr>
          <a:lstStyle/>
          <a:p>
            <a:pPr marL="514350" indent="-514350">
              <a:buNone/>
            </a:pPr>
            <a:r>
              <a:rPr lang="en-US" sz="2800" dirty="0"/>
              <a:t>A bubble rises from the bottom of a lake at 8.0</a:t>
            </a:r>
            <a:r>
              <a:rPr lang="en-US" sz="2800" baseline="30000" dirty="0"/>
              <a:t>o</a:t>
            </a:r>
            <a:r>
              <a:rPr lang="en-US" sz="2800" dirty="0"/>
              <a:t>C with a </a:t>
            </a:r>
            <a:r>
              <a:rPr lang="en-US" sz="2800" dirty="0" smtClean="0"/>
              <a:t>pressure of </a:t>
            </a:r>
            <a:r>
              <a:rPr lang="en-US" sz="2800" dirty="0"/>
              <a:t>6.4 </a:t>
            </a:r>
            <a:r>
              <a:rPr lang="en-US" sz="2800" dirty="0" err="1"/>
              <a:t>atm</a:t>
            </a:r>
            <a:r>
              <a:rPr lang="en-US" sz="2800" dirty="0"/>
              <a:t> and a volume of 2.1 </a:t>
            </a:r>
            <a:r>
              <a:rPr lang="en-US" sz="2800" dirty="0" err="1"/>
              <a:t>mL.</a:t>
            </a:r>
            <a:r>
              <a:rPr lang="en-US" sz="2800" dirty="0"/>
              <a:t> Calculate the new volume of the bubble at STP</a:t>
            </a:r>
            <a:r>
              <a:rPr lang="en-US" sz="2800" dirty="0" smtClean="0"/>
              <a:t>.</a:t>
            </a:r>
          </a:p>
          <a:p>
            <a:pPr marL="514350" indent="-514350">
              <a:buNone/>
            </a:pPr>
            <a:endParaRPr lang="en-US" sz="2800" dirty="0"/>
          </a:p>
          <a:p>
            <a:pPr marL="514350" indent="-514350">
              <a:buNone/>
            </a:pPr>
            <a:endParaRPr lang="en-US" sz="2800" dirty="0" smtClean="0"/>
          </a:p>
          <a:p>
            <a:pPr marL="514350" indent="-514350">
              <a:buNone/>
            </a:pPr>
            <a:endParaRPr lang="en-US" sz="2800" dirty="0"/>
          </a:p>
          <a:p>
            <a:pPr marL="514350" indent="-514350">
              <a:buNone/>
            </a:pPr>
            <a:endParaRPr lang="en-US" sz="2800" dirty="0"/>
          </a:p>
          <a:p>
            <a:pPr marL="514350" indent="-514350">
              <a:buNone/>
            </a:pPr>
            <a:r>
              <a:rPr lang="en-US" sz="2800" dirty="0"/>
              <a:t>   		</a:t>
            </a:r>
            <a:r>
              <a:rPr lang="en-US" sz="2800" dirty="0">
                <a:solidFill>
                  <a:srgbClr val="0070C0"/>
                </a:solidFill>
              </a:rPr>
              <a:t>	</a:t>
            </a:r>
            <a:r>
              <a:rPr lang="en-US" sz="2800" u="sng" dirty="0">
                <a:solidFill>
                  <a:srgbClr val="0070C0"/>
                </a:solidFill>
              </a:rPr>
              <a:t>(6.4)(2.1)  </a:t>
            </a:r>
            <a:r>
              <a:rPr lang="en-US" sz="2800" dirty="0">
                <a:solidFill>
                  <a:srgbClr val="0070C0"/>
                </a:solidFill>
              </a:rPr>
              <a:t>=  </a:t>
            </a:r>
            <a:r>
              <a:rPr lang="en-US" sz="2800" u="sng" dirty="0">
                <a:solidFill>
                  <a:srgbClr val="0070C0"/>
                </a:solidFill>
              </a:rPr>
              <a:t>(1)(x)</a:t>
            </a:r>
          </a:p>
          <a:p>
            <a:pPr marL="514350" indent="-514350">
              <a:buNone/>
            </a:pPr>
            <a:r>
              <a:rPr lang="en-US" sz="2800" dirty="0">
                <a:solidFill>
                  <a:srgbClr val="0070C0"/>
                </a:solidFill>
              </a:rPr>
              <a:t>			   (8+273)       (273)</a:t>
            </a:r>
          </a:p>
          <a:p>
            <a:pPr marL="514350" indent="-514350">
              <a:buNone/>
            </a:pPr>
            <a:endParaRPr lang="en-US" sz="2800" dirty="0"/>
          </a:p>
          <a:p>
            <a:pPr marL="514350" indent="-514350">
              <a:buNone/>
            </a:pPr>
            <a:r>
              <a:rPr lang="en-US" sz="2800" dirty="0"/>
              <a:t>			</a:t>
            </a:r>
            <a:r>
              <a:rPr lang="en-US" sz="2800" dirty="0" smtClean="0"/>
              <a:t>             </a:t>
            </a:r>
            <a:r>
              <a:rPr lang="en-US" sz="2800" dirty="0" smtClean="0">
                <a:solidFill>
                  <a:srgbClr val="FF0000"/>
                </a:solidFill>
              </a:rPr>
              <a:t>x </a:t>
            </a:r>
            <a:r>
              <a:rPr lang="en-US" sz="2800" dirty="0">
                <a:solidFill>
                  <a:srgbClr val="FF0000"/>
                </a:solidFill>
              </a:rPr>
              <a:t>= 13mL</a:t>
            </a:r>
          </a:p>
        </p:txBody>
      </p:sp>
      <p:pic>
        <p:nvPicPr>
          <p:cNvPr id="4" name="Picture 2" descr="Image result for combined gas 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984" y="2590800"/>
            <a:ext cx="3781425" cy="177165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Image result for bubbles in a lak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Image result for bubbles in a lak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3649" y="2412124"/>
            <a:ext cx="2427889" cy="3641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57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linds(horizontal)">
                                      <p:cBhvr>
                                        <p:cTn id="1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Gas Law</a:t>
            </a:r>
            <a:endParaRPr lang="en-US" dirty="0"/>
          </a:p>
        </p:txBody>
      </p:sp>
      <p:sp>
        <p:nvSpPr>
          <p:cNvPr id="3" name="Content Placeholder 2"/>
          <p:cNvSpPr>
            <a:spLocks noGrp="1"/>
          </p:cNvSpPr>
          <p:nvPr>
            <p:ph idx="1"/>
          </p:nvPr>
        </p:nvSpPr>
        <p:spPr/>
        <p:txBody>
          <a:bodyPr/>
          <a:lstStyle/>
          <a:p>
            <a:pPr>
              <a:buNone/>
            </a:pPr>
            <a:r>
              <a:rPr lang="en-US" sz="2800" dirty="0"/>
              <a:t>A gas evolved during the fermentation of glucose has a volume of 0.78 L at 20.1C and 1 atm. What is the volume of this gas if the temperature changes to 40.C and 1.2 </a:t>
            </a:r>
            <a:r>
              <a:rPr lang="en-US" sz="2800" dirty="0" err="1"/>
              <a:t>atm</a:t>
            </a:r>
            <a:r>
              <a:rPr lang="en-US" sz="2800" dirty="0"/>
              <a:t>?</a:t>
            </a:r>
          </a:p>
          <a:p>
            <a:pPr>
              <a:buNone/>
            </a:pPr>
            <a:endParaRPr lang="en-US" dirty="0" smtClean="0"/>
          </a:p>
          <a:p>
            <a:pPr>
              <a:buNone/>
            </a:pPr>
            <a:r>
              <a:rPr lang="en-US" dirty="0" smtClean="0"/>
              <a:t>					</a:t>
            </a:r>
            <a:r>
              <a:rPr lang="en-US" u="sng" dirty="0" smtClean="0">
                <a:solidFill>
                  <a:srgbClr val="0070C0"/>
                </a:solidFill>
              </a:rPr>
              <a:t>(1)(0.78)  </a:t>
            </a:r>
            <a:r>
              <a:rPr lang="en-US" dirty="0" smtClean="0">
                <a:solidFill>
                  <a:srgbClr val="0070C0"/>
                </a:solidFill>
              </a:rPr>
              <a:t>=  </a:t>
            </a:r>
            <a:r>
              <a:rPr lang="en-US" u="sng" dirty="0" smtClean="0">
                <a:solidFill>
                  <a:srgbClr val="0070C0"/>
                </a:solidFill>
              </a:rPr>
              <a:t>(1.2)(x)</a:t>
            </a:r>
          </a:p>
          <a:p>
            <a:pPr>
              <a:buNone/>
            </a:pPr>
            <a:r>
              <a:rPr lang="en-US" dirty="0" smtClean="0">
                <a:solidFill>
                  <a:srgbClr val="0070C0"/>
                </a:solidFill>
              </a:rPr>
              <a:t>		         			(20.1+273)  (40+273)		</a:t>
            </a:r>
          </a:p>
          <a:p>
            <a:pPr>
              <a:buNone/>
            </a:pPr>
            <a:r>
              <a:rPr lang="en-US" dirty="0">
                <a:solidFill>
                  <a:srgbClr val="0070C0"/>
                </a:solidFill>
              </a:rPr>
              <a:t>	</a:t>
            </a:r>
            <a:r>
              <a:rPr lang="en-US" dirty="0" smtClean="0">
                <a:solidFill>
                  <a:srgbClr val="0070C0"/>
                </a:solidFill>
              </a:rPr>
              <a:t>					</a:t>
            </a:r>
          </a:p>
          <a:p>
            <a:pPr>
              <a:buNone/>
            </a:pPr>
            <a:r>
              <a:rPr lang="en-US" dirty="0">
                <a:solidFill>
                  <a:srgbClr val="0070C0"/>
                </a:solidFill>
              </a:rPr>
              <a:t>	</a:t>
            </a:r>
            <a:r>
              <a:rPr lang="en-US" dirty="0" smtClean="0">
                <a:solidFill>
                  <a:srgbClr val="0070C0"/>
                </a:solidFill>
              </a:rPr>
              <a:t>					</a:t>
            </a:r>
            <a:r>
              <a:rPr lang="en-US" dirty="0" smtClean="0">
                <a:solidFill>
                  <a:srgbClr val="FF0000"/>
                </a:solidFill>
              </a:rPr>
              <a:t>x = 0.69 L</a:t>
            </a:r>
            <a:endParaRPr lang="en-US" dirty="0">
              <a:solidFill>
                <a:srgbClr val="FF0000"/>
              </a:solidFill>
            </a:endParaRPr>
          </a:p>
        </p:txBody>
      </p:sp>
      <p:pic>
        <p:nvPicPr>
          <p:cNvPr id="4" name="Picture 2" descr="Image result for combined gas 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53" y="3115468"/>
            <a:ext cx="3781425" cy="177165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fermen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476" y="2642501"/>
            <a:ext cx="4088524" cy="306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06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Gas law</a:t>
            </a:r>
            <a:endParaRPr lang="en-US" dirty="0"/>
          </a:p>
        </p:txBody>
      </p:sp>
      <p:sp>
        <p:nvSpPr>
          <p:cNvPr id="5" name="Content Placeholder 4"/>
          <p:cNvSpPr>
            <a:spLocks noGrp="1"/>
          </p:cNvSpPr>
          <p:nvPr>
            <p:ph idx="1"/>
          </p:nvPr>
        </p:nvSpPr>
        <p:spPr>
          <a:xfrm>
            <a:off x="1056290" y="1525576"/>
            <a:ext cx="9254359" cy="4389120"/>
          </a:xfrm>
        </p:spPr>
        <p:txBody>
          <a:bodyPr/>
          <a:lstStyle/>
          <a:p>
            <a:pPr>
              <a:buNone/>
            </a:pPr>
            <a:r>
              <a:rPr lang="en-US" sz="3600" dirty="0">
                <a:solidFill>
                  <a:srgbClr val="0070C0"/>
                </a:solidFill>
              </a:rPr>
              <a:t>		</a:t>
            </a:r>
            <a:r>
              <a:rPr lang="en-US" sz="3600" dirty="0" smtClean="0">
                <a:solidFill>
                  <a:srgbClr val="0070C0"/>
                </a:solidFill>
              </a:rPr>
              <a:t>			n</a:t>
            </a:r>
            <a:r>
              <a:rPr lang="en-US" sz="3600" dirty="0">
                <a:solidFill>
                  <a:srgbClr val="0070C0"/>
                </a:solidFill>
              </a:rPr>
              <a:t>= moles	</a:t>
            </a:r>
          </a:p>
          <a:p>
            <a:pPr>
              <a:buNone/>
            </a:pPr>
            <a:r>
              <a:rPr lang="en-US" sz="3600" dirty="0">
                <a:solidFill>
                  <a:srgbClr val="0070C0"/>
                </a:solidFill>
              </a:rPr>
              <a:t>				</a:t>
            </a:r>
            <a:r>
              <a:rPr lang="en-US" sz="3600" dirty="0" smtClean="0">
                <a:solidFill>
                  <a:srgbClr val="0070C0"/>
                </a:solidFill>
              </a:rPr>
              <a:t>	R=0.0821 </a:t>
            </a:r>
            <a:r>
              <a:rPr lang="en-US" sz="3600" dirty="0">
                <a:solidFill>
                  <a:srgbClr val="0070C0"/>
                </a:solidFill>
              </a:rPr>
              <a:t>L </a:t>
            </a:r>
            <a:r>
              <a:rPr lang="en-US" sz="3600" dirty="0" err="1">
                <a:solidFill>
                  <a:srgbClr val="0070C0"/>
                </a:solidFill>
              </a:rPr>
              <a:t>atm</a:t>
            </a:r>
            <a:r>
              <a:rPr lang="en-US" sz="3600" dirty="0">
                <a:solidFill>
                  <a:srgbClr val="0070C0"/>
                </a:solidFill>
              </a:rPr>
              <a:t> mol</a:t>
            </a:r>
            <a:r>
              <a:rPr lang="en-US" sz="3600" baseline="30000" dirty="0">
                <a:solidFill>
                  <a:srgbClr val="0070C0"/>
                </a:solidFill>
              </a:rPr>
              <a:t>-1</a:t>
            </a:r>
            <a:r>
              <a:rPr lang="en-US" sz="3600" dirty="0">
                <a:solidFill>
                  <a:srgbClr val="0070C0"/>
                </a:solidFill>
              </a:rPr>
              <a:t> K</a:t>
            </a:r>
            <a:r>
              <a:rPr lang="en-US" sz="3600" baseline="30000" dirty="0">
                <a:solidFill>
                  <a:srgbClr val="0070C0"/>
                </a:solidFill>
              </a:rPr>
              <a:t>-1</a:t>
            </a:r>
          </a:p>
          <a:p>
            <a:pPr>
              <a:buNone/>
            </a:pPr>
            <a:endParaRPr lang="en-US" dirty="0" smtClean="0"/>
          </a:p>
          <a:p>
            <a:pPr>
              <a:buNone/>
            </a:pPr>
            <a:endParaRPr lang="en-US" sz="2800" dirty="0"/>
          </a:p>
          <a:p>
            <a:r>
              <a:rPr lang="en-US" sz="2800" dirty="0"/>
              <a:t>Used when one gas is calculated &amp; doesn’t change </a:t>
            </a:r>
            <a:r>
              <a:rPr lang="en-US" sz="2800" dirty="0" smtClean="0"/>
              <a:t>values.</a:t>
            </a:r>
          </a:p>
          <a:p>
            <a:r>
              <a:rPr lang="en-US" sz="2800" dirty="0" smtClean="0"/>
              <a:t>The </a:t>
            </a:r>
            <a:r>
              <a:rPr lang="en-US" sz="2800" dirty="0"/>
              <a:t>units must be the same as the R units.</a:t>
            </a:r>
          </a:p>
        </p:txBody>
      </p:sp>
      <p:pic>
        <p:nvPicPr>
          <p:cNvPr id="5122" name="Picture 2" descr="Image result for ideal gas law"/>
          <p:cNvPicPr>
            <a:picLocks noChangeAspect="1" noChangeArrowheads="1"/>
          </p:cNvPicPr>
          <p:nvPr/>
        </p:nvPicPr>
        <p:blipFill rotWithShape="1">
          <a:blip r:embed="rId2">
            <a:extLst>
              <a:ext uri="{28A0092B-C50C-407E-A947-70E740481C1C}">
                <a14:useLocalDpi xmlns:a14="http://schemas.microsoft.com/office/drawing/2010/main" val="0"/>
              </a:ext>
            </a:extLst>
          </a:blip>
          <a:srcRect l="11628" t="33036" r="12735" b="36778"/>
          <a:stretch/>
        </p:blipFill>
        <p:spPr bwMode="auto">
          <a:xfrm>
            <a:off x="1056290" y="1844565"/>
            <a:ext cx="3090041" cy="69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900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Gas Law</a:t>
            </a:r>
            <a:endParaRPr lang="en-US" dirty="0"/>
          </a:p>
        </p:txBody>
      </p:sp>
      <p:sp>
        <p:nvSpPr>
          <p:cNvPr id="3" name="Content Placeholder 2"/>
          <p:cNvSpPr>
            <a:spLocks noGrp="1"/>
          </p:cNvSpPr>
          <p:nvPr>
            <p:ph idx="1"/>
          </p:nvPr>
        </p:nvSpPr>
        <p:spPr/>
        <p:txBody>
          <a:bodyPr>
            <a:normAutofit/>
          </a:bodyPr>
          <a:lstStyle/>
          <a:p>
            <a:pPr marL="514350" indent="-514350">
              <a:buNone/>
            </a:pPr>
            <a:r>
              <a:rPr lang="en-US" sz="2800" dirty="0"/>
              <a:t>Calculate the pressure of 1.82 moles of SF</a:t>
            </a:r>
            <a:r>
              <a:rPr lang="en-US" sz="2800" baseline="-25000" dirty="0"/>
              <a:t>6 </a:t>
            </a:r>
            <a:r>
              <a:rPr lang="en-US" sz="2800" dirty="0"/>
              <a:t>when it is at 69.5C, and 5.43L.</a:t>
            </a:r>
          </a:p>
          <a:p>
            <a:pPr marL="514350" indent="-514350">
              <a:buNone/>
            </a:pPr>
            <a:endParaRPr lang="en-US" sz="2800" dirty="0"/>
          </a:p>
          <a:p>
            <a:pPr marL="514350" indent="-514350">
              <a:buNone/>
            </a:pPr>
            <a:r>
              <a:rPr lang="en-US" sz="2800" dirty="0">
                <a:solidFill>
                  <a:srgbClr val="0070C0"/>
                </a:solidFill>
              </a:rPr>
              <a:t>				PV = </a:t>
            </a:r>
            <a:r>
              <a:rPr lang="en-US" sz="2800" dirty="0" err="1">
                <a:solidFill>
                  <a:srgbClr val="0070C0"/>
                </a:solidFill>
              </a:rPr>
              <a:t>nRT</a:t>
            </a:r>
            <a:endParaRPr lang="en-US" sz="2800" dirty="0">
              <a:solidFill>
                <a:srgbClr val="0070C0"/>
              </a:solidFill>
            </a:endParaRPr>
          </a:p>
          <a:p>
            <a:pPr marL="514350" indent="-514350">
              <a:buNone/>
            </a:pPr>
            <a:r>
              <a:rPr lang="en-US" sz="2800" dirty="0">
                <a:solidFill>
                  <a:srgbClr val="0070C0"/>
                </a:solidFill>
              </a:rPr>
              <a:t>			  (x)(5.43) = (1.82)(0.0821)(69.5+273)</a:t>
            </a:r>
          </a:p>
          <a:p>
            <a:pPr marL="514350" indent="-514350">
              <a:buNone/>
            </a:pPr>
            <a:r>
              <a:rPr lang="en-US" sz="2800" dirty="0">
                <a:solidFill>
                  <a:srgbClr val="FF0000"/>
                </a:solidFill>
              </a:rPr>
              <a:t> 				    x = 9.42atm</a:t>
            </a:r>
          </a:p>
        </p:txBody>
      </p:sp>
      <p:pic>
        <p:nvPicPr>
          <p:cNvPr id="8194" name="Picture 2" descr="Image result for SF6"/>
          <p:cNvPicPr>
            <a:picLocks noChangeAspect="1" noChangeArrowheads="1"/>
          </p:cNvPicPr>
          <p:nvPr/>
        </p:nvPicPr>
        <p:blipFill rotWithShape="1">
          <a:blip r:embed="rId2">
            <a:extLst>
              <a:ext uri="{28A0092B-C50C-407E-A947-70E740481C1C}">
                <a14:useLocalDpi xmlns:a14="http://schemas.microsoft.com/office/drawing/2010/main" val="0"/>
              </a:ext>
            </a:extLst>
          </a:blip>
          <a:srcRect l="30975" t="2917" r="35674" b="5697"/>
          <a:stretch/>
        </p:blipFill>
        <p:spPr bwMode="auto">
          <a:xfrm rot="1921925">
            <a:off x="9608344" y="1889386"/>
            <a:ext cx="1327962" cy="440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86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Gas Law</a:t>
            </a:r>
            <a:endParaRPr lang="en-US" dirty="0"/>
          </a:p>
        </p:txBody>
      </p:sp>
      <p:sp>
        <p:nvSpPr>
          <p:cNvPr id="3" name="Content Placeholder 2"/>
          <p:cNvSpPr>
            <a:spLocks noGrp="1"/>
          </p:cNvSpPr>
          <p:nvPr>
            <p:ph idx="1"/>
          </p:nvPr>
        </p:nvSpPr>
        <p:spPr/>
        <p:txBody>
          <a:bodyPr/>
          <a:lstStyle/>
          <a:p>
            <a:pPr>
              <a:buNone/>
            </a:pPr>
            <a:r>
              <a:rPr lang="en-US" sz="2800" dirty="0"/>
              <a:t>Calculate the temperature of a 2.56 moles of a gas at 1200mL and 680mmHg.</a:t>
            </a:r>
          </a:p>
          <a:p>
            <a:pPr>
              <a:buNone/>
            </a:pPr>
            <a:r>
              <a:rPr lang="en-US" dirty="0" smtClean="0"/>
              <a:t> </a:t>
            </a:r>
          </a:p>
          <a:p>
            <a:pPr>
              <a:buNone/>
            </a:pPr>
            <a:r>
              <a:rPr lang="en-US" dirty="0" smtClean="0"/>
              <a:t>				</a:t>
            </a:r>
            <a:r>
              <a:rPr lang="en-US" dirty="0" smtClean="0">
                <a:solidFill>
                  <a:srgbClr val="00B0F0"/>
                </a:solidFill>
              </a:rPr>
              <a:t>PV = </a:t>
            </a:r>
            <a:r>
              <a:rPr lang="en-US" dirty="0" err="1" smtClean="0">
                <a:solidFill>
                  <a:srgbClr val="00B0F0"/>
                </a:solidFill>
              </a:rPr>
              <a:t>nRT</a:t>
            </a:r>
            <a:endParaRPr lang="en-US" dirty="0" smtClean="0">
              <a:solidFill>
                <a:srgbClr val="00B0F0"/>
              </a:solidFill>
            </a:endParaRPr>
          </a:p>
          <a:p>
            <a:pPr>
              <a:buNone/>
            </a:pPr>
            <a:r>
              <a:rPr lang="en-US" dirty="0" smtClean="0">
                <a:solidFill>
                  <a:srgbClr val="00B0F0"/>
                </a:solidFill>
              </a:rPr>
              <a:t>	           (680/760)(1.2) = (2.56)(0.0821)(x)</a:t>
            </a:r>
          </a:p>
          <a:p>
            <a:pPr>
              <a:buNone/>
            </a:pPr>
            <a:r>
              <a:rPr lang="en-US" dirty="0" smtClean="0">
                <a:solidFill>
                  <a:srgbClr val="00B0F0"/>
                </a:solidFill>
              </a:rPr>
              <a:t>				</a:t>
            </a:r>
            <a:r>
              <a:rPr lang="en-US" dirty="0" smtClean="0">
                <a:solidFill>
                  <a:srgbClr val="FF0000"/>
                </a:solidFill>
              </a:rPr>
              <a:t>    x = 5.11 K</a:t>
            </a:r>
          </a:p>
          <a:p>
            <a:pPr>
              <a:buNone/>
            </a:pPr>
            <a:endParaRPr lang="en-US" dirty="0"/>
          </a:p>
        </p:txBody>
      </p:sp>
      <p:pic>
        <p:nvPicPr>
          <p:cNvPr id="10242" name="Picture 2" descr="Image result for gas mo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1493" y="2458901"/>
            <a:ext cx="3084786" cy="3084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88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You must be able to...</a:t>
            </a:r>
          </a:p>
        </p:txBody>
      </p:sp>
      <p:sp>
        <p:nvSpPr>
          <p:cNvPr id="4" name="Content Placeholder 2"/>
          <p:cNvSpPr>
            <a:spLocks noGrp="1"/>
          </p:cNvSpPr>
          <p:nvPr>
            <p:ph sz="quarter" idx="4294967295"/>
          </p:nvPr>
        </p:nvSpPr>
        <p:spPr>
          <a:xfrm>
            <a:off x="1695450" y="1981201"/>
            <a:ext cx="8788400" cy="4144963"/>
          </a:xfrm>
          <a:prstGeom prst="rect">
            <a:avLst/>
          </a:prstGeom>
        </p:spPr>
        <p:txBody>
          <a:bodyPr vert="horz" anchor="t">
            <a:normAutofit/>
          </a:bodyPr>
          <a:lstStyle/>
          <a:p>
            <a:pPr lvl="1"/>
            <a:r>
              <a:rPr lang="en-US" dirty="0" smtClean="0"/>
              <a:t>Explain properties of an ideal gas.</a:t>
            </a:r>
          </a:p>
          <a:p>
            <a:pPr lvl="1"/>
            <a:r>
              <a:rPr lang="en-US" dirty="0" smtClean="0"/>
              <a:t>Convert between units of pressure.</a:t>
            </a:r>
          </a:p>
          <a:p>
            <a:pPr lvl="1"/>
            <a:r>
              <a:rPr lang="en-US" dirty="0" smtClean="0"/>
              <a:t>Calculate </a:t>
            </a:r>
            <a:r>
              <a:rPr lang="en-US" dirty="0"/>
              <a:t>the pressure, volume, temperature, or moles of an ideal gas. </a:t>
            </a:r>
          </a:p>
          <a:p>
            <a:pPr lvl="1"/>
            <a:endParaRPr lang="en-US" dirty="0"/>
          </a:p>
        </p:txBody>
      </p:sp>
      <p:pic>
        <p:nvPicPr>
          <p:cNvPr id="5" name="Picture 2" descr="Image result for check for understanding"/>
          <p:cNvPicPr>
            <a:picLocks noChangeAspect="1" noChangeArrowheads="1"/>
          </p:cNvPicPr>
          <p:nvPr/>
        </p:nvPicPr>
        <p:blipFill rotWithShape="1">
          <a:blip r:embed="rId3">
            <a:extLst>
              <a:ext uri="{28A0092B-C50C-407E-A947-70E740481C1C}">
                <a14:useLocalDpi xmlns:a14="http://schemas.microsoft.com/office/drawing/2010/main" val="0"/>
              </a:ext>
            </a:extLst>
          </a:blip>
          <a:srcRect r="50607" b="2286"/>
          <a:stretch/>
        </p:blipFill>
        <p:spPr bwMode="auto">
          <a:xfrm>
            <a:off x="8542828" y="2324209"/>
            <a:ext cx="3278433" cy="341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969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More Gas Laws</a:t>
            </a:r>
            <a:endParaRPr lang="en-US" dirty="0"/>
          </a:p>
        </p:txBody>
      </p:sp>
    </p:spTree>
    <p:extLst>
      <p:ext uri="{BB962C8B-B14F-4D97-AF65-F5344CB8AC3E}">
        <p14:creationId xmlns:p14="http://schemas.microsoft.com/office/powerpoint/2010/main" val="306583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lstStyle/>
          <a:p>
            <a:pPr algn="ctr"/>
            <a:r>
              <a:rPr lang="en-US" dirty="0">
                <a:solidFill>
                  <a:schemeClr val="tx2"/>
                </a:solidFill>
              </a:rPr>
              <a:t>Objectives</a:t>
            </a:r>
          </a:p>
        </p:txBody>
      </p:sp>
      <p:sp>
        <p:nvSpPr>
          <p:cNvPr id="3" name="Content Placeholder 2"/>
          <p:cNvSpPr>
            <a:spLocks noGrp="1"/>
          </p:cNvSpPr>
          <p:nvPr>
            <p:ph sz="quarter" idx="4294967295"/>
          </p:nvPr>
        </p:nvSpPr>
        <p:spPr>
          <a:xfrm>
            <a:off x="1219200" y="1600201"/>
            <a:ext cx="10210800" cy="4525963"/>
          </a:xfrm>
          <a:prstGeom prst="rect">
            <a:avLst/>
          </a:prstGeom>
        </p:spPr>
        <p:txBody>
          <a:bodyPr vert="horz" anchor="t">
            <a:normAutofit/>
          </a:bodyPr>
          <a:lstStyle/>
          <a:p>
            <a:pPr marL="0" indent="0">
              <a:buNone/>
            </a:pPr>
            <a:r>
              <a:rPr lang="en-US" dirty="0">
                <a:solidFill>
                  <a:schemeClr val="accent1"/>
                </a:solidFill>
              </a:rPr>
              <a:t>You should already be able to...</a:t>
            </a:r>
          </a:p>
          <a:p>
            <a:pPr lvl="1"/>
            <a:r>
              <a:rPr lang="en-US" dirty="0" smtClean="0"/>
              <a:t>Identify gases and explain their properties based on their intermolecular forces of attraction.</a:t>
            </a:r>
          </a:p>
          <a:p>
            <a:pPr lvl="1"/>
            <a:r>
              <a:rPr lang="en-US" dirty="0" smtClean="0"/>
              <a:t>Calculate the pressure, volume, moles  or temperature of a gas using the combined gas law and the ideal gas law. </a:t>
            </a:r>
          </a:p>
          <a:p>
            <a:pPr lvl="1"/>
            <a:r>
              <a:rPr lang="en-US" dirty="0" smtClean="0"/>
              <a:t>Memorize and utilize STP values. </a:t>
            </a:r>
          </a:p>
          <a:p>
            <a:pPr lvl="1"/>
            <a:r>
              <a:rPr lang="en-US" dirty="0" smtClean="0"/>
              <a:t>Convert pressure units. </a:t>
            </a:r>
          </a:p>
          <a:p>
            <a:pPr marL="0" indent="0">
              <a:buNone/>
            </a:pPr>
            <a:r>
              <a:rPr lang="en-US" dirty="0" smtClean="0">
                <a:solidFill>
                  <a:schemeClr val="accent1"/>
                </a:solidFill>
              </a:rPr>
              <a:t>By </a:t>
            </a:r>
            <a:r>
              <a:rPr lang="en-US" dirty="0">
                <a:solidFill>
                  <a:schemeClr val="accent1"/>
                </a:solidFill>
              </a:rPr>
              <a:t>the end of this video you should be able to...</a:t>
            </a:r>
          </a:p>
          <a:p>
            <a:pPr lvl="1"/>
            <a:r>
              <a:rPr lang="en-US" dirty="0" smtClean="0"/>
              <a:t>Determine which gases diffuse fastest.</a:t>
            </a:r>
          </a:p>
          <a:p>
            <a:pPr lvl="1"/>
            <a:r>
              <a:rPr lang="en-US" dirty="0" smtClean="0"/>
              <a:t>Calculate partial pressures of gases in a mixture.</a:t>
            </a:r>
          </a:p>
          <a:p>
            <a:pPr lvl="1"/>
            <a:r>
              <a:rPr lang="en-US" dirty="0" smtClean="0"/>
              <a:t>Calculate the density of a gas.  </a:t>
            </a:r>
          </a:p>
          <a:p>
            <a:pPr lvl="1"/>
            <a:endParaRPr lang="en-US" dirty="0"/>
          </a:p>
        </p:txBody>
      </p:sp>
    </p:spTree>
    <p:extLst>
      <p:ext uri="{BB962C8B-B14F-4D97-AF65-F5344CB8AC3E}">
        <p14:creationId xmlns:p14="http://schemas.microsoft.com/office/powerpoint/2010/main" val="3172900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of the video:</a:t>
            </a:r>
            <a:endParaRPr lang="en-US" dirty="0"/>
          </a:p>
        </p:txBody>
      </p:sp>
      <p:sp>
        <p:nvSpPr>
          <p:cNvPr id="3" name="Content Placeholder 2"/>
          <p:cNvSpPr>
            <a:spLocks noGrp="1"/>
          </p:cNvSpPr>
          <p:nvPr>
            <p:ph idx="1"/>
          </p:nvPr>
        </p:nvSpPr>
        <p:spPr>
          <a:xfrm>
            <a:off x="1545021" y="4227758"/>
            <a:ext cx="4000500" cy="906764"/>
          </a:xfrm>
        </p:spPr>
        <p:txBody>
          <a:bodyPr/>
          <a:lstStyle/>
          <a:p>
            <a:pPr marL="0" indent="0" algn="ctr">
              <a:buNone/>
            </a:pPr>
            <a:r>
              <a:rPr lang="en-US" dirty="0" smtClean="0"/>
              <a:t>How do we smell certain smells from a distance?</a:t>
            </a:r>
            <a:endParaRPr lang="en-US" dirty="0"/>
          </a:p>
        </p:txBody>
      </p:sp>
      <p:pic>
        <p:nvPicPr>
          <p:cNvPr id="17410" name="Picture 2" descr="Image result for diffusion of sm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021" y="1638942"/>
            <a:ext cx="4000500" cy="25717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90542" y="4210693"/>
            <a:ext cx="3584027" cy="1200329"/>
          </a:xfrm>
          <a:prstGeom prst="rect">
            <a:avLst/>
          </a:prstGeom>
        </p:spPr>
        <p:txBody>
          <a:bodyPr wrap="square">
            <a:spAutoFit/>
          </a:bodyPr>
          <a:lstStyle/>
          <a:p>
            <a:r>
              <a:rPr lang="en-US" sz="2400" dirty="0"/>
              <a:t>Why do CO</a:t>
            </a:r>
            <a:r>
              <a:rPr lang="en-US" sz="2400" baseline="-25000" dirty="0"/>
              <a:t>2</a:t>
            </a:r>
            <a:r>
              <a:rPr lang="en-US" sz="2400" dirty="0"/>
              <a:t> bubbles float to the top of water when we exhale under water?</a:t>
            </a:r>
          </a:p>
        </p:txBody>
      </p:sp>
      <p:pic>
        <p:nvPicPr>
          <p:cNvPr id="17412"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8027"/>
          <a:stretch/>
        </p:blipFill>
        <p:spPr bwMode="auto">
          <a:xfrm>
            <a:off x="7090542" y="1638942"/>
            <a:ext cx="3584028"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723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Graham’s Law of Diffusion</a:t>
            </a:r>
            <a:endParaRPr lang="en-US" dirty="0"/>
          </a:p>
        </p:txBody>
      </p:sp>
      <p:sp>
        <p:nvSpPr>
          <p:cNvPr id="8" name="Content Placeholder 7"/>
          <p:cNvSpPr>
            <a:spLocks noGrp="1"/>
          </p:cNvSpPr>
          <p:nvPr>
            <p:ph idx="1"/>
          </p:nvPr>
        </p:nvSpPr>
        <p:spPr/>
        <p:txBody>
          <a:bodyPr>
            <a:normAutofit/>
          </a:bodyPr>
          <a:lstStyle/>
          <a:p>
            <a:pPr>
              <a:buNone/>
            </a:pPr>
            <a:r>
              <a:rPr lang="en-US" sz="2800" dirty="0"/>
              <a:t>Gases move from high to low concentrations. Lighter gases diffuse faster</a:t>
            </a:r>
            <a:r>
              <a:rPr lang="en-US" sz="2800" dirty="0" smtClean="0"/>
              <a:t>.</a:t>
            </a:r>
          </a:p>
          <a:p>
            <a:pPr>
              <a:buNone/>
            </a:pPr>
            <a:r>
              <a:rPr lang="en-US" sz="3200" dirty="0" smtClean="0">
                <a:solidFill>
                  <a:srgbClr val="FF0000"/>
                </a:solidFill>
              </a:rPr>
              <a:t>  </a:t>
            </a:r>
            <a:r>
              <a:rPr lang="en-US" sz="3200" dirty="0" err="1" smtClean="0">
                <a:solidFill>
                  <a:srgbClr val="FF0000"/>
                </a:solidFill>
              </a:rPr>
              <a:t>V</a:t>
            </a:r>
            <a:r>
              <a:rPr lang="en-US" sz="3200" baseline="-25000" dirty="0" err="1" smtClean="0">
                <a:solidFill>
                  <a:srgbClr val="FF0000"/>
                </a:solidFill>
              </a:rPr>
              <a:t>rms</a:t>
            </a:r>
            <a:r>
              <a:rPr lang="en-US" sz="3200" baseline="-25000" dirty="0" smtClean="0">
                <a:solidFill>
                  <a:srgbClr val="FF0000"/>
                </a:solidFill>
              </a:rPr>
              <a:t>  </a:t>
            </a:r>
            <a:r>
              <a:rPr lang="en-US" sz="3200" dirty="0">
                <a:solidFill>
                  <a:srgbClr val="FF0000"/>
                </a:solidFill>
              </a:rPr>
              <a:t>= </a:t>
            </a:r>
            <a:r>
              <a:rPr lang="en-US" sz="6000" dirty="0">
                <a:solidFill>
                  <a:srgbClr val="FF0000"/>
                </a:solidFill>
              </a:rPr>
              <a:t>√</a:t>
            </a:r>
            <a:r>
              <a:rPr lang="en-US" sz="3200" u="sng" dirty="0">
                <a:solidFill>
                  <a:srgbClr val="FF0000"/>
                </a:solidFill>
              </a:rPr>
              <a:t>(3RT)</a:t>
            </a:r>
          </a:p>
          <a:p>
            <a:pPr>
              <a:spcBef>
                <a:spcPts val="0"/>
              </a:spcBef>
              <a:buNone/>
            </a:pPr>
            <a:r>
              <a:rPr lang="en-US" sz="3200" dirty="0">
                <a:solidFill>
                  <a:srgbClr val="FF0000"/>
                </a:solidFill>
              </a:rPr>
              <a:t>                                    </a:t>
            </a:r>
            <a:endParaRPr lang="en-US" sz="2800" dirty="0">
              <a:solidFill>
                <a:srgbClr val="FF0000"/>
              </a:solidFill>
            </a:endParaRPr>
          </a:p>
          <a:p>
            <a:pPr marL="514350" indent="-514350">
              <a:buAutoNum type="arabicPeriod"/>
            </a:pPr>
            <a:endParaRPr lang="en-US" dirty="0"/>
          </a:p>
        </p:txBody>
      </p:sp>
      <p:sp>
        <p:nvSpPr>
          <p:cNvPr id="2" name="TextBox 1"/>
          <p:cNvSpPr txBox="1"/>
          <p:nvPr/>
        </p:nvSpPr>
        <p:spPr>
          <a:xfrm>
            <a:off x="2761593" y="3430777"/>
            <a:ext cx="510076" cy="523220"/>
          </a:xfrm>
          <a:prstGeom prst="rect">
            <a:avLst/>
          </a:prstGeom>
          <a:noFill/>
        </p:spPr>
        <p:txBody>
          <a:bodyPr wrap="none" rtlCol="0">
            <a:spAutoFit/>
          </a:bodyPr>
          <a:lstStyle/>
          <a:p>
            <a:r>
              <a:rPr lang="en-US" sz="2800" dirty="0">
                <a:solidFill>
                  <a:srgbClr val="FF0000"/>
                </a:solidFill>
              </a:rPr>
              <a:t>M</a:t>
            </a:r>
          </a:p>
        </p:txBody>
      </p:sp>
      <p:pic>
        <p:nvPicPr>
          <p:cNvPr id="11266" name="Picture 2" descr="Image result for grahams law of diffu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8055" y="2517802"/>
            <a:ext cx="7869133" cy="2966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842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lstStyle/>
          <a:p>
            <a:pPr algn="ctr"/>
            <a:r>
              <a:rPr lang="en-US" dirty="0">
                <a:solidFill>
                  <a:schemeClr val="tx2"/>
                </a:solidFill>
              </a:rPr>
              <a:t>Objectives</a:t>
            </a:r>
          </a:p>
        </p:txBody>
      </p:sp>
      <p:sp>
        <p:nvSpPr>
          <p:cNvPr id="3" name="Content Placeholder 2"/>
          <p:cNvSpPr>
            <a:spLocks noGrp="1"/>
          </p:cNvSpPr>
          <p:nvPr>
            <p:ph sz="quarter" idx="4294967295"/>
          </p:nvPr>
        </p:nvSpPr>
        <p:spPr>
          <a:xfrm>
            <a:off x="1355834" y="1600201"/>
            <a:ext cx="9648497" cy="4525963"/>
          </a:xfrm>
          <a:prstGeom prst="rect">
            <a:avLst/>
          </a:prstGeom>
        </p:spPr>
        <p:txBody>
          <a:bodyPr vert="horz" anchor="t">
            <a:normAutofit/>
          </a:bodyPr>
          <a:lstStyle/>
          <a:p>
            <a:pPr marL="0" indent="0">
              <a:buNone/>
            </a:pPr>
            <a:r>
              <a:rPr lang="en-US" dirty="0">
                <a:solidFill>
                  <a:schemeClr val="accent1"/>
                </a:solidFill>
              </a:rPr>
              <a:t>You should already be able to...</a:t>
            </a:r>
          </a:p>
          <a:p>
            <a:pPr lvl="1"/>
            <a:r>
              <a:rPr lang="en-US" dirty="0" smtClean="0"/>
              <a:t>Identify gases and explain their properties based on their intermolecular forces of attraction.</a:t>
            </a:r>
          </a:p>
          <a:p>
            <a:pPr lvl="1"/>
            <a:r>
              <a:rPr lang="en-US" dirty="0" smtClean="0"/>
              <a:t>Calculate the pressure, volume, or temperature of a gas using the combined gas law. </a:t>
            </a:r>
          </a:p>
          <a:p>
            <a:pPr lvl="1"/>
            <a:r>
              <a:rPr lang="en-US" dirty="0" smtClean="0"/>
              <a:t>Memorize and utilize STP values. </a:t>
            </a:r>
          </a:p>
          <a:p>
            <a:pPr marL="0" indent="0">
              <a:buNone/>
            </a:pPr>
            <a:r>
              <a:rPr lang="en-US" dirty="0" smtClean="0">
                <a:solidFill>
                  <a:schemeClr val="accent1"/>
                </a:solidFill>
              </a:rPr>
              <a:t>By </a:t>
            </a:r>
            <a:r>
              <a:rPr lang="en-US" dirty="0">
                <a:solidFill>
                  <a:schemeClr val="accent1"/>
                </a:solidFill>
              </a:rPr>
              <a:t>the end of this video you should be able to...</a:t>
            </a:r>
          </a:p>
          <a:p>
            <a:pPr lvl="1"/>
            <a:r>
              <a:rPr lang="en-US" dirty="0" smtClean="0"/>
              <a:t>Explain properties of an ideal gas. </a:t>
            </a:r>
          </a:p>
          <a:p>
            <a:pPr lvl="1"/>
            <a:r>
              <a:rPr lang="en-US" dirty="0" smtClean="0"/>
              <a:t>Convert pressure units.</a:t>
            </a:r>
          </a:p>
          <a:p>
            <a:pPr lvl="1"/>
            <a:r>
              <a:rPr lang="en-US" dirty="0" smtClean="0"/>
              <a:t>Calculate the pressure, volume, temperature, or moles of an ideal gas. </a:t>
            </a:r>
            <a:endParaRPr lang="en-US" dirty="0"/>
          </a:p>
        </p:txBody>
      </p:sp>
    </p:spTree>
    <p:extLst>
      <p:ext uri="{BB962C8B-B14F-4D97-AF65-F5344CB8AC3E}">
        <p14:creationId xmlns:p14="http://schemas.microsoft.com/office/powerpoint/2010/main" val="2363484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Graham’s Law of Diffusion</a:t>
            </a:r>
            <a:endParaRPr lang="en-US" dirty="0"/>
          </a:p>
        </p:txBody>
      </p:sp>
      <p:pic>
        <p:nvPicPr>
          <p:cNvPr id="6146" name="Picture 2" descr="C:\Documents and Settings\kdrury\Desktop\ch5 gases\fig05_24.gif"/>
          <p:cNvPicPr>
            <a:picLocks noGrp="1" noChangeAspect="1" noChangeArrowheads="1"/>
          </p:cNvPicPr>
          <p:nvPr>
            <p:ph idx="1"/>
          </p:nvPr>
        </p:nvPicPr>
        <p:blipFill rotWithShape="1">
          <a:blip r:embed="rId2" cstate="print"/>
          <a:srcRect b="32565"/>
          <a:stretch/>
        </p:blipFill>
        <p:spPr bwMode="auto">
          <a:xfrm>
            <a:off x="1223716" y="1481959"/>
            <a:ext cx="9744567" cy="3689131"/>
          </a:xfrm>
          <a:prstGeom prst="rect">
            <a:avLst/>
          </a:prstGeom>
          <a:noFill/>
        </p:spPr>
      </p:pic>
    </p:spTree>
    <p:extLst>
      <p:ext uri="{BB962C8B-B14F-4D97-AF65-F5344CB8AC3E}">
        <p14:creationId xmlns:p14="http://schemas.microsoft.com/office/powerpoint/2010/main" val="1194078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Graham’s Law of Diffusion</a:t>
            </a:r>
          </a:p>
        </p:txBody>
      </p:sp>
      <p:sp>
        <p:nvSpPr>
          <p:cNvPr id="3" name="Content Placeholder 2"/>
          <p:cNvSpPr>
            <a:spLocks noGrp="1"/>
          </p:cNvSpPr>
          <p:nvPr>
            <p:ph idx="1"/>
          </p:nvPr>
        </p:nvSpPr>
        <p:spPr/>
        <p:txBody>
          <a:bodyPr/>
          <a:lstStyle/>
          <a:p>
            <a:pPr marL="0" indent="0">
              <a:buNone/>
            </a:pPr>
            <a:r>
              <a:rPr lang="en-US" dirty="0" smtClean="0"/>
              <a:t>Compare the speeds of Gases using:</a:t>
            </a:r>
          </a:p>
          <a:p>
            <a:pPr marL="0" indent="0">
              <a:buNone/>
            </a:pPr>
            <a:r>
              <a:rPr lang="en-US" dirty="0" smtClean="0">
                <a:solidFill>
                  <a:srgbClr val="FF0000"/>
                </a:solidFill>
              </a:rPr>
              <a:t>			KE </a:t>
            </a:r>
            <a:r>
              <a:rPr lang="en-US" dirty="0">
                <a:solidFill>
                  <a:srgbClr val="FF0000"/>
                </a:solidFill>
              </a:rPr>
              <a:t>= ½ mv</a:t>
            </a:r>
            <a:r>
              <a:rPr lang="en-US" baseline="30000" dirty="0">
                <a:solidFill>
                  <a:srgbClr val="FF0000"/>
                </a:solidFill>
              </a:rPr>
              <a:t>2	</a:t>
            </a:r>
            <a:endParaRPr lang="en-US" baseline="30000" dirty="0" smtClean="0">
              <a:solidFill>
                <a:srgbClr val="FF0000"/>
              </a:solidFill>
            </a:endParaRPr>
          </a:p>
          <a:p>
            <a:pPr marL="0" indent="0">
              <a:buNone/>
            </a:pPr>
            <a:r>
              <a:rPr lang="en-US" dirty="0" smtClean="0"/>
              <a:t>Gases at the same temperature will have the same KE therefore the equation becomes </a:t>
            </a:r>
          </a:p>
          <a:p>
            <a:pPr marL="0" indent="0">
              <a:buNone/>
            </a:pPr>
            <a:r>
              <a:rPr lang="en-US" dirty="0"/>
              <a:t>	</a:t>
            </a:r>
            <a:r>
              <a:rPr lang="en-US" dirty="0" smtClean="0"/>
              <a:t>		</a:t>
            </a:r>
            <a:r>
              <a:rPr lang="en-US" dirty="0" smtClean="0">
                <a:solidFill>
                  <a:srgbClr val="FF0000"/>
                </a:solidFill>
              </a:rPr>
              <a:t>½ mv</a:t>
            </a:r>
            <a:r>
              <a:rPr lang="en-US" baseline="30000" dirty="0" smtClean="0">
                <a:solidFill>
                  <a:srgbClr val="FF0000"/>
                </a:solidFill>
              </a:rPr>
              <a:t>2</a:t>
            </a:r>
            <a:r>
              <a:rPr lang="en-US" dirty="0" smtClean="0">
                <a:solidFill>
                  <a:srgbClr val="FF0000"/>
                </a:solidFill>
              </a:rPr>
              <a:t>=1/2 mv</a:t>
            </a:r>
            <a:r>
              <a:rPr lang="en-US" baseline="30000" dirty="0" smtClean="0">
                <a:solidFill>
                  <a:srgbClr val="FF0000"/>
                </a:solidFill>
              </a:rPr>
              <a:t>2</a:t>
            </a:r>
          </a:p>
          <a:p>
            <a:pPr marL="0" indent="0">
              <a:buNone/>
            </a:pPr>
            <a:r>
              <a:rPr lang="en-US" dirty="0" smtClean="0"/>
              <a:t>And the ½ drops and becomes </a:t>
            </a:r>
          </a:p>
          <a:p>
            <a:pPr marL="0" indent="0">
              <a:buNone/>
            </a:pPr>
            <a:r>
              <a:rPr lang="en-US" dirty="0"/>
              <a:t>	</a:t>
            </a:r>
            <a:r>
              <a:rPr lang="en-US" dirty="0" smtClean="0"/>
              <a:t>		</a:t>
            </a:r>
            <a:r>
              <a:rPr lang="en-US" dirty="0" smtClean="0">
                <a:solidFill>
                  <a:srgbClr val="FF0000"/>
                </a:solidFill>
              </a:rPr>
              <a:t>mv</a:t>
            </a:r>
            <a:r>
              <a:rPr lang="en-US" baseline="30000" dirty="0" smtClean="0">
                <a:solidFill>
                  <a:srgbClr val="FF0000"/>
                </a:solidFill>
              </a:rPr>
              <a:t>2</a:t>
            </a:r>
            <a:r>
              <a:rPr lang="en-US" dirty="0" smtClean="0">
                <a:solidFill>
                  <a:srgbClr val="FF0000"/>
                </a:solidFill>
              </a:rPr>
              <a:t> = mv</a:t>
            </a:r>
            <a:r>
              <a:rPr lang="en-US" baseline="30000" dirty="0" smtClean="0">
                <a:solidFill>
                  <a:srgbClr val="FF0000"/>
                </a:solidFill>
              </a:rPr>
              <a:t>2</a:t>
            </a:r>
            <a:endParaRPr lang="en-US" baseline="30000" dirty="0">
              <a:solidFill>
                <a:srgbClr val="FF0000"/>
              </a:solidFill>
            </a:endParaRPr>
          </a:p>
        </p:txBody>
      </p:sp>
    </p:spTree>
    <p:extLst>
      <p:ext uri="{BB962C8B-B14F-4D97-AF65-F5344CB8AC3E}">
        <p14:creationId xmlns:p14="http://schemas.microsoft.com/office/powerpoint/2010/main" val="74554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Graham’s Law of Diffusion</a:t>
            </a:r>
          </a:p>
        </p:txBody>
      </p:sp>
      <p:sp>
        <p:nvSpPr>
          <p:cNvPr id="3" name="Content Placeholder 2"/>
          <p:cNvSpPr>
            <a:spLocks noGrp="1"/>
          </p:cNvSpPr>
          <p:nvPr>
            <p:ph idx="1"/>
          </p:nvPr>
        </p:nvSpPr>
        <p:spPr/>
        <p:txBody>
          <a:bodyPr/>
          <a:lstStyle/>
          <a:p>
            <a:pPr marL="0" indent="0">
              <a:buNone/>
            </a:pPr>
            <a:r>
              <a:rPr lang="en-US" dirty="0" smtClean="0"/>
              <a:t>Compare the speeds of Hydrogen and water  vapor.</a:t>
            </a:r>
          </a:p>
          <a:p>
            <a:pPr marL="0" indent="0">
              <a:buNone/>
            </a:pPr>
            <a:r>
              <a:rPr lang="en-US" dirty="0" smtClean="0">
                <a:solidFill>
                  <a:srgbClr val="FF0000"/>
                </a:solidFill>
              </a:rPr>
              <a:t>			mv</a:t>
            </a:r>
            <a:r>
              <a:rPr lang="en-US" baseline="30000" dirty="0" smtClean="0">
                <a:solidFill>
                  <a:srgbClr val="FF0000"/>
                </a:solidFill>
              </a:rPr>
              <a:t>2</a:t>
            </a:r>
            <a:r>
              <a:rPr lang="en-US" dirty="0" smtClean="0">
                <a:solidFill>
                  <a:srgbClr val="FF0000"/>
                </a:solidFill>
              </a:rPr>
              <a:t> </a:t>
            </a:r>
            <a:r>
              <a:rPr lang="en-US" dirty="0">
                <a:solidFill>
                  <a:srgbClr val="FF0000"/>
                </a:solidFill>
              </a:rPr>
              <a:t>= mv</a:t>
            </a:r>
            <a:r>
              <a:rPr lang="en-US" baseline="30000" dirty="0">
                <a:solidFill>
                  <a:srgbClr val="FF0000"/>
                </a:solidFill>
              </a:rPr>
              <a:t>2</a:t>
            </a:r>
          </a:p>
          <a:p>
            <a:pPr marL="0" indent="0">
              <a:buNone/>
            </a:pPr>
            <a:r>
              <a:rPr lang="en-US" dirty="0" smtClean="0"/>
              <a:t>		</a:t>
            </a:r>
            <a:r>
              <a:rPr lang="en-US" dirty="0" smtClean="0">
                <a:solidFill>
                  <a:srgbClr val="FF0000"/>
                </a:solidFill>
              </a:rPr>
              <a:t>	(m</a:t>
            </a:r>
            <a:r>
              <a:rPr lang="en-US" baseline="-25000" dirty="0" smtClean="0">
                <a:solidFill>
                  <a:srgbClr val="FF0000"/>
                </a:solidFill>
              </a:rPr>
              <a:t>1</a:t>
            </a:r>
            <a:r>
              <a:rPr lang="en-US" dirty="0" smtClean="0">
                <a:solidFill>
                  <a:srgbClr val="FF0000"/>
                </a:solidFill>
              </a:rPr>
              <a:t>/m</a:t>
            </a:r>
            <a:r>
              <a:rPr lang="en-US" baseline="-25000" dirty="0" smtClean="0">
                <a:solidFill>
                  <a:srgbClr val="FF0000"/>
                </a:solidFill>
              </a:rPr>
              <a:t>2</a:t>
            </a:r>
            <a:r>
              <a:rPr lang="en-US" dirty="0" smtClean="0">
                <a:solidFill>
                  <a:srgbClr val="FF0000"/>
                </a:solidFill>
              </a:rPr>
              <a:t>)= (v</a:t>
            </a:r>
            <a:r>
              <a:rPr lang="en-US" baseline="-25000" dirty="0" smtClean="0">
                <a:solidFill>
                  <a:srgbClr val="FF0000"/>
                </a:solidFill>
              </a:rPr>
              <a:t>2</a:t>
            </a:r>
            <a:r>
              <a:rPr lang="en-US" dirty="0" smtClean="0">
                <a:solidFill>
                  <a:srgbClr val="FF0000"/>
                </a:solidFill>
              </a:rPr>
              <a:t>/v</a:t>
            </a:r>
            <a:r>
              <a:rPr lang="en-US" baseline="-25000" dirty="0" smtClean="0">
                <a:solidFill>
                  <a:srgbClr val="FF0000"/>
                </a:solidFill>
              </a:rPr>
              <a:t>1</a:t>
            </a:r>
            <a:r>
              <a:rPr lang="en-US" dirty="0" smtClean="0">
                <a:solidFill>
                  <a:srgbClr val="FF0000"/>
                </a:solidFill>
              </a:rPr>
              <a:t>)</a:t>
            </a:r>
            <a:r>
              <a:rPr lang="en-US" baseline="30000" dirty="0" smtClean="0">
                <a:solidFill>
                  <a:srgbClr val="FF0000"/>
                </a:solidFill>
              </a:rPr>
              <a:t>2</a:t>
            </a:r>
            <a:endParaRPr lang="en-US" baseline="30000" dirty="0">
              <a:solidFill>
                <a:srgbClr val="FF0000"/>
              </a:solidFill>
            </a:endParaRPr>
          </a:p>
          <a:p>
            <a:pPr marL="0" indent="0">
              <a:buNone/>
            </a:pPr>
            <a:r>
              <a:rPr lang="en-US" dirty="0" smtClean="0">
                <a:solidFill>
                  <a:srgbClr val="FF0000"/>
                </a:solidFill>
              </a:rPr>
              <a:t>			√(18/2) = 3</a:t>
            </a:r>
          </a:p>
          <a:p>
            <a:pPr marL="0" indent="0">
              <a:buNone/>
            </a:pPr>
            <a:r>
              <a:rPr lang="en-US" dirty="0" smtClean="0">
                <a:solidFill>
                  <a:srgbClr val="FF0000"/>
                </a:solidFill>
              </a:rPr>
              <a:t>The hydrogen travels three times faster than water.</a:t>
            </a:r>
            <a:endParaRPr lang="en-US" dirty="0">
              <a:solidFill>
                <a:srgbClr val="FF0000"/>
              </a:solidFill>
            </a:endParaRPr>
          </a:p>
        </p:txBody>
      </p:sp>
      <p:pic>
        <p:nvPicPr>
          <p:cNvPr id="12290" name="Picture 2" descr="Image result for grahams law of diff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979" y="1296550"/>
            <a:ext cx="4474343" cy="3937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74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Q1: </a:t>
            </a:r>
            <a:r>
              <a:rPr lang="en-US" dirty="0" smtClean="0"/>
              <a:t>So how come we can sell certain perfumes from a distance and other colognes only up close?</a:t>
            </a:r>
            <a:endParaRPr lang="en-US" dirty="0"/>
          </a:p>
        </p:txBody>
      </p:sp>
      <p:pic>
        <p:nvPicPr>
          <p:cNvPr id="4" name="Picture 2" descr="Image result for grahams law of diffusion"/>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1907" b="17712"/>
          <a:stretch/>
        </p:blipFill>
        <p:spPr bwMode="auto">
          <a:xfrm>
            <a:off x="838200" y="1891861"/>
            <a:ext cx="10515600" cy="27904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37745" y="4682358"/>
            <a:ext cx="4459014" cy="923330"/>
          </a:xfrm>
          <a:prstGeom prst="rect">
            <a:avLst/>
          </a:prstGeom>
          <a:noFill/>
        </p:spPr>
        <p:txBody>
          <a:bodyPr wrap="square" rtlCol="0">
            <a:spAutoFit/>
          </a:bodyPr>
          <a:lstStyle/>
          <a:p>
            <a:r>
              <a:rPr lang="en-US" dirty="0" smtClean="0">
                <a:solidFill>
                  <a:srgbClr val="7030A0"/>
                </a:solidFill>
              </a:rPr>
              <a:t>Cheap body sprays have weaker IMF due to fewer polarizable electrons, therefore they are easier to diffuse.</a:t>
            </a:r>
            <a:endParaRPr lang="en-US" dirty="0">
              <a:solidFill>
                <a:srgbClr val="7030A0"/>
              </a:solidFill>
            </a:endParaRPr>
          </a:p>
        </p:txBody>
      </p:sp>
      <p:sp>
        <p:nvSpPr>
          <p:cNvPr id="6" name="TextBox 5"/>
          <p:cNvSpPr txBox="1"/>
          <p:nvPr/>
        </p:nvSpPr>
        <p:spPr>
          <a:xfrm>
            <a:off x="6776545" y="4682358"/>
            <a:ext cx="4459014" cy="1200329"/>
          </a:xfrm>
          <a:prstGeom prst="rect">
            <a:avLst/>
          </a:prstGeom>
          <a:noFill/>
        </p:spPr>
        <p:txBody>
          <a:bodyPr wrap="square" rtlCol="0">
            <a:spAutoFit/>
          </a:bodyPr>
          <a:lstStyle/>
          <a:p>
            <a:r>
              <a:rPr lang="en-US" dirty="0" smtClean="0">
                <a:solidFill>
                  <a:srgbClr val="FF0000"/>
                </a:solidFill>
              </a:rPr>
              <a:t>Expensive perfumes and colognes have stronger IMF due to a greater number of polarizable electrons, therefore they are harder to diffuse.</a:t>
            </a:r>
            <a:endParaRPr lang="en-US" dirty="0">
              <a:solidFill>
                <a:srgbClr val="FF0000"/>
              </a:solidFill>
            </a:endParaRPr>
          </a:p>
        </p:txBody>
      </p:sp>
    </p:spTree>
    <p:extLst>
      <p:ext uri="{BB962C8B-B14F-4D97-AF65-F5344CB8AC3E}">
        <p14:creationId xmlns:p14="http://schemas.microsoft.com/office/powerpoint/2010/main" val="305222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87" y="160337"/>
            <a:ext cx="10515600" cy="1325563"/>
          </a:xfrm>
        </p:spPr>
        <p:txBody>
          <a:bodyPr/>
          <a:lstStyle/>
          <a:p>
            <a:r>
              <a:rPr lang="en-US" dirty="0" smtClean="0"/>
              <a:t>Dalton’s Law of Partial Pressure</a:t>
            </a:r>
            <a:endParaRPr lang="en-US" dirty="0"/>
          </a:p>
        </p:txBody>
      </p:sp>
      <p:sp>
        <p:nvSpPr>
          <p:cNvPr id="4" name="Content Placeholder 3"/>
          <p:cNvSpPr>
            <a:spLocks noGrp="1"/>
          </p:cNvSpPr>
          <p:nvPr>
            <p:ph sz="half" idx="1"/>
          </p:nvPr>
        </p:nvSpPr>
        <p:spPr>
          <a:xfrm>
            <a:off x="1445172" y="1293406"/>
            <a:ext cx="8308428" cy="2399667"/>
          </a:xfrm>
        </p:spPr>
        <p:txBody>
          <a:bodyPr>
            <a:normAutofit/>
          </a:bodyPr>
          <a:lstStyle/>
          <a:p>
            <a:pPr marL="0" indent="0">
              <a:buNone/>
            </a:pPr>
            <a:r>
              <a:rPr lang="en-US" sz="2800" dirty="0"/>
              <a:t>The total pressure in a system of gases equals the pressure of each individual gas combined</a:t>
            </a:r>
            <a:r>
              <a:rPr lang="en-US" sz="2800" dirty="0" smtClean="0"/>
              <a:t>.</a:t>
            </a:r>
            <a:endParaRPr lang="en-US" sz="2800" dirty="0"/>
          </a:p>
        </p:txBody>
      </p:sp>
      <p:pic>
        <p:nvPicPr>
          <p:cNvPr id="6" name="Content Placeholder 5" descr="dalton.jpg"/>
          <p:cNvPicPr>
            <a:picLocks noGrp="1" noChangeAspect="1"/>
          </p:cNvPicPr>
          <p:nvPr>
            <p:ph sz="half" idx="2"/>
          </p:nvPr>
        </p:nvPicPr>
        <p:blipFill>
          <a:blip r:embed="rId2" cstate="print"/>
          <a:stretch>
            <a:fillRect/>
          </a:stretch>
        </p:blipFill>
        <p:spPr>
          <a:xfrm>
            <a:off x="9753600" y="0"/>
            <a:ext cx="2438400" cy="2971800"/>
          </a:xfrm>
        </p:spPr>
      </p:pic>
      <p:pic>
        <p:nvPicPr>
          <p:cNvPr id="9220" name="Picture 4" descr="Image result for partial pressure"/>
          <p:cNvPicPr>
            <a:picLocks noChangeAspect="1" noChangeArrowheads="1"/>
          </p:cNvPicPr>
          <p:nvPr/>
        </p:nvPicPr>
        <p:blipFill rotWithShape="1">
          <a:blip r:embed="rId3">
            <a:extLst>
              <a:ext uri="{28A0092B-C50C-407E-A947-70E740481C1C}">
                <a14:useLocalDpi xmlns:a14="http://schemas.microsoft.com/office/drawing/2010/main" val="0"/>
              </a:ext>
            </a:extLst>
          </a:blip>
          <a:srcRect l="7121" t="11959" r="7021" b="5284"/>
          <a:stretch/>
        </p:blipFill>
        <p:spPr bwMode="auto">
          <a:xfrm>
            <a:off x="2305706" y="2319818"/>
            <a:ext cx="6587360" cy="3761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80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Dalton’s Law of Partial Pressure</a:t>
            </a:r>
            <a:endParaRPr lang="en-US" dirty="0"/>
          </a:p>
        </p:txBody>
      </p:sp>
      <p:pic>
        <p:nvPicPr>
          <p:cNvPr id="15362"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7932" y="2233092"/>
            <a:ext cx="7713044" cy="27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908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pp.jpg"/>
          <p:cNvPicPr>
            <a:picLocks noGrp="1" noChangeAspect="1"/>
          </p:cNvPicPr>
          <p:nvPr>
            <p:ph idx="1"/>
          </p:nvPr>
        </p:nvPicPr>
        <p:blipFill>
          <a:blip r:embed="rId2" cstate="print"/>
          <a:stretch>
            <a:fillRect/>
          </a:stretch>
        </p:blipFill>
        <p:spPr>
          <a:xfrm>
            <a:off x="1905000" y="762001"/>
            <a:ext cx="8001000" cy="5562600"/>
          </a:xfrm>
          <a:prstGeom prst="rect">
            <a:avLst/>
          </a:prstGeom>
        </p:spPr>
      </p:pic>
    </p:spTree>
    <p:extLst>
      <p:ext uri="{BB962C8B-B14F-4D97-AF65-F5344CB8AC3E}">
        <p14:creationId xmlns:p14="http://schemas.microsoft.com/office/powerpoint/2010/main" val="906337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Dalton’s Law of Partial Pressure</a:t>
            </a:r>
          </a:p>
        </p:txBody>
      </p:sp>
      <p:sp>
        <p:nvSpPr>
          <p:cNvPr id="4" name="Content Placeholder 3"/>
          <p:cNvSpPr>
            <a:spLocks noGrp="1"/>
          </p:cNvSpPr>
          <p:nvPr>
            <p:ph sz="half" idx="2"/>
          </p:nvPr>
        </p:nvSpPr>
        <p:spPr/>
        <p:txBody>
          <a:bodyPr/>
          <a:lstStyle/>
          <a:p>
            <a:pPr marL="0" indent="0" algn="ctr">
              <a:buNone/>
            </a:pPr>
            <a:r>
              <a:rPr lang="en-US" dirty="0" smtClean="0">
                <a:solidFill>
                  <a:srgbClr val="FF0000"/>
                </a:solidFill>
              </a:rPr>
              <a:t>It’s just a ratio!</a:t>
            </a:r>
          </a:p>
          <a:p>
            <a:pPr marL="0" indent="0">
              <a:buNone/>
            </a:pPr>
            <a:endParaRPr lang="en-US" dirty="0"/>
          </a:p>
          <a:p>
            <a:pPr marL="0" indent="0">
              <a:buNone/>
            </a:pPr>
            <a:endParaRPr lang="en-US" dirty="0"/>
          </a:p>
        </p:txBody>
      </p:sp>
      <p:pic>
        <p:nvPicPr>
          <p:cNvPr id="16386" name="Picture 2" descr="Image result for partial pressure mole fractio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250665"/>
            <a:ext cx="5064986" cy="25578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partial pres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555" y="2364962"/>
            <a:ext cx="3674890" cy="3272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15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Dalton’s Law of Partial Pressure</a:t>
            </a:r>
          </a:p>
        </p:txBody>
      </p:sp>
      <p:sp>
        <p:nvSpPr>
          <p:cNvPr id="9" name="Content Placeholder 8"/>
          <p:cNvSpPr>
            <a:spLocks noGrp="1"/>
          </p:cNvSpPr>
          <p:nvPr>
            <p:ph idx="1"/>
          </p:nvPr>
        </p:nvSpPr>
        <p:spPr>
          <a:xfrm>
            <a:off x="1981200" y="1935480"/>
            <a:ext cx="8229600" cy="2103120"/>
          </a:xfrm>
        </p:spPr>
        <p:txBody>
          <a:bodyPr>
            <a:normAutofit/>
          </a:bodyPr>
          <a:lstStyle/>
          <a:p>
            <a:pPr marL="0" indent="0">
              <a:buNone/>
            </a:pPr>
            <a:r>
              <a:rPr lang="en-US" sz="3200" dirty="0"/>
              <a:t>A mixture of gases contain 4.46 moles Ne, .74 moles of </a:t>
            </a:r>
            <a:r>
              <a:rPr lang="en-US" sz="3200" dirty="0" err="1"/>
              <a:t>Ar</a:t>
            </a:r>
            <a:r>
              <a:rPr lang="en-US" sz="3200" dirty="0"/>
              <a:t>, and 2.15 moles of </a:t>
            </a:r>
            <a:r>
              <a:rPr lang="en-US" sz="3200" dirty="0" err="1"/>
              <a:t>Xe</a:t>
            </a:r>
            <a:r>
              <a:rPr lang="en-US" sz="3200" dirty="0"/>
              <a:t>. Calculate the partial pressure of each gas if the total pressure is 2 atm.</a:t>
            </a:r>
          </a:p>
        </p:txBody>
      </p:sp>
      <p:sp>
        <p:nvSpPr>
          <p:cNvPr id="10" name="TextBox 9"/>
          <p:cNvSpPr txBox="1"/>
          <p:nvPr/>
        </p:nvSpPr>
        <p:spPr>
          <a:xfrm>
            <a:off x="3276600" y="4114800"/>
            <a:ext cx="5867400" cy="1077218"/>
          </a:xfrm>
          <a:prstGeom prst="rect">
            <a:avLst/>
          </a:prstGeom>
          <a:noFill/>
        </p:spPr>
        <p:txBody>
          <a:bodyPr wrap="square" rtlCol="0">
            <a:spAutoFit/>
          </a:bodyPr>
          <a:lstStyle/>
          <a:p>
            <a:r>
              <a:rPr lang="en-US" sz="3200" dirty="0" err="1">
                <a:solidFill>
                  <a:srgbClr val="FF0000"/>
                </a:solidFill>
              </a:rPr>
              <a:t>P</a:t>
            </a:r>
            <a:r>
              <a:rPr lang="en-US" sz="3200" baseline="-25000" dirty="0" err="1">
                <a:solidFill>
                  <a:srgbClr val="FF0000"/>
                </a:solidFill>
              </a:rPr>
              <a:t>Ne</a:t>
            </a:r>
            <a:r>
              <a:rPr lang="en-US" sz="3200" dirty="0">
                <a:solidFill>
                  <a:srgbClr val="FF0000"/>
                </a:solidFill>
              </a:rPr>
              <a:t>= (4.46/7.35)(2) = </a:t>
            </a:r>
            <a:r>
              <a:rPr lang="en-US" sz="3200" dirty="0">
                <a:solidFill>
                  <a:srgbClr val="00B0F0"/>
                </a:solidFill>
              </a:rPr>
              <a:t>1.21 </a:t>
            </a:r>
            <a:r>
              <a:rPr lang="en-US" sz="3200" dirty="0" err="1">
                <a:solidFill>
                  <a:srgbClr val="00B0F0"/>
                </a:solidFill>
              </a:rPr>
              <a:t>atm</a:t>
            </a:r>
            <a:endParaRPr lang="en-US" sz="3200" dirty="0">
              <a:solidFill>
                <a:srgbClr val="00B0F0"/>
              </a:solidFill>
            </a:endParaRPr>
          </a:p>
          <a:p>
            <a:r>
              <a:rPr lang="en-US" sz="3200" dirty="0" err="1">
                <a:solidFill>
                  <a:srgbClr val="FF0000"/>
                </a:solidFill>
              </a:rPr>
              <a:t>P</a:t>
            </a:r>
            <a:r>
              <a:rPr lang="en-US" sz="3200" baseline="-25000" dirty="0" err="1">
                <a:solidFill>
                  <a:srgbClr val="FF0000"/>
                </a:solidFill>
              </a:rPr>
              <a:t>Ar</a:t>
            </a:r>
            <a:r>
              <a:rPr lang="en-US" sz="3200" dirty="0">
                <a:solidFill>
                  <a:srgbClr val="FF0000"/>
                </a:solidFill>
              </a:rPr>
              <a:t>=  (0.74/7.35)(2) = </a:t>
            </a:r>
            <a:r>
              <a:rPr lang="en-US" sz="3200" dirty="0">
                <a:solidFill>
                  <a:srgbClr val="00B0F0"/>
                </a:solidFill>
              </a:rPr>
              <a:t>0.201 </a:t>
            </a:r>
            <a:r>
              <a:rPr lang="en-US" sz="3200" dirty="0" err="1">
                <a:solidFill>
                  <a:srgbClr val="00B0F0"/>
                </a:solidFill>
              </a:rPr>
              <a:t>atm</a:t>
            </a:r>
            <a:endParaRPr lang="en-US" sz="3200" dirty="0">
              <a:solidFill>
                <a:srgbClr val="00B0F0"/>
              </a:solidFill>
            </a:endParaRPr>
          </a:p>
        </p:txBody>
      </p:sp>
    </p:spTree>
    <p:extLst>
      <p:ext uri="{BB962C8B-B14F-4D97-AF65-F5344CB8AC3E}">
        <p14:creationId xmlns:p14="http://schemas.microsoft.com/office/powerpoint/2010/main" val="29113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0"/>
            <a:ext cx="10515600" cy="1325563"/>
          </a:xfrm>
        </p:spPr>
        <p:txBody>
          <a:bodyPr/>
          <a:lstStyle/>
          <a:p>
            <a:r>
              <a:rPr lang="en-US" dirty="0" smtClean="0"/>
              <a:t>Partial Pressure Example</a:t>
            </a:r>
            <a:endParaRPr lang="en-US" dirty="0"/>
          </a:p>
        </p:txBody>
      </p:sp>
      <p:pic>
        <p:nvPicPr>
          <p:cNvPr id="9218" name="Picture 2" descr="C:\Documents and Settings\kdrury\Desktop\ch5 gases\fig05_13.gif"/>
          <p:cNvPicPr>
            <a:picLocks noGrp="1" noChangeAspect="1" noChangeArrowheads="1"/>
          </p:cNvPicPr>
          <p:nvPr>
            <p:ph sz="half" idx="1"/>
          </p:nvPr>
        </p:nvPicPr>
        <p:blipFill rotWithShape="1">
          <a:blip r:embed="rId2" cstate="print"/>
          <a:srcRect l="7492"/>
          <a:stretch/>
        </p:blipFill>
        <p:spPr bwMode="auto">
          <a:xfrm>
            <a:off x="189186" y="2632842"/>
            <a:ext cx="7189076" cy="2825933"/>
          </a:xfrm>
          <a:prstGeom prst="rect">
            <a:avLst/>
          </a:prstGeom>
          <a:noFill/>
        </p:spPr>
      </p:pic>
      <p:sp>
        <p:nvSpPr>
          <p:cNvPr id="6" name="Content Placeholder 5"/>
          <p:cNvSpPr>
            <a:spLocks noGrp="1"/>
          </p:cNvSpPr>
          <p:nvPr>
            <p:ph sz="half" idx="2"/>
          </p:nvPr>
        </p:nvSpPr>
        <p:spPr>
          <a:xfrm>
            <a:off x="1705303" y="989922"/>
            <a:ext cx="9425152" cy="1642920"/>
          </a:xfrm>
        </p:spPr>
        <p:txBody>
          <a:bodyPr>
            <a:normAutofit/>
          </a:bodyPr>
          <a:lstStyle/>
          <a:p>
            <a:pPr>
              <a:buNone/>
            </a:pPr>
            <a:r>
              <a:rPr lang="en-US" sz="2800" dirty="0"/>
              <a:t> A 128mL sample of oxygen is generated by the decomposition of KClO</a:t>
            </a:r>
            <a:r>
              <a:rPr lang="en-US" sz="2800" baseline="-25000" dirty="0"/>
              <a:t>3</a:t>
            </a:r>
            <a:r>
              <a:rPr lang="en-US" sz="2800" dirty="0"/>
              <a:t> and is collected over water at 24C and 762 mmHg. Calculate the mass obtained if the pressure of water is 22.4 mmHg</a:t>
            </a:r>
            <a:r>
              <a:rPr lang="en-US" dirty="0" smtClean="0"/>
              <a:t>.</a:t>
            </a:r>
          </a:p>
          <a:p>
            <a:endParaRPr lang="en-US" dirty="0"/>
          </a:p>
        </p:txBody>
      </p:sp>
      <p:sp>
        <p:nvSpPr>
          <p:cNvPr id="7" name="Content Placeholder 5"/>
          <p:cNvSpPr txBox="1">
            <a:spLocks/>
          </p:cNvSpPr>
          <p:nvPr/>
        </p:nvSpPr>
        <p:spPr>
          <a:xfrm>
            <a:off x="7535917" y="2315485"/>
            <a:ext cx="4656083" cy="38614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rgbClr val="FF0000"/>
                </a:solidFill>
              </a:rPr>
              <a:t>PV = </a:t>
            </a:r>
            <a:r>
              <a:rPr lang="en-US" dirty="0" err="1" smtClean="0">
                <a:solidFill>
                  <a:srgbClr val="FF0000"/>
                </a:solidFill>
              </a:rPr>
              <a:t>nRT</a:t>
            </a:r>
            <a:endParaRPr lang="en-US" dirty="0" smtClean="0">
              <a:solidFill>
                <a:srgbClr val="FF0000"/>
              </a:solidFill>
            </a:endParaRPr>
          </a:p>
          <a:p>
            <a:pPr marL="0" indent="0">
              <a:buFont typeface="Arial" panose="020B0604020202020204" pitchFamily="34" charset="0"/>
              <a:buNone/>
            </a:pPr>
            <a:r>
              <a:rPr lang="en-US" dirty="0" smtClean="0"/>
              <a:t>(</a:t>
            </a:r>
            <a:r>
              <a:rPr lang="en-US" u="sng" dirty="0" smtClean="0"/>
              <a:t>762-22.4</a:t>
            </a:r>
            <a:r>
              <a:rPr lang="en-US" dirty="0" smtClean="0"/>
              <a:t>)(.128) = x (.0821)(24+273)</a:t>
            </a:r>
          </a:p>
          <a:p>
            <a:pPr marL="0" indent="0">
              <a:buFont typeface="Arial" panose="020B0604020202020204" pitchFamily="34" charset="0"/>
              <a:buNone/>
            </a:pPr>
            <a:r>
              <a:rPr lang="en-US" dirty="0" smtClean="0"/>
              <a:t>     760</a:t>
            </a:r>
          </a:p>
          <a:p>
            <a:pPr marL="0" indent="0">
              <a:buFont typeface="Arial" panose="020B0604020202020204" pitchFamily="34" charset="0"/>
              <a:buNone/>
            </a:pPr>
            <a:r>
              <a:rPr lang="en-US" dirty="0" smtClean="0"/>
              <a:t>x= .00511 </a:t>
            </a:r>
            <a:r>
              <a:rPr lang="en-US" dirty="0" err="1" smtClean="0"/>
              <a:t>mol</a:t>
            </a:r>
            <a:endParaRPr lang="en-US" dirty="0" smtClean="0"/>
          </a:p>
          <a:p>
            <a:pPr marL="0" indent="0">
              <a:buFont typeface="Arial" panose="020B0604020202020204" pitchFamily="34" charset="0"/>
              <a:buNone/>
            </a:pPr>
            <a:r>
              <a:rPr lang="en-US" dirty="0" smtClean="0"/>
              <a:t>.00511 x 32g/</a:t>
            </a:r>
            <a:r>
              <a:rPr lang="en-US" dirty="0" err="1" smtClean="0"/>
              <a:t>mol</a:t>
            </a:r>
            <a:r>
              <a:rPr lang="en-US" dirty="0" smtClean="0"/>
              <a:t> =</a:t>
            </a:r>
            <a:endParaRPr lang="en-US" dirty="0"/>
          </a:p>
        </p:txBody>
      </p:sp>
      <p:sp>
        <p:nvSpPr>
          <p:cNvPr id="8" name="TextBox 7"/>
          <p:cNvSpPr txBox="1"/>
          <p:nvPr/>
        </p:nvSpPr>
        <p:spPr>
          <a:xfrm>
            <a:off x="8179675" y="4721773"/>
            <a:ext cx="2209800" cy="461665"/>
          </a:xfrm>
          <a:prstGeom prst="rect">
            <a:avLst/>
          </a:prstGeom>
          <a:noFill/>
        </p:spPr>
        <p:txBody>
          <a:bodyPr wrap="square" rtlCol="0">
            <a:spAutoFit/>
          </a:bodyPr>
          <a:lstStyle/>
          <a:p>
            <a:r>
              <a:rPr lang="en-US" sz="2400" dirty="0">
                <a:solidFill>
                  <a:srgbClr val="FF0000"/>
                </a:solidFill>
              </a:rPr>
              <a:t>0.163g O</a:t>
            </a:r>
            <a:r>
              <a:rPr lang="en-US" sz="2400" baseline="-25000" dirty="0">
                <a:solidFill>
                  <a:srgbClr val="FF0000"/>
                </a:solidFill>
              </a:rPr>
              <a:t>2</a:t>
            </a:r>
          </a:p>
        </p:txBody>
      </p:sp>
    </p:spTree>
    <p:extLst>
      <p:ext uri="{BB962C8B-B14F-4D97-AF65-F5344CB8AC3E}">
        <p14:creationId xmlns:p14="http://schemas.microsoft.com/office/powerpoint/2010/main" val="368779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of the video:</a:t>
            </a:r>
            <a:endParaRPr lang="en-US" dirty="0"/>
          </a:p>
        </p:txBody>
      </p:sp>
      <p:pic>
        <p:nvPicPr>
          <p:cNvPr id="4" name="Content Placeholder 3" descr="lungs.jpg"/>
          <p:cNvPicPr>
            <a:picLocks noGrp="1" noChangeAspect="1"/>
          </p:cNvPicPr>
          <p:nvPr>
            <p:ph idx="1"/>
          </p:nvPr>
        </p:nvPicPr>
        <p:blipFill>
          <a:blip r:embed="rId2" cstate="print"/>
          <a:stretch>
            <a:fillRect/>
          </a:stretch>
        </p:blipFill>
        <p:spPr>
          <a:xfrm>
            <a:off x="718783" y="1673610"/>
            <a:ext cx="3810000" cy="3048000"/>
          </a:xfrm>
        </p:spPr>
      </p:pic>
      <p:pic>
        <p:nvPicPr>
          <p:cNvPr id="5" name="Content Placeholder 3" descr="hot-air-balloon.jpg"/>
          <p:cNvPicPr>
            <a:picLocks noChangeAspect="1"/>
          </p:cNvPicPr>
          <p:nvPr/>
        </p:nvPicPr>
        <p:blipFill>
          <a:blip r:embed="rId3" cstate="print"/>
          <a:stretch>
            <a:fillRect/>
          </a:stretch>
        </p:blipFill>
        <p:spPr>
          <a:xfrm>
            <a:off x="4992689" y="1656532"/>
            <a:ext cx="3082156" cy="3082156"/>
          </a:xfrm>
          <a:prstGeom prst="rect">
            <a:avLst/>
          </a:prstGeom>
        </p:spPr>
      </p:pic>
      <p:pic>
        <p:nvPicPr>
          <p:cNvPr id="20482" name="Picture 2" descr="Image result for imploded water bot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2658" y="1603831"/>
            <a:ext cx="2351142" cy="31348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40074" y="4738688"/>
            <a:ext cx="3167417" cy="461665"/>
          </a:xfrm>
          <a:prstGeom prst="rect">
            <a:avLst/>
          </a:prstGeom>
          <a:noFill/>
        </p:spPr>
        <p:txBody>
          <a:bodyPr wrap="square" rtlCol="0">
            <a:spAutoFit/>
          </a:bodyPr>
          <a:lstStyle/>
          <a:p>
            <a:r>
              <a:rPr lang="en-US" sz="2400" dirty="0" smtClean="0"/>
              <a:t>How do we breathe?</a:t>
            </a:r>
            <a:endParaRPr lang="en-US" sz="2400" dirty="0"/>
          </a:p>
        </p:txBody>
      </p:sp>
      <p:sp>
        <p:nvSpPr>
          <p:cNvPr id="9" name="TextBox 8"/>
          <p:cNvSpPr txBox="1"/>
          <p:nvPr/>
        </p:nvSpPr>
        <p:spPr>
          <a:xfrm>
            <a:off x="4992689" y="4721610"/>
            <a:ext cx="3167417" cy="830997"/>
          </a:xfrm>
          <a:prstGeom prst="rect">
            <a:avLst/>
          </a:prstGeom>
          <a:noFill/>
        </p:spPr>
        <p:txBody>
          <a:bodyPr wrap="square" rtlCol="0">
            <a:spAutoFit/>
          </a:bodyPr>
          <a:lstStyle/>
          <a:p>
            <a:pPr algn="ctr"/>
            <a:r>
              <a:rPr lang="en-US" sz="2400" dirty="0" smtClean="0"/>
              <a:t>How do hot air </a:t>
            </a:r>
          </a:p>
          <a:p>
            <a:pPr algn="ctr"/>
            <a:r>
              <a:rPr lang="en-US" sz="2400" dirty="0" smtClean="0"/>
              <a:t>balloons work?</a:t>
            </a:r>
            <a:endParaRPr lang="en-US" sz="2400" dirty="0"/>
          </a:p>
        </p:txBody>
      </p:sp>
      <p:sp>
        <p:nvSpPr>
          <p:cNvPr id="10" name="TextBox 9"/>
          <p:cNvSpPr txBox="1"/>
          <p:nvPr/>
        </p:nvSpPr>
        <p:spPr>
          <a:xfrm>
            <a:off x="8945304" y="4773418"/>
            <a:ext cx="3167417" cy="830997"/>
          </a:xfrm>
          <a:prstGeom prst="rect">
            <a:avLst/>
          </a:prstGeom>
          <a:noFill/>
        </p:spPr>
        <p:txBody>
          <a:bodyPr wrap="square" rtlCol="0">
            <a:spAutoFit/>
          </a:bodyPr>
          <a:lstStyle/>
          <a:p>
            <a:r>
              <a:rPr lang="en-US" sz="2400" dirty="0" smtClean="0"/>
              <a:t>Why do water bottle left in cars implode?</a:t>
            </a:r>
            <a:endParaRPr lang="en-US" sz="2400" dirty="0"/>
          </a:p>
        </p:txBody>
      </p:sp>
    </p:spTree>
    <p:extLst>
      <p:ext uri="{BB962C8B-B14F-4D97-AF65-F5344CB8AC3E}">
        <p14:creationId xmlns:p14="http://schemas.microsoft.com/office/powerpoint/2010/main" val="28978164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Q2: </a:t>
            </a:r>
            <a:r>
              <a:rPr lang="en-US" dirty="0" smtClean="0"/>
              <a:t>Why do CO</a:t>
            </a:r>
            <a:r>
              <a:rPr lang="en-US" baseline="-25000" dirty="0" smtClean="0"/>
              <a:t>2</a:t>
            </a:r>
            <a:r>
              <a:rPr lang="en-US" dirty="0" smtClean="0"/>
              <a:t> bubbles float to the top of water when we exhale under water?</a:t>
            </a:r>
            <a:endParaRPr lang="en-US" dirty="0"/>
          </a:p>
        </p:txBody>
      </p:sp>
      <p:pic>
        <p:nvPicPr>
          <p:cNvPr id="19458" name="Picture 2" descr="Image result for fart under wate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837"/>
          <a:stretch/>
        </p:blipFill>
        <p:spPr bwMode="auto">
          <a:xfrm>
            <a:off x="2910708" y="2002522"/>
            <a:ext cx="5681498" cy="3573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3512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 and Molar Mass</a:t>
            </a:r>
            <a:endParaRPr lang="en-US" dirty="0"/>
          </a:p>
        </p:txBody>
      </p:sp>
      <p:sp>
        <p:nvSpPr>
          <p:cNvPr id="3" name="Content Placeholder 2"/>
          <p:cNvSpPr>
            <a:spLocks noGrp="1"/>
          </p:cNvSpPr>
          <p:nvPr>
            <p:ph idx="1"/>
          </p:nvPr>
        </p:nvSpPr>
        <p:spPr/>
        <p:txBody>
          <a:bodyPr>
            <a:noAutofit/>
          </a:bodyPr>
          <a:lstStyle/>
          <a:p>
            <a:pPr marL="0" indent="0">
              <a:buNone/>
            </a:pPr>
            <a:r>
              <a:rPr lang="en-US" sz="3200" dirty="0"/>
              <a:t>Calculate the density of CO</a:t>
            </a:r>
            <a:r>
              <a:rPr lang="en-US" sz="3200" i="1" baseline="-25000" dirty="0"/>
              <a:t>2</a:t>
            </a:r>
            <a:r>
              <a:rPr lang="en-US" sz="3200" dirty="0"/>
              <a:t> at </a:t>
            </a:r>
            <a:r>
              <a:rPr lang="en-US" sz="3200" dirty="0" smtClean="0"/>
              <a:t>760.mmHg </a:t>
            </a:r>
            <a:r>
              <a:rPr lang="en-US" sz="3200" dirty="0"/>
              <a:t>and </a:t>
            </a:r>
            <a:r>
              <a:rPr lang="en-US" sz="3200" dirty="0" smtClean="0"/>
              <a:t>27.0C</a:t>
            </a:r>
            <a:r>
              <a:rPr lang="en-US" sz="3200" dirty="0"/>
              <a:t>.</a:t>
            </a:r>
          </a:p>
          <a:p>
            <a:pPr marL="0" indent="0">
              <a:buNone/>
            </a:pPr>
            <a:r>
              <a:rPr lang="en-US" sz="3200" dirty="0" smtClean="0">
                <a:solidFill>
                  <a:schemeClr val="accent1"/>
                </a:solidFill>
              </a:rPr>
              <a:t>Assume </a:t>
            </a:r>
            <a:r>
              <a:rPr lang="en-US" sz="3200" dirty="0">
                <a:solidFill>
                  <a:schemeClr val="accent1"/>
                </a:solidFill>
              </a:rPr>
              <a:t>1 </a:t>
            </a:r>
            <a:r>
              <a:rPr lang="en-US" sz="3200" dirty="0" err="1">
                <a:solidFill>
                  <a:schemeClr val="accent1"/>
                </a:solidFill>
              </a:rPr>
              <a:t>mol</a:t>
            </a:r>
            <a:r>
              <a:rPr lang="en-US" sz="3200" dirty="0" smtClean="0">
                <a:solidFill>
                  <a:schemeClr val="accent1"/>
                </a:solidFill>
              </a:rPr>
              <a:t>…</a:t>
            </a:r>
            <a:r>
              <a:rPr lang="en-US" sz="3200" dirty="0">
                <a:solidFill>
                  <a:schemeClr val="accent1"/>
                </a:solidFill>
              </a:rPr>
              <a:t>	</a:t>
            </a:r>
            <a:r>
              <a:rPr lang="en-US" sz="3200" dirty="0" smtClean="0">
                <a:solidFill>
                  <a:schemeClr val="accent1"/>
                </a:solidFill>
              </a:rPr>
              <a:t>(760/760</a:t>
            </a:r>
            <a:r>
              <a:rPr lang="en-US" sz="3200" dirty="0">
                <a:solidFill>
                  <a:schemeClr val="accent1"/>
                </a:solidFill>
              </a:rPr>
              <a:t>)(x)= (1)(.0821</a:t>
            </a:r>
            <a:r>
              <a:rPr lang="en-US" sz="3200" dirty="0" smtClean="0">
                <a:solidFill>
                  <a:schemeClr val="accent1"/>
                </a:solidFill>
              </a:rPr>
              <a:t>)(27.0+273)</a:t>
            </a:r>
          </a:p>
          <a:p>
            <a:pPr marL="0" indent="0">
              <a:buNone/>
            </a:pPr>
            <a:r>
              <a:rPr lang="en-US" sz="3200" dirty="0" smtClean="0">
                <a:solidFill>
                  <a:schemeClr val="accent1"/>
                </a:solidFill>
              </a:rPr>
              <a:t>					x = 24.63L</a:t>
            </a:r>
            <a:endParaRPr lang="en-US" sz="3200" dirty="0">
              <a:solidFill>
                <a:schemeClr val="accent1"/>
              </a:solidFill>
            </a:endParaRPr>
          </a:p>
          <a:p>
            <a:pPr marL="0" indent="0">
              <a:buNone/>
            </a:pPr>
            <a:r>
              <a:rPr lang="en-US" sz="3200" dirty="0" smtClean="0">
                <a:solidFill>
                  <a:schemeClr val="accent1"/>
                </a:solidFill>
              </a:rPr>
              <a:t>Now solve for density: mass/volume</a:t>
            </a:r>
          </a:p>
          <a:p>
            <a:pPr marL="0" indent="0">
              <a:buNone/>
            </a:pPr>
            <a:r>
              <a:rPr lang="en-US" sz="3200" dirty="0" smtClean="0">
                <a:solidFill>
                  <a:schemeClr val="accent1"/>
                </a:solidFill>
              </a:rPr>
              <a:t>44.0g/24.63L=</a:t>
            </a:r>
          </a:p>
          <a:p>
            <a:pPr marL="0" indent="0">
              <a:buNone/>
            </a:pPr>
            <a:r>
              <a:rPr lang="en-US" sz="3200" dirty="0" smtClean="0">
                <a:solidFill>
                  <a:schemeClr val="accent1"/>
                </a:solidFill>
              </a:rPr>
              <a:t>Now Compare to water’s density of 1g/mL</a:t>
            </a:r>
          </a:p>
          <a:p>
            <a:pPr marL="0" indent="0">
              <a:buNone/>
            </a:pPr>
            <a:r>
              <a:rPr lang="en-US" sz="3200" dirty="0" smtClean="0">
                <a:solidFill>
                  <a:schemeClr val="accent1"/>
                </a:solidFill>
              </a:rPr>
              <a:t>Which is 1g/0.001L or </a:t>
            </a:r>
            <a:r>
              <a:rPr lang="en-US" sz="3200" dirty="0" smtClean="0">
                <a:solidFill>
                  <a:srgbClr val="FF0000"/>
                </a:solidFill>
              </a:rPr>
              <a:t>1000g/L</a:t>
            </a:r>
            <a:r>
              <a:rPr lang="en-US" sz="3200" dirty="0" smtClean="0">
                <a:solidFill>
                  <a:schemeClr val="accent1"/>
                </a:solidFill>
              </a:rPr>
              <a:t>…. Does CO</a:t>
            </a:r>
            <a:r>
              <a:rPr lang="en-US" sz="3200" baseline="-25000" dirty="0" smtClean="0">
                <a:solidFill>
                  <a:schemeClr val="accent1"/>
                </a:solidFill>
              </a:rPr>
              <a:t>2</a:t>
            </a:r>
            <a:r>
              <a:rPr lang="en-US" sz="3200" dirty="0" smtClean="0">
                <a:solidFill>
                  <a:schemeClr val="accent1"/>
                </a:solidFill>
              </a:rPr>
              <a:t> sink or float?</a:t>
            </a:r>
            <a:endParaRPr lang="en-US" sz="3200" dirty="0">
              <a:solidFill>
                <a:schemeClr val="accent1"/>
              </a:solidFill>
            </a:endParaRPr>
          </a:p>
          <a:p>
            <a:pPr marL="0" indent="0">
              <a:buNone/>
            </a:pPr>
            <a:endParaRPr lang="en-US" sz="3200" dirty="0"/>
          </a:p>
        </p:txBody>
      </p:sp>
      <p:sp>
        <p:nvSpPr>
          <p:cNvPr id="4" name="TextBox 3"/>
          <p:cNvSpPr txBox="1"/>
          <p:nvPr/>
        </p:nvSpPr>
        <p:spPr>
          <a:xfrm>
            <a:off x="3641834" y="4001294"/>
            <a:ext cx="1608084" cy="584775"/>
          </a:xfrm>
          <a:prstGeom prst="rect">
            <a:avLst/>
          </a:prstGeom>
          <a:noFill/>
        </p:spPr>
        <p:txBody>
          <a:bodyPr wrap="square" rtlCol="0">
            <a:spAutoFit/>
          </a:bodyPr>
          <a:lstStyle/>
          <a:p>
            <a:r>
              <a:rPr lang="en-US" sz="3200" dirty="0" smtClean="0">
                <a:solidFill>
                  <a:srgbClr val="FF0000"/>
                </a:solidFill>
              </a:rPr>
              <a:t>1.78g/L</a:t>
            </a:r>
            <a:endParaRPr lang="en-US" sz="3200" dirty="0">
              <a:solidFill>
                <a:srgbClr val="FF0000"/>
              </a:solidFill>
            </a:endParaRPr>
          </a:p>
        </p:txBody>
      </p:sp>
    </p:spTree>
    <p:extLst>
      <p:ext uri="{BB962C8B-B14F-4D97-AF65-F5344CB8AC3E}">
        <p14:creationId xmlns:p14="http://schemas.microsoft.com/office/powerpoint/2010/main" val="19164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You must be able to...</a:t>
            </a:r>
          </a:p>
        </p:txBody>
      </p:sp>
      <p:sp>
        <p:nvSpPr>
          <p:cNvPr id="4" name="Content Placeholder 2"/>
          <p:cNvSpPr>
            <a:spLocks noGrp="1"/>
          </p:cNvSpPr>
          <p:nvPr>
            <p:ph sz="quarter" idx="4294967295"/>
          </p:nvPr>
        </p:nvSpPr>
        <p:spPr>
          <a:xfrm>
            <a:off x="1695450" y="1981201"/>
            <a:ext cx="8788400" cy="4144963"/>
          </a:xfrm>
          <a:prstGeom prst="rect">
            <a:avLst/>
          </a:prstGeom>
        </p:spPr>
        <p:txBody>
          <a:bodyPr vert="horz" anchor="t">
            <a:normAutofit/>
          </a:bodyPr>
          <a:lstStyle/>
          <a:p>
            <a:pPr lvl="1"/>
            <a:r>
              <a:rPr lang="en-US" dirty="0"/>
              <a:t>Determine which gases diffuse fastest.</a:t>
            </a:r>
          </a:p>
          <a:p>
            <a:pPr lvl="1"/>
            <a:r>
              <a:rPr lang="en-US" dirty="0"/>
              <a:t>Calculate partial pressures of gases in a mixture.</a:t>
            </a:r>
          </a:p>
          <a:p>
            <a:pPr lvl="1"/>
            <a:r>
              <a:rPr lang="en-US" dirty="0"/>
              <a:t>Calculate the density of a gas. </a:t>
            </a:r>
          </a:p>
        </p:txBody>
      </p:sp>
      <p:pic>
        <p:nvPicPr>
          <p:cNvPr id="5" name="Picture 2" descr="Image result for check for understanding"/>
          <p:cNvPicPr>
            <a:picLocks noChangeAspect="1" noChangeArrowheads="1"/>
          </p:cNvPicPr>
          <p:nvPr/>
        </p:nvPicPr>
        <p:blipFill rotWithShape="1">
          <a:blip r:embed="rId3">
            <a:extLst>
              <a:ext uri="{28A0092B-C50C-407E-A947-70E740481C1C}">
                <a14:useLocalDpi xmlns:a14="http://schemas.microsoft.com/office/drawing/2010/main" val="0"/>
              </a:ext>
            </a:extLst>
          </a:blip>
          <a:srcRect r="50607" b="2286"/>
          <a:stretch/>
        </p:blipFill>
        <p:spPr bwMode="auto">
          <a:xfrm>
            <a:off x="8542828" y="2324209"/>
            <a:ext cx="3278433" cy="341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0591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mtClean="0"/>
              <a:t>Phases</a:t>
            </a:r>
            <a:endParaRPr lang="en-US" dirty="0"/>
          </a:p>
        </p:txBody>
      </p:sp>
    </p:spTree>
    <p:extLst>
      <p:ext uri="{BB962C8B-B14F-4D97-AF65-F5344CB8AC3E}">
        <p14:creationId xmlns:p14="http://schemas.microsoft.com/office/powerpoint/2010/main" val="2340412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lstStyle/>
          <a:p>
            <a:pPr algn="ctr"/>
            <a:r>
              <a:rPr lang="en-US" dirty="0">
                <a:solidFill>
                  <a:schemeClr val="tx2"/>
                </a:solidFill>
              </a:rPr>
              <a:t>Objectives</a:t>
            </a:r>
          </a:p>
        </p:txBody>
      </p:sp>
      <p:sp>
        <p:nvSpPr>
          <p:cNvPr id="3" name="Content Placeholder 2"/>
          <p:cNvSpPr>
            <a:spLocks noGrp="1"/>
          </p:cNvSpPr>
          <p:nvPr>
            <p:ph sz="quarter" idx="4294967295"/>
          </p:nvPr>
        </p:nvSpPr>
        <p:spPr>
          <a:xfrm>
            <a:off x="696686" y="1600201"/>
            <a:ext cx="10624457" cy="4525963"/>
          </a:xfrm>
          <a:prstGeom prst="rect">
            <a:avLst/>
          </a:prstGeom>
        </p:spPr>
        <p:txBody>
          <a:bodyPr vert="horz" anchor="t">
            <a:normAutofit/>
          </a:bodyPr>
          <a:lstStyle/>
          <a:p>
            <a:pPr marL="0" indent="0">
              <a:buNone/>
            </a:pPr>
            <a:r>
              <a:rPr lang="en-US" dirty="0">
                <a:solidFill>
                  <a:schemeClr val="accent1"/>
                </a:solidFill>
              </a:rPr>
              <a:t>You should already be able to...</a:t>
            </a:r>
          </a:p>
          <a:p>
            <a:pPr lvl="1"/>
            <a:r>
              <a:rPr lang="en-US" dirty="0" smtClean="0"/>
              <a:t>Identify gases, liquids and solids and explain their properties based on their intermolecular forces of attraction.</a:t>
            </a:r>
          </a:p>
          <a:p>
            <a:pPr lvl="1"/>
            <a:r>
              <a:rPr lang="en-US" dirty="0" smtClean="0"/>
              <a:t>Use and explain points on a phase change diagram.</a:t>
            </a:r>
          </a:p>
          <a:p>
            <a:pPr marL="0" indent="0">
              <a:buNone/>
            </a:pPr>
            <a:r>
              <a:rPr lang="en-US" dirty="0" smtClean="0">
                <a:solidFill>
                  <a:schemeClr val="accent1"/>
                </a:solidFill>
              </a:rPr>
              <a:t>By </a:t>
            </a:r>
            <a:r>
              <a:rPr lang="en-US" dirty="0">
                <a:solidFill>
                  <a:schemeClr val="accent1"/>
                </a:solidFill>
              </a:rPr>
              <a:t>the end of this video you should be able to</a:t>
            </a:r>
            <a:r>
              <a:rPr lang="en-US" dirty="0" smtClean="0">
                <a:solidFill>
                  <a:schemeClr val="accent1"/>
                </a:solidFill>
              </a:rPr>
              <a:t>...</a:t>
            </a:r>
          </a:p>
          <a:p>
            <a:pPr lvl="1"/>
            <a:r>
              <a:rPr lang="en-US" dirty="0" smtClean="0"/>
              <a:t>Explain specific properties of liquids such as viscosity, heats, and surface tension in terms of intermolecular forces of attraction</a:t>
            </a:r>
            <a:r>
              <a:rPr lang="en-US" dirty="0" smtClean="0"/>
              <a:t>.</a:t>
            </a:r>
            <a:endParaRPr lang="en-US" dirty="0" smtClean="0"/>
          </a:p>
        </p:txBody>
      </p:sp>
    </p:spTree>
    <p:extLst>
      <p:ext uri="{BB962C8B-B14F-4D97-AF65-F5344CB8AC3E}">
        <p14:creationId xmlns:p14="http://schemas.microsoft.com/office/powerpoint/2010/main" val="1158527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of the video:</a:t>
            </a:r>
            <a:endParaRPr lang="en-US" dirty="0"/>
          </a:p>
        </p:txBody>
      </p:sp>
      <p:pic>
        <p:nvPicPr>
          <p:cNvPr id="22532" name="Picture 4" descr="Image result for lizard runs on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455" y="1526080"/>
            <a:ext cx="4572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57600" y="4959790"/>
            <a:ext cx="4424855" cy="830997"/>
          </a:xfrm>
          <a:prstGeom prst="rect">
            <a:avLst/>
          </a:prstGeom>
          <a:noFill/>
        </p:spPr>
        <p:txBody>
          <a:bodyPr wrap="square" rtlCol="0">
            <a:spAutoFit/>
          </a:bodyPr>
          <a:lstStyle/>
          <a:p>
            <a:pPr algn="ctr"/>
            <a:r>
              <a:rPr lang="en-US" sz="2400" dirty="0" smtClean="0"/>
              <a:t>Why can “Jesus” lizards </a:t>
            </a:r>
          </a:p>
          <a:p>
            <a:pPr algn="ctr"/>
            <a:r>
              <a:rPr lang="en-US" sz="2400" dirty="0" smtClean="0"/>
              <a:t>walk on water?</a:t>
            </a:r>
            <a:endParaRPr lang="en-US" sz="2400" dirty="0"/>
          </a:p>
        </p:txBody>
      </p:sp>
    </p:spTree>
    <p:extLst>
      <p:ext uri="{BB962C8B-B14F-4D97-AF65-F5344CB8AC3E}">
        <p14:creationId xmlns:p14="http://schemas.microsoft.com/office/powerpoint/2010/main" val="1959614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t>Properties of Liquids</a:t>
            </a:r>
          </a:p>
        </p:txBody>
      </p:sp>
      <p:sp>
        <p:nvSpPr>
          <p:cNvPr id="3" name="Text Placeholder 2"/>
          <p:cNvSpPr>
            <a:spLocks noGrp="1"/>
          </p:cNvSpPr>
          <p:nvPr>
            <p:ph type="body" sz="half" idx="1"/>
          </p:nvPr>
        </p:nvSpPr>
        <p:spPr>
          <a:xfrm>
            <a:off x="2467303" y="1492469"/>
            <a:ext cx="7924800" cy="1295400"/>
          </a:xfrm>
        </p:spPr>
        <p:txBody>
          <a:bodyPr>
            <a:normAutofit/>
          </a:bodyPr>
          <a:lstStyle/>
          <a:p>
            <a:pPr marL="0" indent="0">
              <a:buClr>
                <a:schemeClr val="accent3"/>
              </a:buClr>
              <a:buNone/>
              <a:defRPr/>
            </a:pPr>
            <a:r>
              <a:rPr lang="en-US" u="sng" dirty="0" smtClean="0"/>
              <a:t>Surface Tension:</a:t>
            </a:r>
            <a:r>
              <a:rPr lang="en-US" dirty="0" smtClean="0"/>
              <a:t> elastic force on the liquid surface.</a:t>
            </a:r>
          </a:p>
          <a:p>
            <a:pPr marL="0" indent="0">
              <a:buClr>
                <a:schemeClr val="accent3"/>
              </a:buClr>
              <a:buNone/>
              <a:defRPr/>
            </a:pPr>
            <a:r>
              <a:rPr lang="en-US" dirty="0" smtClean="0"/>
              <a:t>The higher the force, the higher the surface </a:t>
            </a:r>
            <a:r>
              <a:rPr lang="en-US" dirty="0" smtClean="0">
                <a:hlinkClick r:id="rId2"/>
              </a:rPr>
              <a:t>tension</a:t>
            </a:r>
            <a:r>
              <a:rPr lang="en-US" dirty="0" smtClean="0"/>
              <a:t>.</a:t>
            </a:r>
            <a:endParaRPr lang="en-US" u="sng" dirty="0"/>
          </a:p>
        </p:txBody>
      </p:sp>
      <p:pic>
        <p:nvPicPr>
          <p:cNvPr id="11268" name="Picture 2" descr="\\WFData2\Teachers\kdrury\AP Chemistry\Images\ch10 liquids solids\fig10_06.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60834" y="2417379"/>
            <a:ext cx="5670331" cy="3442701"/>
          </a:xfrm>
          <a:noFill/>
        </p:spPr>
      </p:pic>
    </p:spTree>
    <p:extLst>
      <p:ext uri="{BB962C8B-B14F-4D97-AF65-F5344CB8AC3E}">
        <p14:creationId xmlns:p14="http://schemas.microsoft.com/office/powerpoint/2010/main" val="1923357361"/>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Properties of Liquids</a:t>
            </a:r>
          </a:p>
        </p:txBody>
      </p:sp>
      <p:sp>
        <p:nvSpPr>
          <p:cNvPr id="12291" name="Text Placeholder 2"/>
          <p:cNvSpPr>
            <a:spLocks noGrp="1"/>
          </p:cNvSpPr>
          <p:nvPr>
            <p:ph type="body" sz="half" idx="1"/>
          </p:nvPr>
        </p:nvSpPr>
        <p:spPr>
          <a:xfrm>
            <a:off x="914400" y="1371600"/>
            <a:ext cx="10363200" cy="1981200"/>
          </a:xfrm>
        </p:spPr>
        <p:txBody>
          <a:bodyPr/>
          <a:lstStyle/>
          <a:p>
            <a:pPr marL="0" indent="0" eaLnBrk="1" hangingPunct="1">
              <a:buNone/>
            </a:pPr>
            <a:r>
              <a:rPr lang="en-US" altLang="en-US" u="sng" dirty="0" smtClean="0"/>
              <a:t>Viscosity</a:t>
            </a:r>
            <a:r>
              <a:rPr lang="en-US" altLang="en-US" dirty="0" smtClean="0"/>
              <a:t>: </a:t>
            </a:r>
            <a:r>
              <a:rPr lang="en-US" altLang="en-US" dirty="0" smtClean="0"/>
              <a:t>measure of a liquid’s resistance to flow.  </a:t>
            </a:r>
          </a:p>
          <a:p>
            <a:pPr marL="0" indent="0" eaLnBrk="1" hangingPunct="1">
              <a:buNone/>
            </a:pPr>
            <a:r>
              <a:rPr lang="en-US" altLang="en-US" dirty="0" smtClean="0"/>
              <a:t>The greater its IMF, the greater the viscosity, the slower it flows.</a:t>
            </a:r>
          </a:p>
          <a:p>
            <a:pPr marL="0" indent="0" eaLnBrk="1" hangingPunct="1">
              <a:buNone/>
            </a:pPr>
            <a:r>
              <a:rPr lang="en-US" altLang="en-US" dirty="0" smtClean="0"/>
              <a:t>If you increase the temperature, viscosity decreases.</a:t>
            </a:r>
          </a:p>
        </p:txBody>
      </p:sp>
      <p:pic>
        <p:nvPicPr>
          <p:cNvPr id="12292" name="Content Placeholder 4" descr="MZLYCAB0OPE2CAW6OEUZCA2H1B3WCAI6F0FUCACC8JSHCA95TWPCCAQKQ89WCA2U258HCAWOCD3TCAQQ8SNACAHB1XOQCAOZG2SCCA1IBBF7CAVF67WJCAXMX458CAPSSHHRCAMGET37CAEJY3G5CAU1RN9N.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48883" y="2778539"/>
            <a:ext cx="4556235" cy="3439777"/>
          </a:xfrm>
        </p:spPr>
      </p:pic>
      <p:pic>
        <p:nvPicPr>
          <p:cNvPr id="21506" name="Picture 2" descr="Image result for pouring ketch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118" y="3036503"/>
            <a:ext cx="5215104" cy="2607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167310"/>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eaLnBrk="1" hangingPunct="1"/>
            <a:r>
              <a:rPr lang="en-US" altLang="en-US" dirty="0" smtClean="0"/>
              <a:t>Heats</a:t>
            </a:r>
          </a:p>
        </p:txBody>
      </p:sp>
      <p:sp>
        <p:nvSpPr>
          <p:cNvPr id="14339" name="Text Placeholder 2"/>
          <p:cNvSpPr>
            <a:spLocks noGrp="1"/>
          </p:cNvSpPr>
          <p:nvPr>
            <p:ph sz="half" idx="1"/>
          </p:nvPr>
        </p:nvSpPr>
        <p:spPr/>
        <p:txBody>
          <a:bodyPr/>
          <a:lstStyle/>
          <a:p>
            <a:pPr marL="0" indent="0" eaLnBrk="1" hangingPunct="1">
              <a:buNone/>
            </a:pPr>
            <a:r>
              <a:rPr lang="en-US" altLang="en-US" dirty="0" smtClean="0"/>
              <a:t>Heat of vaporization:  	g  </a:t>
            </a:r>
            <a:r>
              <a:rPr lang="en-US" altLang="en-US" dirty="0" smtClean="0">
                <a:sym typeface="Wingdings" panose="05000000000000000000" pitchFamily="2" charset="2"/>
              </a:rPr>
              <a:t> </a:t>
            </a:r>
            <a:r>
              <a:rPr lang="en-US" altLang="en-US" dirty="0" smtClean="0"/>
              <a:t> </a:t>
            </a:r>
            <a:r>
              <a:rPr lang="en-US" altLang="en-US" dirty="0" smtClean="0"/>
              <a:t>l</a:t>
            </a:r>
          </a:p>
          <a:p>
            <a:pPr marL="0" indent="0">
              <a:buNone/>
            </a:pPr>
            <a:r>
              <a:rPr lang="en-US" altLang="en-US" dirty="0" smtClean="0"/>
              <a:t>Heat of fusion:		s </a:t>
            </a:r>
            <a:r>
              <a:rPr lang="en-US" altLang="en-US" dirty="0">
                <a:sym typeface="Wingdings" panose="05000000000000000000" pitchFamily="2" charset="2"/>
              </a:rPr>
              <a:t></a:t>
            </a:r>
            <a:r>
              <a:rPr lang="en-US" altLang="en-US" dirty="0" smtClean="0"/>
              <a:t>   </a:t>
            </a:r>
            <a:r>
              <a:rPr lang="en-US" altLang="en-US" dirty="0" smtClean="0"/>
              <a:t>l</a:t>
            </a:r>
          </a:p>
          <a:p>
            <a:pPr marL="0" indent="0">
              <a:buNone/>
            </a:pPr>
            <a:r>
              <a:rPr lang="en-US" altLang="en-US" dirty="0" smtClean="0"/>
              <a:t>Heat of </a:t>
            </a:r>
            <a:r>
              <a:rPr lang="en-US" altLang="en-US" dirty="0" smtClean="0"/>
              <a:t>sublimation</a:t>
            </a:r>
            <a:r>
              <a:rPr lang="en-US" altLang="en-US" dirty="0" smtClean="0"/>
              <a:t>:	s </a:t>
            </a:r>
            <a:r>
              <a:rPr lang="en-US" altLang="en-US" dirty="0">
                <a:sym typeface="Wingdings" panose="05000000000000000000" pitchFamily="2" charset="2"/>
              </a:rPr>
              <a:t></a:t>
            </a:r>
            <a:r>
              <a:rPr lang="en-US" altLang="en-US" dirty="0" smtClean="0"/>
              <a:t>  g</a:t>
            </a:r>
            <a:r>
              <a:rPr lang="en-US" altLang="en-US" dirty="0" smtClean="0"/>
              <a:t>		</a:t>
            </a:r>
            <a:endParaRPr lang="en-US" altLang="en-US" dirty="0" smtClean="0"/>
          </a:p>
          <a:p>
            <a:pPr marL="0" indent="0" eaLnBrk="1" hangingPunct="1">
              <a:buNone/>
            </a:pPr>
            <a:endParaRPr lang="en-US" altLang="en-US" dirty="0"/>
          </a:p>
          <a:p>
            <a:pPr marL="0" indent="0">
              <a:buNone/>
            </a:pPr>
            <a:r>
              <a:rPr lang="en-US" altLang="en-US" dirty="0"/>
              <a:t>If the IMF is strong, the heats of vaporization, fusion, and sublimation is high.</a:t>
            </a:r>
          </a:p>
          <a:p>
            <a:pPr marL="0" indent="0" eaLnBrk="1" hangingPunct="1">
              <a:buNone/>
            </a:pPr>
            <a:endParaRPr lang="en-US" altLang="en-US" dirty="0" smtClean="0"/>
          </a:p>
        </p:txBody>
      </p:sp>
      <p:pic>
        <p:nvPicPr>
          <p:cNvPr id="4098" name="Picture 2" descr="Image result for heat of f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579" y="112876"/>
            <a:ext cx="5567855" cy="556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0797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eaLnBrk="1" hangingPunct="1"/>
            <a:r>
              <a:rPr lang="en-US" altLang="en-US" dirty="0" smtClean="0"/>
              <a:t>Phase Change Diagrams</a:t>
            </a:r>
          </a:p>
        </p:txBody>
      </p:sp>
      <p:pic>
        <p:nvPicPr>
          <p:cNvPr id="15363" name="Picture 2" descr="\\WFData2\Teachers\kdrury\AP Chemistry\Images\ch10 liquids solids\fig10_44.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07571" y="1152526"/>
            <a:ext cx="6784429" cy="5131053"/>
          </a:xfrm>
          <a:noFill/>
        </p:spPr>
      </p:pic>
      <p:sp>
        <p:nvSpPr>
          <p:cNvPr id="15364" name="TextBox 5"/>
          <p:cNvSpPr txBox="1">
            <a:spLocks noChangeArrowheads="1"/>
          </p:cNvSpPr>
          <p:nvPr/>
        </p:nvSpPr>
        <p:spPr bwMode="auto">
          <a:xfrm>
            <a:off x="717330" y="1893506"/>
            <a:ext cx="469024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t>When </a:t>
            </a:r>
            <a:r>
              <a:rPr lang="en-US" altLang="en-US" dirty="0">
                <a:solidFill>
                  <a:srgbClr val="FF0000"/>
                </a:solidFill>
              </a:rPr>
              <a:t>temperature </a:t>
            </a:r>
            <a:r>
              <a:rPr lang="en-US" altLang="en-US" dirty="0" smtClean="0">
                <a:solidFill>
                  <a:srgbClr val="FF0000"/>
                </a:solidFill>
              </a:rPr>
              <a:t>increases, </a:t>
            </a:r>
          </a:p>
          <a:p>
            <a:r>
              <a:rPr lang="en-US" altLang="en-US" dirty="0" smtClean="0">
                <a:solidFill>
                  <a:schemeClr val="accent6"/>
                </a:solidFill>
              </a:rPr>
              <a:t>Kinetic Energy increases </a:t>
            </a:r>
            <a:r>
              <a:rPr lang="en-US" altLang="en-US" dirty="0" smtClean="0"/>
              <a:t>and </a:t>
            </a:r>
            <a:r>
              <a:rPr lang="en-US" altLang="en-US" dirty="0" smtClean="0">
                <a:solidFill>
                  <a:schemeClr val="accent1"/>
                </a:solidFill>
              </a:rPr>
              <a:t>Potential Energy </a:t>
            </a:r>
            <a:r>
              <a:rPr lang="en-US" altLang="en-US" dirty="0">
                <a:solidFill>
                  <a:schemeClr val="accent1"/>
                </a:solidFill>
              </a:rPr>
              <a:t>is stable. </a:t>
            </a:r>
            <a:endParaRPr lang="en-US" altLang="en-US" dirty="0" smtClean="0">
              <a:solidFill>
                <a:schemeClr val="accent1"/>
              </a:solidFill>
            </a:endParaRPr>
          </a:p>
          <a:p>
            <a:endParaRPr lang="en-US" altLang="en-US" dirty="0"/>
          </a:p>
          <a:p>
            <a:r>
              <a:rPr lang="en-US" altLang="en-US" dirty="0" smtClean="0"/>
              <a:t>If </a:t>
            </a:r>
            <a:r>
              <a:rPr lang="en-US" altLang="en-US" dirty="0" smtClean="0">
                <a:solidFill>
                  <a:srgbClr val="FF0000"/>
                </a:solidFill>
              </a:rPr>
              <a:t>Temperature </a:t>
            </a:r>
            <a:r>
              <a:rPr lang="en-US" altLang="en-US" dirty="0">
                <a:solidFill>
                  <a:srgbClr val="FF0000"/>
                </a:solidFill>
              </a:rPr>
              <a:t>is stable, </a:t>
            </a:r>
            <a:r>
              <a:rPr lang="en-US" altLang="en-US" dirty="0" smtClean="0">
                <a:solidFill>
                  <a:schemeClr val="accent1"/>
                </a:solidFill>
              </a:rPr>
              <a:t>Potential Energy </a:t>
            </a:r>
            <a:r>
              <a:rPr lang="en-US" altLang="en-US" dirty="0">
                <a:solidFill>
                  <a:schemeClr val="accent1"/>
                </a:solidFill>
              </a:rPr>
              <a:t>increases </a:t>
            </a:r>
            <a:r>
              <a:rPr lang="en-US" altLang="en-US" dirty="0"/>
              <a:t>and </a:t>
            </a:r>
            <a:r>
              <a:rPr lang="en-US" altLang="en-US" dirty="0" smtClean="0">
                <a:solidFill>
                  <a:schemeClr val="accent6"/>
                </a:solidFill>
              </a:rPr>
              <a:t>Kinetic Energy </a:t>
            </a:r>
            <a:r>
              <a:rPr lang="en-US" altLang="en-US" dirty="0">
                <a:solidFill>
                  <a:schemeClr val="accent6"/>
                </a:solidFill>
              </a:rPr>
              <a:t>is stable.</a:t>
            </a:r>
          </a:p>
        </p:txBody>
      </p:sp>
    </p:spTree>
    <p:extLst>
      <p:ext uri="{BB962C8B-B14F-4D97-AF65-F5344CB8AC3E}">
        <p14:creationId xmlns:p14="http://schemas.microsoft.com/office/powerpoint/2010/main" val="310783796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883" y="457200"/>
            <a:ext cx="10152993" cy="1143000"/>
          </a:xfrm>
        </p:spPr>
        <p:txBody>
          <a:bodyPr>
            <a:noAutofit/>
          </a:bodyPr>
          <a:lstStyle/>
          <a:p>
            <a:r>
              <a:rPr lang="en-US" sz="4000" dirty="0"/>
              <a:t>Kinetic Molecular Theory of Ideal Gases</a:t>
            </a:r>
          </a:p>
        </p:txBody>
      </p:sp>
      <p:sp>
        <p:nvSpPr>
          <p:cNvPr id="3" name="Content Placeholder 2"/>
          <p:cNvSpPr>
            <a:spLocks noGrp="1"/>
          </p:cNvSpPr>
          <p:nvPr>
            <p:ph idx="1"/>
          </p:nvPr>
        </p:nvSpPr>
        <p:spPr>
          <a:xfrm>
            <a:off x="1056289" y="1600200"/>
            <a:ext cx="9233338" cy="4724400"/>
          </a:xfrm>
        </p:spPr>
        <p:txBody>
          <a:bodyPr>
            <a:normAutofit/>
          </a:bodyPr>
          <a:lstStyle/>
          <a:p>
            <a:pPr marL="514350" indent="-514350">
              <a:buAutoNum type="arabicPeriod"/>
            </a:pPr>
            <a:r>
              <a:rPr lang="en-US" sz="2800" dirty="0"/>
              <a:t>Have no attractive or repulsive forces.</a:t>
            </a:r>
          </a:p>
          <a:p>
            <a:pPr marL="514350" indent="-514350">
              <a:buAutoNum type="arabicPeriod"/>
            </a:pPr>
            <a:r>
              <a:rPr lang="en-US" sz="2800" dirty="0"/>
              <a:t>Have a negligible volume (compared to the distance between atoms).</a:t>
            </a:r>
          </a:p>
          <a:p>
            <a:pPr marL="514350" indent="-514350">
              <a:buAutoNum type="arabicPeriod"/>
            </a:pPr>
            <a:r>
              <a:rPr lang="en-US" sz="2800" dirty="0"/>
              <a:t>Molecules are in constant, rapid, random, straight-line motion.</a:t>
            </a:r>
          </a:p>
          <a:p>
            <a:pPr marL="514350" indent="-514350">
              <a:buAutoNum type="arabicPeriod"/>
            </a:pPr>
            <a:r>
              <a:rPr lang="en-US" sz="2800" dirty="0"/>
              <a:t>The kinetic energy is proportional to the temperature. (Any two gases with the same T have the same KE)</a:t>
            </a:r>
          </a:p>
          <a:p>
            <a:pPr marL="514350" indent="-514350">
              <a:buNone/>
            </a:pPr>
            <a:r>
              <a:rPr lang="en-US" dirty="0" smtClean="0"/>
              <a:t>			</a:t>
            </a:r>
            <a:endParaRPr lang="en-US" baseline="30000" dirty="0">
              <a:solidFill>
                <a:srgbClr val="FF0000"/>
              </a:solidFill>
            </a:endParaRPr>
          </a:p>
        </p:txBody>
      </p:sp>
      <p:pic>
        <p:nvPicPr>
          <p:cNvPr id="2050" name="Picture 2" descr="Pictur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27325" y="1600200"/>
            <a:ext cx="2207173" cy="1914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16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dirty="0" smtClean="0"/>
              <a:t>Phase Change Diagrams</a:t>
            </a:r>
          </a:p>
        </p:txBody>
      </p:sp>
      <p:pic>
        <p:nvPicPr>
          <p:cNvPr id="16388" name="Content Placeholder 4" descr="coolcurv.gi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393730" y="1245475"/>
            <a:ext cx="8137635" cy="4625603"/>
          </a:xfrm>
        </p:spPr>
      </p:pic>
      <p:sp>
        <p:nvSpPr>
          <p:cNvPr id="3" name="TextBox 2"/>
          <p:cNvSpPr txBox="1"/>
          <p:nvPr/>
        </p:nvSpPr>
        <p:spPr>
          <a:xfrm>
            <a:off x="8071946" y="1371599"/>
            <a:ext cx="3938750" cy="1200329"/>
          </a:xfrm>
          <a:prstGeom prst="rect">
            <a:avLst/>
          </a:prstGeom>
          <a:noFill/>
        </p:spPr>
        <p:txBody>
          <a:bodyPr wrap="square" rtlCol="0">
            <a:spAutoFit/>
          </a:bodyPr>
          <a:lstStyle/>
          <a:p>
            <a:r>
              <a:rPr lang="en-US" sz="2400" dirty="0" smtClean="0">
                <a:solidFill>
                  <a:schemeClr val="accent1"/>
                </a:solidFill>
              </a:rPr>
              <a:t>Explain phase changes. </a:t>
            </a:r>
          </a:p>
          <a:p>
            <a:r>
              <a:rPr lang="en-US" sz="2400" dirty="0" smtClean="0">
                <a:solidFill>
                  <a:schemeClr val="accent1"/>
                </a:solidFill>
              </a:rPr>
              <a:t>Identify PE and KE changes.</a:t>
            </a:r>
          </a:p>
          <a:p>
            <a:r>
              <a:rPr lang="en-US" sz="2400" dirty="0" smtClean="0">
                <a:solidFill>
                  <a:schemeClr val="accent1"/>
                </a:solidFill>
              </a:rPr>
              <a:t>Are bonds or forces changing?</a:t>
            </a:r>
          </a:p>
        </p:txBody>
      </p:sp>
    </p:spTree>
    <p:extLst>
      <p:ext uri="{BB962C8B-B14F-4D97-AF65-F5344CB8AC3E}">
        <p14:creationId xmlns:p14="http://schemas.microsoft.com/office/powerpoint/2010/main" val="2507759017"/>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You must be able to...</a:t>
            </a:r>
          </a:p>
        </p:txBody>
      </p:sp>
      <p:sp>
        <p:nvSpPr>
          <p:cNvPr id="4" name="Content Placeholder 2"/>
          <p:cNvSpPr>
            <a:spLocks noGrp="1"/>
          </p:cNvSpPr>
          <p:nvPr>
            <p:ph sz="quarter" idx="4294967295"/>
          </p:nvPr>
        </p:nvSpPr>
        <p:spPr>
          <a:xfrm>
            <a:off x="1695450" y="1981201"/>
            <a:ext cx="8788400" cy="4144963"/>
          </a:xfrm>
          <a:prstGeom prst="rect">
            <a:avLst/>
          </a:prstGeom>
        </p:spPr>
        <p:txBody>
          <a:bodyPr vert="horz" anchor="t">
            <a:normAutofit/>
          </a:bodyPr>
          <a:lstStyle/>
          <a:p>
            <a:pPr lvl="1"/>
            <a:r>
              <a:rPr lang="en-US" dirty="0"/>
              <a:t>Explain specific properties of liquids such as viscosity, heats, and surface tension in terms of intermolecular forces of attraction.</a:t>
            </a:r>
          </a:p>
          <a:p>
            <a:pPr lvl="1"/>
            <a:r>
              <a:rPr lang="en-US" dirty="0"/>
              <a:t>Use and explain points on a </a:t>
            </a:r>
            <a:r>
              <a:rPr lang="en-US" dirty="0" smtClean="0"/>
              <a:t>phase change diagram</a:t>
            </a:r>
            <a:r>
              <a:rPr lang="en-US" dirty="0"/>
              <a:t>. </a:t>
            </a:r>
          </a:p>
          <a:p>
            <a:pPr lvl="1"/>
            <a:endParaRPr lang="en-US" dirty="0"/>
          </a:p>
        </p:txBody>
      </p:sp>
      <p:pic>
        <p:nvPicPr>
          <p:cNvPr id="5" name="Picture 2" descr="Image result for check for understanding"/>
          <p:cNvPicPr>
            <a:picLocks noChangeAspect="1" noChangeArrowheads="1"/>
          </p:cNvPicPr>
          <p:nvPr/>
        </p:nvPicPr>
        <p:blipFill rotWithShape="1">
          <a:blip r:embed="rId3">
            <a:extLst>
              <a:ext uri="{28A0092B-C50C-407E-A947-70E740481C1C}">
                <a14:useLocalDpi xmlns:a14="http://schemas.microsoft.com/office/drawing/2010/main" val="0"/>
              </a:ext>
            </a:extLst>
          </a:blip>
          <a:srcRect r="50607" b="2286"/>
          <a:stretch/>
        </p:blipFill>
        <p:spPr bwMode="auto">
          <a:xfrm>
            <a:off x="9017876" y="2818964"/>
            <a:ext cx="2803385" cy="291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301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Solutions</a:t>
            </a:r>
            <a:endParaRPr lang="en-US" dirty="0"/>
          </a:p>
        </p:txBody>
      </p:sp>
    </p:spTree>
    <p:extLst>
      <p:ext uri="{BB962C8B-B14F-4D97-AF65-F5344CB8AC3E}">
        <p14:creationId xmlns:p14="http://schemas.microsoft.com/office/powerpoint/2010/main" val="15275658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lstStyle/>
          <a:p>
            <a:pPr algn="ctr"/>
            <a:r>
              <a:rPr lang="en-US" dirty="0">
                <a:solidFill>
                  <a:schemeClr val="tx2"/>
                </a:solidFill>
              </a:rPr>
              <a:t>Objectives</a:t>
            </a:r>
          </a:p>
        </p:txBody>
      </p:sp>
      <p:sp>
        <p:nvSpPr>
          <p:cNvPr id="3" name="Content Placeholder 2"/>
          <p:cNvSpPr>
            <a:spLocks noGrp="1"/>
          </p:cNvSpPr>
          <p:nvPr>
            <p:ph sz="quarter" idx="4294967295"/>
          </p:nvPr>
        </p:nvSpPr>
        <p:spPr>
          <a:xfrm>
            <a:off x="1132114" y="1600201"/>
            <a:ext cx="10058400" cy="4525963"/>
          </a:xfrm>
          <a:prstGeom prst="rect">
            <a:avLst/>
          </a:prstGeom>
        </p:spPr>
        <p:txBody>
          <a:bodyPr vert="horz" anchor="t">
            <a:normAutofit/>
          </a:bodyPr>
          <a:lstStyle/>
          <a:p>
            <a:pPr marL="0" indent="0">
              <a:buNone/>
            </a:pPr>
            <a:r>
              <a:rPr lang="en-US" dirty="0">
                <a:solidFill>
                  <a:schemeClr val="accent1"/>
                </a:solidFill>
              </a:rPr>
              <a:t>You should already be able to...</a:t>
            </a:r>
          </a:p>
          <a:p>
            <a:pPr lvl="1"/>
            <a:r>
              <a:rPr lang="en-US" dirty="0" smtClean="0"/>
              <a:t>Explain the general solubility of solids and gases. </a:t>
            </a:r>
          </a:p>
          <a:p>
            <a:pPr lvl="1"/>
            <a:r>
              <a:rPr lang="en-US" dirty="0" smtClean="0"/>
              <a:t>Define saturated, unsaturated, and supersaturated. </a:t>
            </a:r>
          </a:p>
          <a:p>
            <a:pPr marL="0" indent="0">
              <a:buNone/>
            </a:pPr>
            <a:r>
              <a:rPr lang="en-US" dirty="0" smtClean="0">
                <a:solidFill>
                  <a:schemeClr val="accent1"/>
                </a:solidFill>
              </a:rPr>
              <a:t>By </a:t>
            </a:r>
            <a:r>
              <a:rPr lang="en-US" dirty="0">
                <a:solidFill>
                  <a:schemeClr val="accent1"/>
                </a:solidFill>
              </a:rPr>
              <a:t>the end of this video you should be able to</a:t>
            </a:r>
            <a:r>
              <a:rPr lang="en-US" dirty="0" smtClean="0">
                <a:solidFill>
                  <a:schemeClr val="accent1"/>
                </a:solidFill>
              </a:rPr>
              <a:t>...</a:t>
            </a:r>
          </a:p>
          <a:p>
            <a:pPr lvl="1"/>
            <a:r>
              <a:rPr lang="en-US" dirty="0" smtClean="0"/>
              <a:t>Explain solubility in terms of intermolecular forces of attraction. </a:t>
            </a:r>
          </a:p>
          <a:p>
            <a:pPr lvl="1"/>
            <a:r>
              <a:rPr lang="en-US" dirty="0" smtClean="0"/>
              <a:t>Draw particle diagrams representing the saturation of solutions</a:t>
            </a:r>
            <a:r>
              <a:rPr lang="en-US" dirty="0" smtClean="0"/>
              <a:t>.</a:t>
            </a:r>
          </a:p>
          <a:p>
            <a:pPr lvl="1"/>
            <a:r>
              <a:rPr lang="en-US" dirty="0"/>
              <a:t> Calculate concentration using molarity, molality, mole fraction, percent, and parts per million.</a:t>
            </a:r>
          </a:p>
          <a:p>
            <a:pPr lvl="1"/>
            <a:endParaRPr lang="en-US" dirty="0" smtClean="0"/>
          </a:p>
        </p:txBody>
      </p:sp>
    </p:spTree>
    <p:extLst>
      <p:ext uri="{BB962C8B-B14F-4D97-AF65-F5344CB8AC3E}">
        <p14:creationId xmlns:p14="http://schemas.microsoft.com/office/powerpoint/2010/main" val="1527800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of the video:</a:t>
            </a:r>
            <a:endParaRPr lang="en-US" dirty="0"/>
          </a:p>
        </p:txBody>
      </p:sp>
      <p:pic>
        <p:nvPicPr>
          <p:cNvPr id="4" name="0wifFbGDv4I"/>
          <p:cNvPicPr>
            <a:picLocks noGrp="1" noRot="1" noChangeAspect="1"/>
          </p:cNvPicPr>
          <p:nvPr>
            <p:ph idx="1"/>
            <a:videoFile r:link="rId1"/>
          </p:nvPr>
        </p:nvPicPr>
        <p:blipFill>
          <a:blip r:embed="rId3"/>
          <a:stretch>
            <a:fillRect/>
          </a:stretch>
        </p:blipFill>
        <p:spPr>
          <a:xfrm>
            <a:off x="1807779" y="1359612"/>
            <a:ext cx="8345214" cy="4694183"/>
          </a:xfrm>
          <a:prstGeom prst="rect">
            <a:avLst/>
          </a:prstGeom>
        </p:spPr>
      </p:pic>
    </p:spTree>
    <p:extLst>
      <p:ext uri="{BB962C8B-B14F-4D97-AF65-F5344CB8AC3E}">
        <p14:creationId xmlns:p14="http://schemas.microsoft.com/office/powerpoint/2010/main" val="37401936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Solutions</a:t>
            </a:r>
          </a:p>
        </p:txBody>
      </p:sp>
      <p:sp>
        <p:nvSpPr>
          <p:cNvPr id="3075" name="Rectangle 3"/>
          <p:cNvSpPr>
            <a:spLocks noGrp="1" noChangeArrowheads="1"/>
          </p:cNvSpPr>
          <p:nvPr>
            <p:ph type="body" sz="half" idx="1"/>
          </p:nvPr>
        </p:nvSpPr>
        <p:spPr>
          <a:xfrm>
            <a:off x="914400" y="1371600"/>
            <a:ext cx="10363200" cy="1981200"/>
          </a:xfrm>
        </p:spPr>
        <p:txBody>
          <a:bodyPr/>
          <a:lstStyle/>
          <a:p>
            <a:pPr marL="0" indent="0" eaLnBrk="1" hangingPunct="1">
              <a:buNone/>
            </a:pPr>
            <a:r>
              <a:rPr lang="en-US" altLang="en-US" sz="2800" dirty="0"/>
              <a:t>Solutions are homogeneous mixtures of two or more pure substances.</a:t>
            </a:r>
          </a:p>
          <a:p>
            <a:pPr eaLnBrk="1" hangingPunct="1"/>
            <a:r>
              <a:rPr lang="en-US" altLang="en-US" sz="2800" dirty="0"/>
              <a:t>In a solution, the </a:t>
            </a:r>
            <a:r>
              <a:rPr lang="en-US" altLang="en-US" sz="2800" dirty="0">
                <a:solidFill>
                  <a:srgbClr val="001996"/>
                </a:solidFill>
              </a:rPr>
              <a:t>solute</a:t>
            </a:r>
            <a:r>
              <a:rPr lang="en-US" altLang="en-US" sz="2800" dirty="0"/>
              <a:t> is dispersed uniformly throughout the </a:t>
            </a:r>
            <a:r>
              <a:rPr lang="en-US" altLang="en-US" sz="2800" dirty="0">
                <a:solidFill>
                  <a:srgbClr val="001996"/>
                </a:solidFill>
              </a:rPr>
              <a:t>solvent</a:t>
            </a:r>
            <a:r>
              <a:rPr lang="en-US" altLang="en-US" sz="2800" dirty="0"/>
              <a:t>.</a:t>
            </a:r>
          </a:p>
        </p:txBody>
      </p:sp>
      <p:pic>
        <p:nvPicPr>
          <p:cNvPr id="23556" name="Picture 4" descr="Image result for solution chemi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493" y="2514600"/>
            <a:ext cx="5125873" cy="341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0573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20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Solutions</a:t>
            </a:r>
          </a:p>
        </p:txBody>
      </p:sp>
      <p:sp>
        <p:nvSpPr>
          <p:cNvPr id="21507" name="Rectangle 4"/>
          <p:cNvSpPr>
            <a:spLocks noGrp="1" noChangeArrowheads="1"/>
          </p:cNvSpPr>
          <p:nvPr>
            <p:ph type="body" sz="half" idx="1"/>
          </p:nvPr>
        </p:nvSpPr>
        <p:spPr>
          <a:xfrm>
            <a:off x="1396809" y="1698953"/>
            <a:ext cx="4495800" cy="4114800"/>
          </a:xfrm>
        </p:spPr>
        <p:txBody>
          <a:bodyPr/>
          <a:lstStyle/>
          <a:p>
            <a:pPr eaLnBrk="1" hangingPunct="1">
              <a:buFontTx/>
              <a:buNone/>
            </a:pPr>
            <a:r>
              <a:rPr lang="en-US" altLang="en-US" sz="2800" dirty="0"/>
              <a:t>	The intermolecular forces between solute and solvent particles must be strong enough to compete with those between solute particles only and those between solvent particles only.</a:t>
            </a:r>
          </a:p>
        </p:txBody>
      </p:sp>
      <p:pic>
        <p:nvPicPr>
          <p:cNvPr id="21508" name="Picture 6" descr="13_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68040" b="20187"/>
          <a:stretch>
            <a:fillRect/>
          </a:stretch>
        </p:blipFill>
        <p:spPr>
          <a:xfrm>
            <a:off x="6375017" y="1371600"/>
            <a:ext cx="5325945" cy="4442153"/>
          </a:xfrm>
        </p:spPr>
      </p:pic>
    </p:spTree>
    <p:extLst>
      <p:ext uri="{BB962C8B-B14F-4D97-AF65-F5344CB8AC3E}">
        <p14:creationId xmlns:p14="http://schemas.microsoft.com/office/powerpoint/2010/main" val="1509127505"/>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Types of Solutions</a:t>
            </a:r>
          </a:p>
        </p:txBody>
      </p:sp>
      <p:pic>
        <p:nvPicPr>
          <p:cNvPr id="22531" name="Picture 6" descr="13_0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3720"/>
          <a:stretch>
            <a:fillRect/>
          </a:stretch>
        </p:blipFill>
        <p:spPr>
          <a:xfrm>
            <a:off x="2096815" y="1371600"/>
            <a:ext cx="3767958" cy="4732278"/>
          </a:xfrm>
        </p:spPr>
      </p:pic>
      <p:sp>
        <p:nvSpPr>
          <p:cNvPr id="32772" name="Rectangle 4"/>
          <p:cNvSpPr>
            <a:spLocks noGrp="1" noChangeArrowheads="1"/>
          </p:cNvSpPr>
          <p:nvPr>
            <p:ph type="body" sz="half" idx="2"/>
          </p:nvPr>
        </p:nvSpPr>
        <p:spPr>
          <a:xfrm>
            <a:off x="6172200" y="1371600"/>
            <a:ext cx="4942490" cy="4724400"/>
          </a:xfrm>
        </p:spPr>
        <p:txBody>
          <a:bodyPr>
            <a:normAutofit/>
          </a:bodyPr>
          <a:lstStyle/>
          <a:p>
            <a:pPr marL="0" indent="0">
              <a:buClr>
                <a:schemeClr val="accent3"/>
              </a:buClr>
              <a:buNone/>
              <a:defRPr/>
            </a:pPr>
            <a:r>
              <a:rPr lang="en-US" dirty="0">
                <a:solidFill>
                  <a:srgbClr val="FF0000"/>
                </a:solidFill>
              </a:rPr>
              <a:t>Saturated</a:t>
            </a:r>
          </a:p>
          <a:p>
            <a:pPr marL="640080" lvl="1" indent="-246888">
              <a:buFont typeface="Wingdings" pitchFamily="2" charset="2"/>
              <a:buChar char="Ø"/>
              <a:defRPr/>
            </a:pPr>
            <a:r>
              <a:rPr lang="en-US" dirty="0"/>
              <a:t>Solvent holds as much solute as is possible at that temperature.</a:t>
            </a:r>
          </a:p>
          <a:p>
            <a:pPr marL="640080" lvl="1" indent="-246888">
              <a:buFont typeface="Wingdings" pitchFamily="2" charset="2"/>
              <a:buChar char="Ø"/>
              <a:defRPr/>
            </a:pPr>
            <a:r>
              <a:rPr lang="en-US" dirty="0"/>
              <a:t>Dissolved solute is in dynamic equilibrium with solid solute </a:t>
            </a:r>
            <a:r>
              <a:rPr lang="en-US" dirty="0" smtClean="0"/>
              <a:t>particles (some may dissolve and some may precipitate out at the same time).</a:t>
            </a:r>
            <a:endParaRPr lang="en-US" dirty="0"/>
          </a:p>
        </p:txBody>
      </p:sp>
    </p:spTree>
    <p:extLst>
      <p:ext uri="{BB962C8B-B14F-4D97-AF65-F5344CB8AC3E}">
        <p14:creationId xmlns:p14="http://schemas.microsoft.com/office/powerpoint/2010/main" val="3361902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2772">
                                            <p:txEl>
                                              <p:pRg st="1" end="1"/>
                                            </p:txEl>
                                          </p:spTgt>
                                        </p:tgtEl>
                                        <p:attrNameLst>
                                          <p:attrName>style.visibility</p:attrName>
                                        </p:attrNameLst>
                                      </p:cBhvr>
                                      <p:to>
                                        <p:strVal val="visible"/>
                                      </p:to>
                                    </p:set>
                                    <p:animEffect transition="in" filter="fade">
                                      <p:cBhvr>
                                        <p:cTn id="7" dur="2000"/>
                                        <p:tgtEl>
                                          <p:spTgt spid="3277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0"/>
                                  </p:stCondLst>
                                  <p:childTnLst>
                                    <p:set>
                                      <p:cBhvr>
                                        <p:cTn id="11" dur="1" fill="hold">
                                          <p:stCondLst>
                                            <p:cond delay="0"/>
                                          </p:stCondLst>
                                        </p:cTn>
                                        <p:tgtEl>
                                          <p:spTgt spid="32772">
                                            <p:txEl>
                                              <p:pRg st="2" end="2"/>
                                            </p:txEl>
                                          </p:spTgt>
                                        </p:tgtEl>
                                        <p:attrNameLst>
                                          <p:attrName>style.visibility</p:attrName>
                                        </p:attrNameLst>
                                      </p:cBhvr>
                                      <p:to>
                                        <p:strVal val="visible"/>
                                      </p:to>
                                    </p:set>
                                    <p:animEffect transition="in" filter="fade">
                                      <p:cBhvr>
                                        <p:cTn id="12" dur="2000"/>
                                        <p:tgtEl>
                                          <p:spTgt spid="327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Types of Solutions</a:t>
            </a:r>
          </a:p>
        </p:txBody>
      </p:sp>
      <p:sp>
        <p:nvSpPr>
          <p:cNvPr id="33795" name="Rectangle 3"/>
          <p:cNvSpPr>
            <a:spLocks noGrp="1" noChangeArrowheads="1"/>
          </p:cNvSpPr>
          <p:nvPr>
            <p:ph type="body" sz="half" idx="1"/>
          </p:nvPr>
        </p:nvSpPr>
        <p:spPr>
          <a:xfrm>
            <a:off x="1168401" y="1886607"/>
            <a:ext cx="5080000" cy="4114800"/>
          </a:xfrm>
        </p:spPr>
        <p:txBody>
          <a:bodyPr>
            <a:normAutofit/>
          </a:bodyPr>
          <a:lstStyle/>
          <a:p>
            <a:pPr marL="0" indent="0" eaLnBrk="1" hangingPunct="1">
              <a:buNone/>
            </a:pPr>
            <a:r>
              <a:rPr lang="en-US" altLang="en-US" dirty="0">
                <a:solidFill>
                  <a:srgbClr val="FF0000"/>
                </a:solidFill>
              </a:rPr>
              <a:t>Unsaturated</a:t>
            </a:r>
          </a:p>
          <a:p>
            <a:pPr lvl="1" eaLnBrk="1" hangingPunct="1">
              <a:buFont typeface="Wingdings" pitchFamily="2" charset="2"/>
              <a:buChar char="Ø"/>
            </a:pPr>
            <a:r>
              <a:rPr lang="en-US" altLang="en-US" dirty="0" smtClean="0"/>
              <a:t>Less than the maximum amount of solute for that temperature is dissolved in the solvent.</a:t>
            </a:r>
          </a:p>
        </p:txBody>
      </p:sp>
      <p:pic>
        <p:nvPicPr>
          <p:cNvPr id="23556" name="Picture 6" descr="13_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65970" b="20187"/>
          <a:stretch>
            <a:fillRect/>
          </a:stretch>
        </p:blipFill>
        <p:spPr>
          <a:xfrm>
            <a:off x="6248401" y="1573572"/>
            <a:ext cx="5029199" cy="3939652"/>
          </a:xfrm>
        </p:spPr>
      </p:pic>
    </p:spTree>
    <p:extLst>
      <p:ext uri="{BB962C8B-B14F-4D97-AF65-F5344CB8AC3E}">
        <p14:creationId xmlns:p14="http://schemas.microsoft.com/office/powerpoint/2010/main" val="21083413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fade">
                                      <p:cBhvr>
                                        <p:cTn id="7" dur="2000"/>
                                        <p:tgtEl>
                                          <p:spTgt spid="33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Types of Solutions</a:t>
            </a:r>
          </a:p>
        </p:txBody>
      </p:sp>
      <p:pic>
        <p:nvPicPr>
          <p:cNvPr id="24579" name="Picture 6" descr="13_10">
            <a:hlinkClick r:id="rId3"/>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b="23149"/>
          <a:stretch>
            <a:fillRect/>
          </a:stretch>
        </p:blipFill>
        <p:spPr>
          <a:xfrm>
            <a:off x="2483604" y="1072057"/>
            <a:ext cx="7224791" cy="2740570"/>
          </a:xfrm>
        </p:spPr>
      </p:pic>
      <p:sp>
        <p:nvSpPr>
          <p:cNvPr id="34820" name="Rectangle 4"/>
          <p:cNvSpPr>
            <a:spLocks noGrp="1" noChangeArrowheads="1"/>
          </p:cNvSpPr>
          <p:nvPr>
            <p:ph type="body" sz="half" idx="2"/>
          </p:nvPr>
        </p:nvSpPr>
        <p:spPr>
          <a:xfrm>
            <a:off x="2209800" y="3812627"/>
            <a:ext cx="7772400" cy="2819400"/>
          </a:xfrm>
        </p:spPr>
        <p:txBody>
          <a:bodyPr>
            <a:normAutofit/>
          </a:bodyPr>
          <a:lstStyle/>
          <a:p>
            <a:pPr marL="0" indent="0" eaLnBrk="1" hangingPunct="1">
              <a:buNone/>
            </a:pPr>
            <a:r>
              <a:rPr lang="en-US" altLang="en-US" dirty="0">
                <a:solidFill>
                  <a:srgbClr val="FF0000"/>
                </a:solidFill>
              </a:rPr>
              <a:t>Supersaturated</a:t>
            </a:r>
          </a:p>
          <a:p>
            <a:pPr lvl="1" eaLnBrk="1" hangingPunct="1">
              <a:buFont typeface="Wingdings" pitchFamily="2" charset="2"/>
              <a:buChar char="Ø"/>
            </a:pPr>
            <a:r>
              <a:rPr lang="en-US" altLang="en-US" dirty="0" smtClean="0"/>
              <a:t>Solvent holds more solute than is normally possible at that temperature.</a:t>
            </a:r>
          </a:p>
          <a:p>
            <a:pPr lvl="1" eaLnBrk="1" hangingPunct="1">
              <a:buFont typeface="Wingdings" pitchFamily="2" charset="2"/>
              <a:buChar char="Ø"/>
            </a:pPr>
            <a:r>
              <a:rPr lang="en-US" altLang="en-US" dirty="0" smtClean="0"/>
              <a:t>These solutions are unstable; crystallization can usually be stimulated by adding a “seed crystal” or scratching the side of the flask.</a:t>
            </a:r>
          </a:p>
        </p:txBody>
      </p:sp>
    </p:spTree>
    <p:extLst>
      <p:ext uri="{BB962C8B-B14F-4D97-AF65-F5344CB8AC3E}">
        <p14:creationId xmlns:p14="http://schemas.microsoft.com/office/powerpoint/2010/main" val="9856601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4820">
                                            <p:txEl>
                                              <p:pRg st="1" end="1"/>
                                            </p:txEl>
                                          </p:spTgt>
                                        </p:tgtEl>
                                        <p:attrNameLst>
                                          <p:attrName>style.visibility</p:attrName>
                                        </p:attrNameLst>
                                      </p:cBhvr>
                                      <p:to>
                                        <p:strVal val="visible"/>
                                      </p:to>
                                    </p:set>
                                    <p:animEffect transition="in" filter="fade">
                                      <p:cBhvr>
                                        <p:cTn id="7" dur="2000"/>
                                        <p:tgtEl>
                                          <p:spTgt spid="34820">
                                            <p:txEl>
                                              <p:pRg st="1" end="1"/>
                                            </p:txEl>
                                          </p:spTgt>
                                        </p:tgtEl>
                                      </p:cBhvr>
                                    </p:animEffect>
                                  </p:childTnLst>
                                </p:cTn>
                              </p:par>
                              <p:par>
                                <p:cTn id="8" presetID="10" presetClass="entr" presetSubtype="0" fill="hold" grpId="0" nodeType="withEffect">
                                  <p:stCondLst>
                                    <p:cond delay="5000"/>
                                  </p:stCondLst>
                                  <p:childTnLst>
                                    <p:set>
                                      <p:cBhvr>
                                        <p:cTn id="9" dur="1" fill="hold">
                                          <p:stCondLst>
                                            <p:cond delay="0"/>
                                          </p:stCondLst>
                                        </p:cTn>
                                        <p:tgtEl>
                                          <p:spTgt spid="34820">
                                            <p:txEl>
                                              <p:pRg st="2" end="2"/>
                                            </p:txEl>
                                          </p:spTgt>
                                        </p:tgtEl>
                                        <p:attrNameLst>
                                          <p:attrName>style.visibility</p:attrName>
                                        </p:attrNameLst>
                                      </p:cBhvr>
                                      <p:to>
                                        <p:strVal val="visible"/>
                                      </p:to>
                                    </p:set>
                                    <p:animEffect transition="in" filter="fade">
                                      <p:cBhvr>
                                        <p:cTn id="10" dur="2000"/>
                                        <p:tgtEl>
                                          <p:spTgt spid="348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Average</a:t>
            </a:r>
            <a:r>
              <a:rPr lang="en-US" dirty="0" smtClean="0"/>
              <a:t> Kinetic </a:t>
            </a:r>
            <a:r>
              <a:rPr lang="en-US" dirty="0"/>
              <a:t>E</a:t>
            </a:r>
            <a:r>
              <a:rPr lang="en-US" dirty="0" smtClean="0"/>
              <a:t>nergy</a:t>
            </a:r>
            <a:endParaRPr lang="en-US" dirty="0"/>
          </a:p>
        </p:txBody>
      </p:sp>
      <p:sp>
        <p:nvSpPr>
          <p:cNvPr id="3" name="Content Placeholder 2"/>
          <p:cNvSpPr>
            <a:spLocks noGrp="1"/>
          </p:cNvSpPr>
          <p:nvPr>
            <p:ph idx="1"/>
          </p:nvPr>
        </p:nvSpPr>
        <p:spPr>
          <a:xfrm>
            <a:off x="838200" y="1825625"/>
            <a:ext cx="4309241" cy="4351338"/>
          </a:xfrm>
        </p:spPr>
        <p:txBody>
          <a:bodyPr/>
          <a:lstStyle/>
          <a:p>
            <a:pPr marL="514350" indent="-514350">
              <a:buNone/>
            </a:pPr>
            <a:r>
              <a:rPr lang="en-US" dirty="0"/>
              <a:t>	</a:t>
            </a:r>
          </a:p>
          <a:p>
            <a:pPr marL="514350" indent="-514350">
              <a:buNone/>
            </a:pPr>
            <a:r>
              <a:rPr lang="en-US" dirty="0">
                <a:solidFill>
                  <a:srgbClr val="FF0000"/>
                </a:solidFill>
              </a:rPr>
              <a:t>	</a:t>
            </a:r>
            <a:r>
              <a:rPr lang="en-US" sz="3200" dirty="0" smtClean="0">
                <a:solidFill>
                  <a:srgbClr val="FF0000"/>
                </a:solidFill>
              </a:rPr>
              <a:t>KE </a:t>
            </a:r>
            <a:r>
              <a:rPr lang="en-US" sz="3200" dirty="0">
                <a:solidFill>
                  <a:srgbClr val="FF0000"/>
                </a:solidFill>
              </a:rPr>
              <a:t>= ½ mv</a:t>
            </a:r>
            <a:r>
              <a:rPr lang="en-US" sz="3200" baseline="30000" dirty="0">
                <a:solidFill>
                  <a:srgbClr val="FF0000"/>
                </a:solidFill>
              </a:rPr>
              <a:t>2	</a:t>
            </a:r>
            <a:r>
              <a:rPr lang="en-US" baseline="30000" dirty="0">
                <a:solidFill>
                  <a:srgbClr val="FF0000"/>
                </a:solidFill>
              </a:rPr>
              <a:t>		</a:t>
            </a:r>
            <a:endParaRPr lang="en-US" baseline="30000" dirty="0" smtClean="0">
              <a:solidFill>
                <a:srgbClr val="FF0000"/>
              </a:solidFill>
            </a:endParaRPr>
          </a:p>
          <a:p>
            <a:pPr marL="514350" indent="-514350">
              <a:buNone/>
            </a:pPr>
            <a:r>
              <a:rPr lang="en-US" sz="2800" dirty="0" smtClean="0"/>
              <a:t>          m </a:t>
            </a:r>
            <a:r>
              <a:rPr lang="en-US" sz="2800" dirty="0"/>
              <a:t>= </a:t>
            </a:r>
            <a:r>
              <a:rPr lang="en-US" sz="2800" dirty="0" smtClean="0"/>
              <a:t>mass</a:t>
            </a:r>
            <a:r>
              <a:rPr lang="en-US" sz="2800" dirty="0"/>
              <a:t>		</a:t>
            </a:r>
            <a:endParaRPr lang="en-US" sz="2800" dirty="0" smtClean="0"/>
          </a:p>
          <a:p>
            <a:pPr marL="514350" indent="-514350">
              <a:buNone/>
            </a:pPr>
            <a:r>
              <a:rPr lang="en-US" sz="2800" dirty="0" smtClean="0"/>
              <a:t>            v = </a:t>
            </a:r>
            <a:r>
              <a:rPr lang="en-US" sz="2800" dirty="0"/>
              <a:t>velocity</a:t>
            </a:r>
          </a:p>
          <a:p>
            <a:endParaRPr lang="en-US" dirty="0"/>
          </a:p>
        </p:txBody>
      </p:sp>
      <p:cxnSp>
        <p:nvCxnSpPr>
          <p:cNvPr id="4" name="Straight Connector 3"/>
          <p:cNvCxnSpPr/>
          <p:nvPr/>
        </p:nvCxnSpPr>
        <p:spPr>
          <a:xfrm>
            <a:off x="2719825" y="2356396"/>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439917" y="2356396"/>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028"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4737" b="31579"/>
          <a:stretch/>
        </p:blipFill>
        <p:spPr bwMode="auto">
          <a:xfrm>
            <a:off x="4564252" y="2017985"/>
            <a:ext cx="6355231" cy="2853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9668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Factors Affecting Solubility</a:t>
            </a:r>
          </a:p>
        </p:txBody>
      </p:sp>
      <p:sp>
        <p:nvSpPr>
          <p:cNvPr id="25603" name="Rectangle 4"/>
          <p:cNvSpPr>
            <a:spLocks noGrp="1" noChangeArrowheads="1"/>
          </p:cNvSpPr>
          <p:nvPr>
            <p:ph type="body" sz="half" idx="2"/>
          </p:nvPr>
        </p:nvSpPr>
        <p:spPr>
          <a:xfrm>
            <a:off x="6781800" y="1514723"/>
            <a:ext cx="4495800" cy="4267200"/>
          </a:xfrm>
        </p:spPr>
        <p:txBody>
          <a:bodyPr/>
          <a:lstStyle/>
          <a:p>
            <a:pPr lvl="1"/>
            <a:r>
              <a:rPr lang="en-US" altLang="en-US" dirty="0" smtClean="0"/>
              <a:t>Polar substances tend to dissolve in polar solvents.</a:t>
            </a:r>
          </a:p>
          <a:p>
            <a:pPr lvl="1"/>
            <a:r>
              <a:rPr lang="en-US" altLang="en-US" dirty="0" smtClean="0"/>
              <a:t>Nonpolar substances tend to dissolve in nonpolar solvents.</a:t>
            </a:r>
          </a:p>
          <a:p>
            <a:pPr lvl="1"/>
            <a:r>
              <a:rPr lang="en-US" altLang="en-US" dirty="0" smtClean="0"/>
              <a:t>The more similar the intermolecular attractions, the more likely one substance is to be soluble in another.</a:t>
            </a:r>
          </a:p>
        </p:txBody>
      </p:sp>
      <p:pic>
        <p:nvPicPr>
          <p:cNvPr id="25604" name="Picture 6" descr="13_1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5400"/>
          <a:stretch>
            <a:fillRect/>
          </a:stretch>
        </p:blipFill>
        <p:spPr>
          <a:xfrm>
            <a:off x="1897117" y="1158606"/>
            <a:ext cx="4884683" cy="5200153"/>
          </a:xfrm>
        </p:spPr>
      </p:pic>
    </p:spTree>
    <p:extLst>
      <p:ext uri="{BB962C8B-B14F-4D97-AF65-F5344CB8AC3E}">
        <p14:creationId xmlns:p14="http://schemas.microsoft.com/office/powerpoint/2010/main" val="2137972665"/>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Gases in Solution</a:t>
            </a:r>
          </a:p>
        </p:txBody>
      </p:sp>
      <p:sp>
        <p:nvSpPr>
          <p:cNvPr id="39939" name="Rectangle 3"/>
          <p:cNvSpPr>
            <a:spLocks noGrp="1" noChangeArrowheads="1"/>
          </p:cNvSpPr>
          <p:nvPr>
            <p:ph type="body" sz="half" idx="1"/>
          </p:nvPr>
        </p:nvSpPr>
        <p:spPr>
          <a:xfrm>
            <a:off x="1305910" y="1571297"/>
            <a:ext cx="4114800" cy="4114800"/>
          </a:xfrm>
        </p:spPr>
        <p:txBody>
          <a:bodyPr/>
          <a:lstStyle/>
          <a:p>
            <a:pPr eaLnBrk="1" hangingPunct="1"/>
            <a:r>
              <a:rPr lang="en-US" altLang="en-US" sz="2800" dirty="0" smtClean="0"/>
              <a:t>The solubility </a:t>
            </a:r>
            <a:r>
              <a:rPr lang="en-US" altLang="en-US" sz="2800" dirty="0"/>
              <a:t>of gases in water increases with increasing </a:t>
            </a:r>
            <a:r>
              <a:rPr lang="en-US" altLang="en-US" sz="2800" dirty="0" smtClean="0"/>
              <a:t>mass.</a:t>
            </a:r>
            <a:endParaRPr lang="en-US" altLang="en-US" sz="2800" dirty="0"/>
          </a:p>
          <a:p>
            <a:pPr eaLnBrk="1" hangingPunct="1"/>
            <a:r>
              <a:rPr lang="en-US" altLang="en-US" sz="2800" dirty="0"/>
              <a:t>Larger molecules have stronger </a:t>
            </a:r>
            <a:r>
              <a:rPr lang="en-US" altLang="en-US" sz="2800" dirty="0" smtClean="0"/>
              <a:t>London dispersion </a:t>
            </a:r>
            <a:r>
              <a:rPr lang="en-US" altLang="en-US" sz="2800" dirty="0"/>
              <a:t>forces.</a:t>
            </a:r>
          </a:p>
        </p:txBody>
      </p:sp>
      <p:pic>
        <p:nvPicPr>
          <p:cNvPr id="26628" name="Picture 6" descr="13_T0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4201"/>
          <a:stretch>
            <a:fillRect/>
          </a:stretch>
        </p:blipFill>
        <p:spPr>
          <a:xfrm>
            <a:off x="6019801" y="1371600"/>
            <a:ext cx="5257799" cy="3965928"/>
          </a:xfrm>
        </p:spPr>
      </p:pic>
      <p:pic>
        <p:nvPicPr>
          <p:cNvPr id="24582" name="Picture 6" descr="Image result for bubbly so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031" y="4257262"/>
            <a:ext cx="2400299" cy="180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9821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fade">
                                      <p:cBhvr>
                                        <p:cTn id="7" dur="2000"/>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r" eaLnBrk="1" hangingPunct="1"/>
            <a:r>
              <a:rPr lang="en-US" altLang="en-US" dirty="0" smtClean="0"/>
              <a:t>Gases in Solution</a:t>
            </a:r>
          </a:p>
        </p:txBody>
      </p:sp>
      <p:pic>
        <p:nvPicPr>
          <p:cNvPr id="27651" name="Picture 6" descr="13_1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3720"/>
          <a:stretch>
            <a:fillRect/>
          </a:stretch>
        </p:blipFill>
        <p:spPr>
          <a:xfrm>
            <a:off x="1432035" y="155332"/>
            <a:ext cx="3297620" cy="6350726"/>
          </a:xfrm>
        </p:spPr>
      </p:pic>
      <p:sp>
        <p:nvSpPr>
          <p:cNvPr id="40964" name="Rectangle 4"/>
          <p:cNvSpPr>
            <a:spLocks noGrp="1" noChangeArrowheads="1"/>
          </p:cNvSpPr>
          <p:nvPr>
            <p:ph type="body" sz="half" idx="2"/>
          </p:nvPr>
        </p:nvSpPr>
        <p:spPr>
          <a:xfrm>
            <a:off x="6605751" y="1371600"/>
            <a:ext cx="5334000" cy="4409089"/>
          </a:xfrm>
        </p:spPr>
        <p:txBody>
          <a:bodyPr/>
          <a:lstStyle/>
          <a:p>
            <a:pPr eaLnBrk="1" hangingPunct="1"/>
            <a:r>
              <a:rPr lang="en-US" altLang="en-US" sz="2800" dirty="0"/>
              <a:t>The solubility of liquids and solids does not change appreciably with pressure.</a:t>
            </a:r>
          </a:p>
          <a:p>
            <a:pPr eaLnBrk="1" hangingPunct="1"/>
            <a:r>
              <a:rPr lang="en-US" altLang="en-US" sz="2800" dirty="0"/>
              <a:t>The solubility of a gas in a liquid is directly proportional to its pressure.</a:t>
            </a:r>
          </a:p>
        </p:txBody>
      </p:sp>
    </p:spTree>
    <p:extLst>
      <p:ext uri="{BB962C8B-B14F-4D97-AF65-F5344CB8AC3E}">
        <p14:creationId xmlns:p14="http://schemas.microsoft.com/office/powerpoint/2010/main" val="30626933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4">
                                            <p:txEl>
                                              <p:pRg st="1" end="1"/>
                                            </p:txEl>
                                          </p:spTgt>
                                        </p:tgtEl>
                                        <p:attrNameLst>
                                          <p:attrName>style.visibility</p:attrName>
                                        </p:attrNameLst>
                                      </p:cBhvr>
                                      <p:to>
                                        <p:strVal val="visible"/>
                                      </p:to>
                                    </p:set>
                                    <p:animEffect transition="in" filter="fade">
                                      <p:cBhvr>
                                        <p:cTn id="7" dur="2000"/>
                                        <p:tgtEl>
                                          <p:spTgt spid="409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Temperature</a:t>
            </a:r>
          </a:p>
        </p:txBody>
      </p:sp>
      <p:pic>
        <p:nvPicPr>
          <p:cNvPr id="29699" name="Picture 6" descr="13_17"/>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4800"/>
          <a:stretch>
            <a:fillRect/>
          </a:stretch>
        </p:blipFill>
        <p:spPr>
          <a:xfrm>
            <a:off x="1245476" y="1190297"/>
            <a:ext cx="5171090" cy="5012396"/>
          </a:xfrm>
        </p:spPr>
      </p:pic>
      <p:sp>
        <p:nvSpPr>
          <p:cNvPr id="29700" name="Rectangle 4"/>
          <p:cNvSpPr>
            <a:spLocks noGrp="1" noChangeArrowheads="1"/>
          </p:cNvSpPr>
          <p:nvPr>
            <p:ph type="body" sz="half" idx="2"/>
          </p:nvPr>
        </p:nvSpPr>
        <p:spPr/>
        <p:txBody>
          <a:bodyPr/>
          <a:lstStyle/>
          <a:p>
            <a:pPr eaLnBrk="1" hangingPunct="1">
              <a:buFontTx/>
              <a:buNone/>
            </a:pPr>
            <a:r>
              <a:rPr lang="en-US" altLang="en-US" sz="2800"/>
              <a:t>	Generally, the solubility of solid solutes in liquid solvents increases with increasing temperature.</a:t>
            </a:r>
          </a:p>
        </p:txBody>
      </p:sp>
    </p:spTree>
    <p:extLst>
      <p:ext uri="{BB962C8B-B14F-4D97-AF65-F5344CB8AC3E}">
        <p14:creationId xmlns:p14="http://schemas.microsoft.com/office/powerpoint/2010/main" val="1608676066"/>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en-US" altLang="en-US" dirty="0" smtClean="0"/>
              <a:t>Temperature</a:t>
            </a:r>
          </a:p>
        </p:txBody>
      </p:sp>
      <p:sp>
        <p:nvSpPr>
          <p:cNvPr id="44035" name="Rectangle 3"/>
          <p:cNvSpPr>
            <a:spLocks noGrp="1" noChangeArrowheads="1"/>
          </p:cNvSpPr>
          <p:nvPr>
            <p:ph type="body" sz="half" idx="1"/>
          </p:nvPr>
        </p:nvSpPr>
        <p:spPr>
          <a:xfrm>
            <a:off x="914400" y="1348564"/>
            <a:ext cx="5080000" cy="4114800"/>
          </a:xfrm>
        </p:spPr>
        <p:txBody>
          <a:bodyPr/>
          <a:lstStyle/>
          <a:p>
            <a:pPr marL="0" indent="0" eaLnBrk="1" hangingPunct="1">
              <a:buNone/>
            </a:pPr>
            <a:r>
              <a:rPr lang="en-US" altLang="en-US" sz="2800" dirty="0"/>
              <a:t>The opposite is true of </a:t>
            </a:r>
            <a:r>
              <a:rPr lang="en-US" altLang="en-US" sz="2800" dirty="0" smtClean="0"/>
              <a:t>gases</a:t>
            </a:r>
            <a:endParaRPr lang="en-US" altLang="en-US" sz="2800" dirty="0"/>
          </a:p>
        </p:txBody>
      </p:sp>
      <p:pic>
        <p:nvPicPr>
          <p:cNvPr id="30724" name="Picture 6" descr="13_1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3329"/>
          <a:stretch>
            <a:fillRect/>
          </a:stretch>
        </p:blipFill>
        <p:spPr>
          <a:xfrm>
            <a:off x="6303579" y="1159378"/>
            <a:ext cx="4974021" cy="4936622"/>
          </a:xfrm>
        </p:spPr>
      </p:pic>
    </p:spTree>
    <p:extLst>
      <p:ext uri="{BB962C8B-B14F-4D97-AF65-F5344CB8AC3E}">
        <p14:creationId xmlns:p14="http://schemas.microsoft.com/office/powerpoint/2010/main" val="3638906323"/>
      </p:ext>
    </p:extLst>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Gas Solubility depends on</a:t>
            </a:r>
            <a:br>
              <a:rPr lang="en-US" dirty="0" smtClean="0"/>
            </a:br>
            <a:r>
              <a:rPr lang="en-US" dirty="0" smtClean="0"/>
              <a:t> temperature and pressure</a:t>
            </a:r>
            <a:endParaRPr lang="en-US" dirty="0"/>
          </a:p>
        </p:txBody>
      </p:sp>
      <p:sp>
        <p:nvSpPr>
          <p:cNvPr id="6" name="Text Placeholder 5"/>
          <p:cNvSpPr>
            <a:spLocks noGrp="1"/>
          </p:cNvSpPr>
          <p:nvPr>
            <p:ph type="body" idx="1"/>
          </p:nvPr>
        </p:nvSpPr>
        <p:spPr/>
        <p:txBody>
          <a:bodyPr/>
          <a:lstStyle/>
          <a:p>
            <a:r>
              <a:rPr lang="en-US" dirty="0" smtClean="0"/>
              <a:t>Soda on an airplane</a:t>
            </a:r>
            <a:endParaRPr lang="en-US" dirty="0"/>
          </a:p>
        </p:txBody>
      </p:sp>
      <p:sp>
        <p:nvSpPr>
          <p:cNvPr id="8" name="Text Placeholder 7"/>
          <p:cNvSpPr>
            <a:spLocks noGrp="1"/>
          </p:cNvSpPr>
          <p:nvPr>
            <p:ph type="body" sz="quarter" idx="3"/>
          </p:nvPr>
        </p:nvSpPr>
        <p:spPr/>
        <p:txBody>
          <a:bodyPr/>
          <a:lstStyle/>
          <a:p>
            <a:r>
              <a:rPr lang="en-US" dirty="0" smtClean="0"/>
              <a:t>Soda chilled</a:t>
            </a:r>
            <a:endParaRPr lang="en-US" dirty="0"/>
          </a:p>
        </p:txBody>
      </p:sp>
      <p:pic>
        <p:nvPicPr>
          <p:cNvPr id="25602" name="Picture 2" descr="Image result for bubbly sod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86249" y="2523044"/>
            <a:ext cx="4864865" cy="3648649"/>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Related image"/>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029664" y="2523044"/>
            <a:ext cx="5325724" cy="355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966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Molarity Review</a:t>
            </a:r>
            <a:endParaRPr lang="en-US" dirty="0"/>
          </a:p>
        </p:txBody>
      </p:sp>
      <p:sp>
        <p:nvSpPr>
          <p:cNvPr id="3" name="Content Placeholder 2"/>
          <p:cNvSpPr>
            <a:spLocks noGrp="1"/>
          </p:cNvSpPr>
          <p:nvPr>
            <p:ph idx="1"/>
          </p:nvPr>
        </p:nvSpPr>
        <p:spPr/>
        <p:txBody>
          <a:bodyPr/>
          <a:lstStyle/>
          <a:p>
            <a:pPr marL="0" indent="0">
              <a:buNone/>
            </a:pPr>
            <a:r>
              <a:rPr lang="en-US" dirty="0" smtClean="0"/>
              <a:t>M= </a:t>
            </a:r>
            <a:r>
              <a:rPr lang="en-US" u="sng" dirty="0" smtClean="0"/>
              <a:t>moles of solute</a:t>
            </a:r>
          </a:p>
          <a:p>
            <a:pPr marL="0" indent="0">
              <a:buNone/>
            </a:pPr>
            <a:r>
              <a:rPr lang="en-US" dirty="0" smtClean="0"/>
              <a:t>	L solution</a:t>
            </a:r>
          </a:p>
          <a:p>
            <a:pPr marL="0" indent="0">
              <a:buNone/>
            </a:pPr>
            <a:endParaRPr lang="en-US" dirty="0"/>
          </a:p>
          <a:p>
            <a:pPr marL="0" indent="0">
              <a:buNone/>
            </a:pPr>
            <a:r>
              <a:rPr lang="en-US" dirty="0" smtClean="0"/>
              <a:t>Calculate the molarity of a solution formed by dissolving 202.0g of KNO</a:t>
            </a:r>
            <a:r>
              <a:rPr lang="en-US" baseline="-25000" dirty="0" smtClean="0"/>
              <a:t>3</a:t>
            </a:r>
            <a:r>
              <a:rPr lang="en-US" dirty="0" smtClean="0"/>
              <a:t> (MM=101.0g/</a:t>
            </a:r>
            <a:r>
              <a:rPr lang="en-US" dirty="0" err="1" smtClean="0"/>
              <a:t>mol</a:t>
            </a:r>
            <a:r>
              <a:rPr lang="en-US" dirty="0" smtClean="0"/>
              <a:t>)  in 250.mL of water.</a:t>
            </a:r>
          </a:p>
          <a:p>
            <a:pPr marL="0" indent="0">
              <a:buNone/>
            </a:pPr>
            <a:endParaRPr lang="en-US" dirty="0"/>
          </a:p>
          <a:p>
            <a:pPr marL="0" indent="0">
              <a:buNone/>
            </a:pPr>
            <a:r>
              <a:rPr lang="en-US" dirty="0" smtClean="0"/>
              <a:t>202.0/101.0 = 2.000 moles /0.250L = </a:t>
            </a:r>
            <a:r>
              <a:rPr lang="en-US" dirty="0" smtClean="0">
                <a:solidFill>
                  <a:srgbClr val="FF0000"/>
                </a:solidFill>
              </a:rPr>
              <a:t>4.00M</a:t>
            </a:r>
            <a:endParaRPr lang="en-US" dirty="0">
              <a:solidFill>
                <a:srgbClr val="FF0000"/>
              </a:solidFill>
            </a:endParaRPr>
          </a:p>
        </p:txBody>
      </p:sp>
    </p:spTree>
    <p:extLst>
      <p:ext uri="{BB962C8B-B14F-4D97-AF65-F5344CB8AC3E}">
        <p14:creationId xmlns:p14="http://schemas.microsoft.com/office/powerpoint/2010/main" val="321001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Molality		</a:t>
            </a:r>
            <a:r>
              <a:rPr lang="en-US" dirty="0" smtClean="0">
                <a:solidFill>
                  <a:srgbClr val="92D050"/>
                </a:solidFill>
              </a:rPr>
              <a:t>Not T dependent </a:t>
            </a:r>
            <a:r>
              <a:rPr lang="en-US" dirty="0" smtClean="0">
                <a:solidFill>
                  <a:srgbClr val="92D050"/>
                </a:solidFill>
                <a:sym typeface="Wingdings" panose="05000000000000000000" pitchFamily="2" charset="2"/>
              </a:rPr>
              <a:t></a:t>
            </a:r>
            <a:endParaRPr lang="en-US" dirty="0">
              <a:solidFill>
                <a:srgbClr val="92D050"/>
              </a:solidFill>
            </a:endParaRPr>
          </a:p>
        </p:txBody>
      </p:sp>
      <p:sp>
        <p:nvSpPr>
          <p:cNvPr id="3" name="Content Placeholder 2"/>
          <p:cNvSpPr>
            <a:spLocks noGrp="1"/>
          </p:cNvSpPr>
          <p:nvPr>
            <p:ph idx="1"/>
          </p:nvPr>
        </p:nvSpPr>
        <p:spPr>
          <a:xfrm>
            <a:off x="1860330" y="1825625"/>
            <a:ext cx="9493469" cy="4351338"/>
          </a:xfrm>
        </p:spPr>
        <p:txBody>
          <a:bodyPr>
            <a:normAutofit/>
          </a:bodyPr>
          <a:lstStyle/>
          <a:p>
            <a:pPr marL="0" indent="0">
              <a:buNone/>
            </a:pPr>
            <a:r>
              <a:rPr lang="en-US" i="1" dirty="0" smtClean="0"/>
              <a:t>m</a:t>
            </a:r>
            <a:r>
              <a:rPr lang="en-US" dirty="0" smtClean="0"/>
              <a:t>= </a:t>
            </a:r>
            <a:r>
              <a:rPr lang="en-US" u="sng" dirty="0"/>
              <a:t>moles of solute</a:t>
            </a:r>
          </a:p>
          <a:p>
            <a:pPr marL="0" indent="0">
              <a:buNone/>
            </a:pPr>
            <a:r>
              <a:rPr lang="en-US" dirty="0"/>
              <a:t>	</a:t>
            </a:r>
            <a:r>
              <a:rPr lang="en-US" dirty="0" smtClean="0"/>
              <a:t>kg </a:t>
            </a:r>
            <a:r>
              <a:rPr lang="en-US" dirty="0"/>
              <a:t>solution</a:t>
            </a:r>
          </a:p>
          <a:p>
            <a:pPr marL="0" indent="0">
              <a:buNone/>
            </a:pPr>
            <a:endParaRPr lang="en-US" dirty="0"/>
          </a:p>
          <a:p>
            <a:pPr marL="0" indent="0">
              <a:buNone/>
            </a:pPr>
            <a:r>
              <a:rPr lang="en-US" dirty="0"/>
              <a:t>Calculate the molarity of a solution formed by dissolving </a:t>
            </a:r>
            <a:r>
              <a:rPr lang="en-US" dirty="0" smtClean="0"/>
              <a:t>202.0g </a:t>
            </a:r>
            <a:r>
              <a:rPr lang="en-US" dirty="0"/>
              <a:t>of KNO</a:t>
            </a:r>
            <a:r>
              <a:rPr lang="en-US" baseline="-25000" dirty="0"/>
              <a:t>3</a:t>
            </a:r>
            <a:r>
              <a:rPr lang="en-US" dirty="0"/>
              <a:t> (</a:t>
            </a:r>
            <a:r>
              <a:rPr lang="en-US" dirty="0" smtClean="0"/>
              <a:t>MM=101.0g/</a:t>
            </a:r>
            <a:r>
              <a:rPr lang="en-US" dirty="0" err="1" smtClean="0"/>
              <a:t>mol</a:t>
            </a:r>
            <a:r>
              <a:rPr lang="en-US" dirty="0"/>
              <a:t>)  in </a:t>
            </a:r>
            <a:r>
              <a:rPr lang="en-US" dirty="0" smtClean="0"/>
              <a:t>250.0mL </a:t>
            </a:r>
            <a:r>
              <a:rPr lang="en-US" dirty="0"/>
              <a:t>of </a:t>
            </a:r>
            <a:r>
              <a:rPr lang="en-US" dirty="0" smtClean="0"/>
              <a:t>water.</a:t>
            </a:r>
            <a:endParaRPr lang="en-US" dirty="0"/>
          </a:p>
          <a:p>
            <a:pPr marL="0" indent="0">
              <a:buNone/>
            </a:pPr>
            <a:endParaRPr lang="en-US" dirty="0"/>
          </a:p>
          <a:p>
            <a:pPr marL="0" indent="0">
              <a:buNone/>
            </a:pPr>
            <a:r>
              <a:rPr lang="en-US" dirty="0" smtClean="0"/>
              <a:t>202.0/101.0 </a:t>
            </a:r>
            <a:r>
              <a:rPr lang="en-US" dirty="0"/>
              <a:t>= </a:t>
            </a:r>
            <a:r>
              <a:rPr lang="en-US" dirty="0" smtClean="0"/>
              <a:t>2.000 </a:t>
            </a:r>
            <a:r>
              <a:rPr lang="en-US" dirty="0"/>
              <a:t>moles </a:t>
            </a:r>
            <a:r>
              <a:rPr lang="en-US" dirty="0" smtClean="0"/>
              <a:t>solute</a:t>
            </a:r>
          </a:p>
          <a:p>
            <a:pPr marL="0" indent="0">
              <a:buNone/>
            </a:pPr>
            <a:r>
              <a:rPr lang="en-US" dirty="0" smtClean="0"/>
              <a:t>D= 1.000 g/mL so 250.0 mL = 250.0 g water + 202.0 g KNO</a:t>
            </a:r>
            <a:r>
              <a:rPr lang="en-US" baseline="-25000" dirty="0" smtClean="0"/>
              <a:t>3</a:t>
            </a:r>
            <a:r>
              <a:rPr lang="en-US" dirty="0" smtClean="0"/>
              <a:t> = 452.0 g solution = 0.4520 </a:t>
            </a:r>
            <a:r>
              <a:rPr lang="en-US" dirty="0"/>
              <a:t>k</a:t>
            </a:r>
            <a:r>
              <a:rPr lang="en-US" dirty="0" smtClean="0"/>
              <a:t>g solution</a:t>
            </a:r>
          </a:p>
          <a:p>
            <a:pPr marL="0" indent="0">
              <a:buNone/>
            </a:pPr>
            <a:r>
              <a:rPr lang="en-US" dirty="0" smtClean="0"/>
              <a:t>2.000 moles / .4520 kg = </a:t>
            </a:r>
            <a:r>
              <a:rPr lang="en-US" dirty="0" smtClean="0">
                <a:solidFill>
                  <a:srgbClr val="FF0000"/>
                </a:solidFill>
              </a:rPr>
              <a:t>4.420m</a:t>
            </a:r>
            <a:endParaRPr lang="en-US" dirty="0">
              <a:solidFill>
                <a:srgbClr val="FF0000"/>
              </a:solidFill>
            </a:endParaRPr>
          </a:p>
          <a:p>
            <a:endParaRPr lang="en-US" dirty="0"/>
          </a:p>
        </p:txBody>
      </p:sp>
    </p:spTree>
    <p:extLst>
      <p:ext uri="{BB962C8B-B14F-4D97-AF65-F5344CB8AC3E}">
        <p14:creationId xmlns:p14="http://schemas.microsoft.com/office/powerpoint/2010/main" val="426247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ole fr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452" y="431088"/>
            <a:ext cx="7258050" cy="551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6624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and ppm </a:t>
            </a:r>
            <a:r>
              <a:rPr lang="en-US" dirty="0" smtClean="0"/>
              <a:t>Review</a:t>
            </a:r>
            <a:endParaRPr lang="en-US" dirty="0"/>
          </a:p>
        </p:txBody>
      </p:sp>
      <p:pic>
        <p:nvPicPr>
          <p:cNvPr id="2050" name="Picture 2" descr="Image result for parts per mill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630" y="1910364"/>
            <a:ext cx="10357314" cy="267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260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710" y="604345"/>
            <a:ext cx="4813738" cy="4172607"/>
          </a:xfrm>
        </p:spPr>
        <p:txBody>
          <a:bodyPr>
            <a:normAutofit/>
          </a:bodyPr>
          <a:lstStyle/>
          <a:p>
            <a:pPr marL="0" indent="0">
              <a:buNone/>
            </a:pPr>
            <a:r>
              <a:rPr lang="en-US" dirty="0"/>
              <a:t>When do real gases behave like ideal gases?</a:t>
            </a:r>
          </a:p>
          <a:p>
            <a:endParaRPr lang="en-US" dirty="0">
              <a:solidFill>
                <a:schemeClr val="accent1"/>
              </a:solidFill>
            </a:endParaRPr>
          </a:p>
          <a:p>
            <a:pPr marL="0" indent="0">
              <a:buNone/>
            </a:pPr>
            <a:r>
              <a:rPr lang="en-US" dirty="0" smtClean="0">
                <a:solidFill>
                  <a:schemeClr val="accent1"/>
                </a:solidFill>
              </a:rPr>
              <a:t>At </a:t>
            </a:r>
            <a:r>
              <a:rPr lang="en-US" dirty="0">
                <a:solidFill>
                  <a:schemeClr val="accent1"/>
                </a:solidFill>
              </a:rPr>
              <a:t>low pressure and high </a:t>
            </a:r>
            <a:r>
              <a:rPr lang="en-US" dirty="0" smtClean="0">
                <a:solidFill>
                  <a:schemeClr val="accent1"/>
                </a:solidFill>
              </a:rPr>
              <a:t>temperatures…</a:t>
            </a:r>
          </a:p>
          <a:p>
            <a:pPr marL="0" indent="0">
              <a:buNone/>
            </a:pPr>
            <a:endParaRPr lang="en-US" dirty="0">
              <a:solidFill>
                <a:schemeClr val="accent1"/>
              </a:solidFill>
            </a:endParaRPr>
          </a:p>
          <a:p>
            <a:pPr marL="0" indent="0">
              <a:buNone/>
            </a:pPr>
            <a:r>
              <a:rPr lang="en-US" dirty="0" smtClean="0">
                <a:solidFill>
                  <a:schemeClr val="accent1"/>
                </a:solidFill>
              </a:rPr>
              <a:t>…because </a:t>
            </a:r>
            <a:r>
              <a:rPr lang="en-US" dirty="0">
                <a:solidFill>
                  <a:schemeClr val="accent1"/>
                </a:solidFill>
              </a:rPr>
              <a:t>then they are spread out with low forces and negligible volumes. Also, low masses help make them more ideal</a:t>
            </a:r>
            <a:r>
              <a:rPr lang="en-US" dirty="0" smtClean="0">
                <a:solidFill>
                  <a:schemeClr val="accent1"/>
                </a:solidFill>
              </a:rPr>
              <a:t>.</a:t>
            </a:r>
            <a:endParaRPr lang="en-US" dirty="0">
              <a:solidFill>
                <a:schemeClr val="accent1"/>
              </a:solidFill>
            </a:endParaRPr>
          </a:p>
        </p:txBody>
      </p:sp>
      <p:pic>
        <p:nvPicPr>
          <p:cNvPr id="30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421" y="1039375"/>
            <a:ext cx="6644579" cy="3737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12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per Million Review</a:t>
            </a:r>
            <a:endParaRPr lang="en-US" dirty="0"/>
          </a:p>
        </p:txBody>
      </p:sp>
      <p:pic>
        <p:nvPicPr>
          <p:cNvPr id="3074" name="Picture 2" descr="Image result for parts per mill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797" y="1533033"/>
            <a:ext cx="8224838" cy="4014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7919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You must be able to...</a:t>
            </a:r>
          </a:p>
        </p:txBody>
      </p:sp>
      <p:sp>
        <p:nvSpPr>
          <p:cNvPr id="4" name="Content Placeholder 2"/>
          <p:cNvSpPr>
            <a:spLocks noGrp="1"/>
          </p:cNvSpPr>
          <p:nvPr>
            <p:ph sz="quarter" idx="4294967295"/>
          </p:nvPr>
        </p:nvSpPr>
        <p:spPr>
          <a:xfrm>
            <a:off x="1377660" y="1460939"/>
            <a:ext cx="8804384" cy="4144963"/>
          </a:xfrm>
          <a:prstGeom prst="rect">
            <a:avLst/>
          </a:prstGeom>
        </p:spPr>
        <p:txBody>
          <a:bodyPr vert="horz" anchor="t">
            <a:normAutofit/>
          </a:bodyPr>
          <a:lstStyle/>
          <a:p>
            <a:pPr lvl="1"/>
            <a:r>
              <a:rPr lang="en-US" dirty="0"/>
              <a:t>Explain solubility in terms of intermolecular forces of attraction. </a:t>
            </a:r>
          </a:p>
          <a:p>
            <a:pPr lvl="1"/>
            <a:r>
              <a:rPr lang="en-US" dirty="0"/>
              <a:t>Draw particle diagrams representing the saturation of </a:t>
            </a:r>
            <a:r>
              <a:rPr lang="en-US" dirty="0" smtClean="0"/>
              <a:t>solutions</a:t>
            </a:r>
            <a:r>
              <a:rPr lang="en-US" dirty="0" smtClean="0"/>
              <a:t>.</a:t>
            </a:r>
            <a:endParaRPr lang="en-US" dirty="0"/>
          </a:p>
          <a:p>
            <a:pPr lvl="1"/>
            <a:r>
              <a:rPr lang="en-US" dirty="0"/>
              <a:t> Calculate concentration using molarity, molality, mole fraction, percent, and parts per million</a:t>
            </a:r>
            <a:r>
              <a:rPr lang="en-US" dirty="0" smtClean="0"/>
              <a:t>.</a:t>
            </a:r>
            <a:endParaRPr lang="en-US" dirty="0"/>
          </a:p>
          <a:p>
            <a:pPr lvl="1"/>
            <a:endParaRPr lang="en-US" dirty="0"/>
          </a:p>
        </p:txBody>
      </p:sp>
      <p:pic>
        <p:nvPicPr>
          <p:cNvPr id="5" name="Picture 2" descr="Image result for check for understanding"/>
          <p:cNvPicPr>
            <a:picLocks noChangeAspect="1" noChangeArrowheads="1"/>
          </p:cNvPicPr>
          <p:nvPr/>
        </p:nvPicPr>
        <p:blipFill rotWithShape="1">
          <a:blip r:embed="rId3">
            <a:extLst>
              <a:ext uri="{28A0092B-C50C-407E-A947-70E740481C1C}">
                <a14:useLocalDpi xmlns:a14="http://schemas.microsoft.com/office/drawing/2010/main" val="0"/>
              </a:ext>
            </a:extLst>
          </a:blip>
          <a:srcRect r="50607" b="2286"/>
          <a:stretch/>
        </p:blipFill>
        <p:spPr bwMode="auto">
          <a:xfrm>
            <a:off x="8860221" y="2654769"/>
            <a:ext cx="2961040" cy="3083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9855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ln>
            <a:miter lim="800000"/>
            <a:headEnd/>
            <a:tailEnd/>
          </a:ln>
        </p:spPr>
        <p:txBody>
          <a:bodyPr/>
          <a:lstStyle/>
          <a:p>
            <a:pPr>
              <a:defRPr/>
            </a:pPr>
            <a:r>
              <a:rPr err="1" smtClean="0"/>
              <a:t>Colligative</a:t>
            </a:r>
            <a:r>
              <a:rPr smtClean="0"/>
              <a:t> Properties</a:t>
            </a:r>
            <a:endParaRPr/>
          </a:p>
        </p:txBody>
      </p:sp>
    </p:spTree>
    <p:extLst>
      <p:ext uri="{BB962C8B-B14F-4D97-AF65-F5344CB8AC3E}">
        <p14:creationId xmlns:p14="http://schemas.microsoft.com/office/powerpoint/2010/main" val="3771149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lstStyle/>
          <a:p>
            <a:pPr algn="ctr"/>
            <a:r>
              <a:rPr lang="en-US" dirty="0">
                <a:solidFill>
                  <a:schemeClr val="tx2"/>
                </a:solidFill>
              </a:rPr>
              <a:t>Objectives</a:t>
            </a:r>
          </a:p>
        </p:txBody>
      </p:sp>
      <p:sp>
        <p:nvSpPr>
          <p:cNvPr id="3" name="Content Placeholder 2"/>
          <p:cNvSpPr>
            <a:spLocks noGrp="1"/>
          </p:cNvSpPr>
          <p:nvPr>
            <p:ph sz="quarter" idx="4294967295"/>
          </p:nvPr>
        </p:nvSpPr>
        <p:spPr>
          <a:xfrm>
            <a:off x="653143" y="1600201"/>
            <a:ext cx="10646228" cy="4525963"/>
          </a:xfrm>
          <a:prstGeom prst="rect">
            <a:avLst/>
          </a:prstGeom>
        </p:spPr>
        <p:txBody>
          <a:bodyPr vert="horz" anchor="t">
            <a:normAutofit/>
          </a:bodyPr>
          <a:lstStyle/>
          <a:p>
            <a:pPr marL="0" indent="0">
              <a:buNone/>
            </a:pPr>
            <a:r>
              <a:rPr lang="en-US" dirty="0">
                <a:solidFill>
                  <a:schemeClr val="accent1"/>
                </a:solidFill>
              </a:rPr>
              <a:t>You should already be able to...</a:t>
            </a:r>
          </a:p>
          <a:p>
            <a:pPr lvl="1"/>
            <a:r>
              <a:rPr lang="en-US" dirty="0"/>
              <a:t>Explain and calculate the </a:t>
            </a:r>
            <a:r>
              <a:rPr lang="en-US" dirty="0" smtClean="0"/>
              <a:t>concentration of </a:t>
            </a:r>
            <a:r>
              <a:rPr lang="en-US" dirty="0"/>
              <a:t>a solution.</a:t>
            </a:r>
          </a:p>
          <a:p>
            <a:pPr marL="0" indent="0">
              <a:buNone/>
            </a:pPr>
            <a:r>
              <a:rPr lang="en-US" dirty="0" smtClean="0">
                <a:solidFill>
                  <a:schemeClr val="accent1"/>
                </a:solidFill>
              </a:rPr>
              <a:t>By </a:t>
            </a:r>
            <a:r>
              <a:rPr lang="en-US" dirty="0">
                <a:solidFill>
                  <a:schemeClr val="accent1"/>
                </a:solidFill>
              </a:rPr>
              <a:t>the end of this video you should be able to...</a:t>
            </a:r>
          </a:p>
          <a:p>
            <a:pPr lvl="1"/>
            <a:r>
              <a:rPr lang="en-US" dirty="0" smtClean="0"/>
              <a:t>Describe changes in freezing point, boiling point, and vapor pressures and concentrations are </a:t>
            </a:r>
            <a:r>
              <a:rPr lang="en-US" dirty="0" smtClean="0"/>
              <a:t>changed due to intermolecular forces of attraction. </a:t>
            </a:r>
            <a:endParaRPr lang="en-US" dirty="0"/>
          </a:p>
        </p:txBody>
      </p:sp>
    </p:spTree>
    <p:extLst>
      <p:ext uri="{BB962C8B-B14F-4D97-AF65-F5344CB8AC3E}">
        <p14:creationId xmlns:p14="http://schemas.microsoft.com/office/powerpoint/2010/main" val="4634076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of the video:</a:t>
            </a:r>
            <a:endParaRPr lang="en-US" dirty="0"/>
          </a:p>
        </p:txBody>
      </p:sp>
      <p:pic>
        <p:nvPicPr>
          <p:cNvPr id="4" name="5T68TvdoSbI"/>
          <p:cNvPicPr>
            <a:picLocks noGrp="1" noRot="1" noChangeAspect="1"/>
          </p:cNvPicPr>
          <p:nvPr>
            <p:ph idx="1"/>
            <a:videoFile r:link="rId1"/>
          </p:nvPr>
        </p:nvPicPr>
        <p:blipFill>
          <a:blip r:embed="rId3"/>
          <a:stretch>
            <a:fillRect/>
          </a:stretch>
        </p:blipFill>
        <p:spPr>
          <a:xfrm>
            <a:off x="2517229" y="1469149"/>
            <a:ext cx="7509640" cy="4224173"/>
          </a:xfrm>
          <a:prstGeom prst="rect">
            <a:avLst/>
          </a:prstGeom>
        </p:spPr>
      </p:pic>
    </p:spTree>
    <p:extLst>
      <p:ext uri="{BB962C8B-B14F-4D97-AF65-F5344CB8AC3E}">
        <p14:creationId xmlns:p14="http://schemas.microsoft.com/office/powerpoint/2010/main" val="26102568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Colligative Properties</a:t>
            </a:r>
          </a:p>
        </p:txBody>
      </p:sp>
      <p:sp>
        <p:nvSpPr>
          <p:cNvPr id="38915" name="Rectangle 3"/>
          <p:cNvSpPr>
            <a:spLocks noGrp="1" noChangeArrowheads="1"/>
          </p:cNvSpPr>
          <p:nvPr>
            <p:ph idx="1"/>
          </p:nvPr>
        </p:nvSpPr>
        <p:spPr>
          <a:xfrm>
            <a:off x="2579914" y="1513114"/>
            <a:ext cx="7772400" cy="3810000"/>
          </a:xfrm>
        </p:spPr>
        <p:txBody>
          <a:bodyPr/>
          <a:lstStyle/>
          <a:p>
            <a:pPr marL="0" indent="0" eaLnBrk="1" hangingPunct="1">
              <a:buNone/>
            </a:pPr>
            <a:r>
              <a:rPr lang="en-US" altLang="en-US" dirty="0" smtClean="0"/>
              <a:t>Changes in </a:t>
            </a:r>
            <a:r>
              <a:rPr lang="en-US" altLang="en-US" dirty="0" smtClean="0">
                <a:solidFill>
                  <a:srgbClr val="003296"/>
                </a:solidFill>
              </a:rPr>
              <a:t>colligative properties</a:t>
            </a:r>
            <a:r>
              <a:rPr lang="en-US" altLang="en-US" dirty="0" smtClean="0"/>
              <a:t> depend only on the </a:t>
            </a:r>
            <a:r>
              <a:rPr lang="en-US" altLang="en-US" i="1" dirty="0" smtClean="0"/>
              <a:t>number</a:t>
            </a:r>
            <a:r>
              <a:rPr lang="en-US" altLang="en-US" dirty="0" smtClean="0"/>
              <a:t> of solute particles present, not on the </a:t>
            </a:r>
            <a:r>
              <a:rPr lang="en-US" altLang="en-US" i="1" dirty="0" smtClean="0"/>
              <a:t>identity</a:t>
            </a:r>
            <a:r>
              <a:rPr lang="en-US" altLang="en-US" dirty="0" smtClean="0"/>
              <a:t> of the solute particles.</a:t>
            </a:r>
          </a:p>
        </p:txBody>
      </p:sp>
    </p:spTree>
    <p:extLst>
      <p:ext uri="{BB962C8B-B14F-4D97-AF65-F5344CB8AC3E}">
        <p14:creationId xmlns:p14="http://schemas.microsoft.com/office/powerpoint/2010/main" val="194733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eaLnBrk="1" hangingPunct="1"/>
            <a:r>
              <a:rPr lang="en-US" altLang="en-US" dirty="0" smtClean="0"/>
              <a:t>Vapor Pressure Lowering</a:t>
            </a:r>
          </a:p>
        </p:txBody>
      </p:sp>
      <p:sp>
        <p:nvSpPr>
          <p:cNvPr id="39939" name="Rectangle 3"/>
          <p:cNvSpPr>
            <a:spLocks noGrp="1" noChangeArrowheads="1"/>
          </p:cNvSpPr>
          <p:nvPr>
            <p:ph type="body" sz="half" idx="1"/>
          </p:nvPr>
        </p:nvSpPr>
        <p:spPr>
          <a:xfrm>
            <a:off x="914399" y="1179820"/>
            <a:ext cx="5849007" cy="4259283"/>
          </a:xfrm>
        </p:spPr>
        <p:txBody>
          <a:bodyPr>
            <a:normAutofit/>
          </a:bodyPr>
          <a:lstStyle/>
          <a:p>
            <a:pPr eaLnBrk="1" hangingPunct="1">
              <a:buFontTx/>
              <a:buNone/>
            </a:pPr>
            <a:r>
              <a:rPr lang="en-US" altLang="en-US" sz="2800" dirty="0"/>
              <a:t>Because of solute-solvent intermolecular attraction, higher concentrations of solutes make it harder for solvent to escape to the vapor phase.</a:t>
            </a:r>
          </a:p>
          <a:p>
            <a:pPr eaLnBrk="1" hangingPunct="1">
              <a:buFontTx/>
              <a:buNone/>
            </a:pPr>
            <a:r>
              <a:rPr lang="en-US" altLang="en-US" sz="2800" dirty="0"/>
              <a:t>Therefore, the vapor pressure of a solution is lower than that of the pure solvent.</a:t>
            </a:r>
          </a:p>
          <a:p>
            <a:pPr eaLnBrk="1" hangingPunct="1">
              <a:buFontTx/>
              <a:buNone/>
            </a:pPr>
            <a:r>
              <a:rPr lang="en-US" altLang="en-US" sz="2800" dirty="0"/>
              <a:t>This works best when both solutions have nearly identical IMF.</a:t>
            </a:r>
          </a:p>
        </p:txBody>
      </p:sp>
      <p:pic>
        <p:nvPicPr>
          <p:cNvPr id="39940" name="Picture 6" descr="13_2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3720"/>
          <a:stretch>
            <a:fillRect/>
          </a:stretch>
        </p:blipFill>
        <p:spPr>
          <a:xfrm>
            <a:off x="7915605" y="228600"/>
            <a:ext cx="2931071" cy="5646717"/>
          </a:xfrm>
        </p:spPr>
      </p:pic>
    </p:spTree>
    <p:extLst>
      <p:ext uri="{BB962C8B-B14F-4D97-AF65-F5344CB8AC3E}">
        <p14:creationId xmlns:p14="http://schemas.microsoft.com/office/powerpoint/2010/main" val="22629085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Raoult’s Law</a:t>
            </a:r>
          </a:p>
        </p:txBody>
      </p:sp>
      <p:sp>
        <p:nvSpPr>
          <p:cNvPr id="57348" name="Rectangle 4"/>
          <p:cNvSpPr>
            <a:spLocks noGrp="1" noChangeArrowheads="1"/>
          </p:cNvSpPr>
          <p:nvPr>
            <p:ph idx="1"/>
          </p:nvPr>
        </p:nvSpPr>
        <p:spPr>
          <a:xfrm>
            <a:off x="2209800" y="1453055"/>
            <a:ext cx="7772400" cy="4648200"/>
          </a:xfrm>
        </p:spPr>
        <p:txBody>
          <a:bodyPr/>
          <a:lstStyle/>
          <a:p>
            <a:pPr algn="ctr" eaLnBrk="1" hangingPunct="1">
              <a:buFontTx/>
              <a:buNone/>
            </a:pPr>
            <a:r>
              <a:rPr lang="en-US" altLang="en-US" sz="4400" i="1" dirty="0"/>
              <a:t>P</a:t>
            </a:r>
            <a:r>
              <a:rPr lang="en-US" altLang="en-US" sz="4400" baseline="-25000" dirty="0"/>
              <a:t>A</a:t>
            </a:r>
            <a:r>
              <a:rPr lang="en-US" altLang="en-US" sz="4400" dirty="0"/>
              <a:t> = </a:t>
            </a:r>
            <a:r>
              <a:rPr lang="en-US" altLang="en-US" sz="4400" i="1" dirty="0"/>
              <a:t>X</a:t>
            </a:r>
            <a:r>
              <a:rPr lang="en-US" altLang="en-US" sz="4400" baseline="-25000" dirty="0"/>
              <a:t>A</a:t>
            </a:r>
            <a:r>
              <a:rPr lang="en-US" altLang="en-US" sz="4400" i="1" dirty="0"/>
              <a:t>P</a:t>
            </a:r>
            <a:r>
              <a:rPr lang="en-US" altLang="en-US" sz="4400" dirty="0">
                <a:sym typeface="Symbol" pitchFamily="18" charset="2"/>
              </a:rPr>
              <a:t></a:t>
            </a:r>
            <a:r>
              <a:rPr lang="en-US" altLang="en-US" sz="4400" baseline="-25000" dirty="0">
                <a:sym typeface="Symbol" pitchFamily="18" charset="2"/>
              </a:rPr>
              <a:t>A</a:t>
            </a:r>
            <a:endParaRPr lang="en-US" altLang="en-US" dirty="0" smtClean="0"/>
          </a:p>
          <a:p>
            <a:pPr eaLnBrk="1" hangingPunct="1">
              <a:buFontTx/>
              <a:buNone/>
            </a:pPr>
            <a:r>
              <a:rPr lang="en-US" altLang="en-US" dirty="0" smtClean="0"/>
              <a:t>	where</a:t>
            </a:r>
          </a:p>
          <a:p>
            <a:pPr lvl="1" eaLnBrk="1" hangingPunct="1">
              <a:buFontTx/>
              <a:buChar char="•"/>
            </a:pPr>
            <a:r>
              <a:rPr lang="en-US" altLang="en-US" i="1" dirty="0" smtClean="0"/>
              <a:t>X</a:t>
            </a:r>
            <a:r>
              <a:rPr lang="en-US" altLang="en-US" baseline="-25000" dirty="0" smtClean="0"/>
              <a:t>A</a:t>
            </a:r>
            <a:r>
              <a:rPr lang="en-US" altLang="en-US" dirty="0" smtClean="0"/>
              <a:t> is the mole fraction of compound A</a:t>
            </a:r>
          </a:p>
          <a:p>
            <a:pPr lvl="1" eaLnBrk="1" hangingPunct="1">
              <a:buFontTx/>
              <a:buChar char="•"/>
            </a:pPr>
            <a:r>
              <a:rPr lang="en-US" altLang="en-US" i="1" dirty="0" smtClean="0"/>
              <a:t>P</a:t>
            </a:r>
            <a:r>
              <a:rPr lang="en-US" altLang="en-US" dirty="0" smtClean="0">
                <a:sym typeface="Symbol" pitchFamily="18" charset="2"/>
              </a:rPr>
              <a:t></a:t>
            </a:r>
            <a:r>
              <a:rPr lang="en-US" altLang="en-US" baseline="-25000" dirty="0" smtClean="0">
                <a:sym typeface="Symbol" pitchFamily="18" charset="2"/>
              </a:rPr>
              <a:t>A</a:t>
            </a:r>
            <a:r>
              <a:rPr lang="en-US" altLang="en-US" dirty="0" smtClean="0">
                <a:sym typeface="Symbol" pitchFamily="18" charset="2"/>
              </a:rPr>
              <a:t> is the normal vapor pressure of A at that temperature, in a pure form</a:t>
            </a:r>
          </a:p>
          <a:p>
            <a:pPr lvl="1" eaLnBrk="1" hangingPunct="1"/>
            <a:endParaRPr lang="en-US" altLang="en-US" dirty="0" smtClean="0">
              <a:sym typeface="Symbol" pitchFamily="18" charset="2"/>
            </a:endParaRPr>
          </a:p>
          <a:p>
            <a:pPr lvl="1" eaLnBrk="1" hangingPunct="1">
              <a:buFontTx/>
              <a:buNone/>
            </a:pPr>
            <a:r>
              <a:rPr lang="en-US" altLang="en-US" b="1" dirty="0" smtClean="0">
                <a:solidFill>
                  <a:srgbClr val="001996"/>
                </a:solidFill>
              </a:rPr>
              <a:t>NOTE:</a:t>
            </a:r>
            <a:r>
              <a:rPr lang="en-US" altLang="en-US" dirty="0" smtClean="0"/>
              <a:t>  Make sure you have the vapor pressure of the </a:t>
            </a:r>
            <a:r>
              <a:rPr lang="en-US" altLang="en-US" i="1" dirty="0" smtClean="0">
                <a:solidFill>
                  <a:srgbClr val="001996"/>
                </a:solidFill>
              </a:rPr>
              <a:t>solvent</a:t>
            </a:r>
            <a:r>
              <a:rPr lang="en-US" altLang="en-US" b="1" i="1" dirty="0" smtClean="0"/>
              <a:t>. Therefore, have the X of the solvent.</a:t>
            </a:r>
            <a:r>
              <a:rPr lang="en-US" altLang="en-US" dirty="0" smtClean="0"/>
              <a:t> Otherwise, this is the same formula as partial pressures of gases. </a:t>
            </a:r>
          </a:p>
        </p:txBody>
      </p:sp>
    </p:spTree>
    <p:extLst>
      <p:ext uri="{BB962C8B-B14F-4D97-AF65-F5344CB8AC3E}">
        <p14:creationId xmlns:p14="http://schemas.microsoft.com/office/powerpoint/2010/main" val="1747328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57348">
                                            <p:txEl>
                                              <p:pRg st="1" end="1"/>
                                            </p:txEl>
                                          </p:spTgt>
                                        </p:tgtEl>
                                        <p:attrNameLst>
                                          <p:attrName>style.visibility</p:attrName>
                                        </p:attrNameLst>
                                      </p:cBhvr>
                                      <p:to>
                                        <p:strVal val="visible"/>
                                      </p:to>
                                    </p:set>
                                    <p:animEffect transition="in" filter="fade">
                                      <p:cBhvr>
                                        <p:cTn id="7" dur="2000"/>
                                        <p:tgtEl>
                                          <p:spTgt spid="57348">
                                            <p:txEl>
                                              <p:pRg st="1" end="1"/>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7348">
                                            <p:txEl>
                                              <p:pRg st="2" end="2"/>
                                            </p:txEl>
                                          </p:spTgt>
                                        </p:tgtEl>
                                        <p:attrNameLst>
                                          <p:attrName>style.visibility</p:attrName>
                                        </p:attrNameLst>
                                      </p:cBhvr>
                                      <p:to>
                                        <p:strVal val="visible"/>
                                      </p:to>
                                    </p:set>
                                    <p:animEffect transition="in" filter="fade">
                                      <p:cBhvr>
                                        <p:cTn id="10" dur="2000"/>
                                        <p:tgtEl>
                                          <p:spTgt spid="57348">
                                            <p:txEl>
                                              <p:pRg st="2" end="2"/>
                                            </p:txEl>
                                          </p:spTgt>
                                        </p:tgtEl>
                                      </p:cBhvr>
                                    </p:animEffect>
                                  </p:childTnLst>
                                </p:cTn>
                              </p:par>
                              <p:par>
                                <p:cTn id="11" presetID="10" presetClass="entr" presetSubtype="0" fill="hold" grpId="0" nodeType="withEffect">
                                  <p:stCondLst>
                                    <p:cond delay="6000"/>
                                  </p:stCondLst>
                                  <p:childTnLst>
                                    <p:set>
                                      <p:cBhvr>
                                        <p:cTn id="12" dur="1" fill="hold">
                                          <p:stCondLst>
                                            <p:cond delay="0"/>
                                          </p:stCondLst>
                                        </p:cTn>
                                        <p:tgtEl>
                                          <p:spTgt spid="57348">
                                            <p:txEl>
                                              <p:pRg st="3" end="3"/>
                                            </p:txEl>
                                          </p:spTgt>
                                        </p:tgtEl>
                                        <p:attrNameLst>
                                          <p:attrName>style.visibility</p:attrName>
                                        </p:attrNameLst>
                                      </p:cBhvr>
                                      <p:to>
                                        <p:strVal val="visible"/>
                                      </p:to>
                                    </p:set>
                                    <p:animEffect transition="in" filter="fade">
                                      <p:cBhvr>
                                        <p:cTn id="13" dur="2000"/>
                                        <p:tgtEl>
                                          <p:spTgt spid="57348">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7348">
                                            <p:txEl>
                                              <p:pRg st="5" end="5"/>
                                            </p:txEl>
                                          </p:spTgt>
                                        </p:tgtEl>
                                        <p:attrNameLst>
                                          <p:attrName>style.visibility</p:attrName>
                                        </p:attrNameLst>
                                      </p:cBhvr>
                                      <p:to>
                                        <p:strVal val="visible"/>
                                      </p:to>
                                    </p:set>
                                    <p:animEffect transition="in" filter="fade">
                                      <p:cBhvr>
                                        <p:cTn id="18" dur="2000"/>
                                        <p:tgtEl>
                                          <p:spTgt spid="573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bldLvl="2"/>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Vapor Pressure Lowering</a:t>
            </a:r>
            <a:endParaRPr lang="en-US" dirty="0"/>
          </a:p>
        </p:txBody>
      </p:sp>
      <p:sp>
        <p:nvSpPr>
          <p:cNvPr id="3" name="Content Placeholder 2"/>
          <p:cNvSpPr>
            <a:spLocks noGrp="1"/>
          </p:cNvSpPr>
          <p:nvPr>
            <p:ph idx="1"/>
          </p:nvPr>
        </p:nvSpPr>
        <p:spPr/>
        <p:txBody>
          <a:bodyPr/>
          <a:lstStyle/>
          <a:p>
            <a:pPr marL="0" indent="0">
              <a:buNone/>
            </a:pPr>
            <a:r>
              <a:rPr lang="en-US" dirty="0" smtClean="0"/>
              <a:t>Calculate the vapor pressure of a solution formed with 1.0 moles of </a:t>
            </a:r>
            <a:r>
              <a:rPr lang="en-US" dirty="0" err="1" smtClean="0"/>
              <a:t>NaCl</a:t>
            </a:r>
            <a:r>
              <a:rPr lang="en-US" dirty="0" smtClean="0"/>
              <a:t> dissolving in 3.0 moles of water  at STP? (normal vapor pressure of water at STP = 0.006atm). </a:t>
            </a:r>
          </a:p>
          <a:p>
            <a:pPr marL="0" indent="0">
              <a:buNone/>
            </a:pPr>
            <a:r>
              <a:rPr lang="en-US" dirty="0" err="1" smtClean="0"/>
              <a:t>X</a:t>
            </a:r>
            <a:r>
              <a:rPr lang="en-US" baseline="-25000" dirty="0" err="1" smtClean="0"/>
              <a:t>water</a:t>
            </a:r>
            <a:r>
              <a:rPr lang="en-US" baseline="-25000" dirty="0" smtClean="0"/>
              <a:t> </a:t>
            </a:r>
            <a:r>
              <a:rPr lang="en-US" dirty="0" smtClean="0"/>
              <a:t>= ¾		</a:t>
            </a:r>
            <a:r>
              <a:rPr lang="en-US" altLang="en-US" sz="2800" i="1" dirty="0"/>
              <a:t>P</a:t>
            </a:r>
            <a:r>
              <a:rPr lang="en-US" altLang="en-US" sz="2800" baseline="-25000" dirty="0"/>
              <a:t>A</a:t>
            </a:r>
            <a:r>
              <a:rPr lang="en-US" altLang="en-US" sz="2800" dirty="0"/>
              <a:t> = </a:t>
            </a:r>
            <a:r>
              <a:rPr lang="en-US" altLang="en-US" sz="2800" i="1" dirty="0"/>
              <a:t>X</a:t>
            </a:r>
            <a:r>
              <a:rPr lang="en-US" altLang="en-US" sz="2800" baseline="-25000" dirty="0"/>
              <a:t>A</a:t>
            </a:r>
            <a:r>
              <a:rPr lang="en-US" altLang="en-US" sz="2800" i="1" dirty="0"/>
              <a:t>P</a:t>
            </a:r>
            <a:r>
              <a:rPr lang="en-US" altLang="en-US" sz="2800" dirty="0">
                <a:sym typeface="Symbol" pitchFamily="18" charset="2"/>
              </a:rPr>
              <a:t></a:t>
            </a:r>
            <a:r>
              <a:rPr lang="en-US" altLang="en-US" sz="2800" baseline="-25000" dirty="0">
                <a:sym typeface="Symbol" pitchFamily="18" charset="2"/>
              </a:rPr>
              <a:t>A</a:t>
            </a:r>
            <a:endParaRPr lang="en-US" altLang="en-US" dirty="0"/>
          </a:p>
          <a:p>
            <a:endParaRPr lang="en-US" dirty="0" smtClean="0"/>
          </a:p>
          <a:p>
            <a:pPr marL="0" indent="0">
              <a:buNone/>
            </a:pPr>
            <a:r>
              <a:rPr lang="en-US" dirty="0" smtClean="0"/>
              <a:t>¾(0.006) = </a:t>
            </a:r>
            <a:r>
              <a:rPr lang="en-US" dirty="0" smtClean="0">
                <a:solidFill>
                  <a:srgbClr val="FF0000"/>
                </a:solidFill>
              </a:rPr>
              <a:t>0.0045 </a:t>
            </a:r>
            <a:r>
              <a:rPr lang="en-US" dirty="0" err="1" smtClean="0">
                <a:solidFill>
                  <a:srgbClr val="FF0000"/>
                </a:solidFill>
              </a:rPr>
              <a:t>atm</a:t>
            </a:r>
            <a:endParaRPr lang="en-US" dirty="0">
              <a:solidFill>
                <a:srgbClr val="FF0000"/>
              </a:solidFill>
            </a:endParaRPr>
          </a:p>
        </p:txBody>
      </p:sp>
    </p:spTree>
    <p:extLst>
      <p:ext uri="{BB962C8B-B14F-4D97-AF65-F5344CB8AC3E}">
        <p14:creationId xmlns:p14="http://schemas.microsoft.com/office/powerpoint/2010/main" val="332095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dirty="0" smtClean="0"/>
              <a:t>Osmosis</a:t>
            </a:r>
          </a:p>
        </p:txBody>
      </p:sp>
      <p:sp>
        <p:nvSpPr>
          <p:cNvPr id="65539" name="Rectangle 3"/>
          <p:cNvSpPr>
            <a:spLocks noGrp="1" noChangeArrowheads="1"/>
          </p:cNvSpPr>
          <p:nvPr>
            <p:ph sz="half" idx="1"/>
          </p:nvPr>
        </p:nvSpPr>
        <p:spPr/>
        <p:txBody>
          <a:bodyPr/>
          <a:lstStyle/>
          <a:p>
            <a:pPr marL="0" indent="0" eaLnBrk="1" hangingPunct="1">
              <a:buNone/>
            </a:pPr>
            <a:r>
              <a:rPr lang="en-US" altLang="en-US" dirty="0" smtClean="0"/>
              <a:t>Some substances form </a:t>
            </a:r>
            <a:r>
              <a:rPr lang="en-US" altLang="en-US" dirty="0" smtClean="0">
                <a:solidFill>
                  <a:srgbClr val="001996"/>
                </a:solidFill>
              </a:rPr>
              <a:t>semipermeable membranes</a:t>
            </a:r>
            <a:r>
              <a:rPr lang="en-US" altLang="en-US" dirty="0" smtClean="0"/>
              <a:t>, allowing some smaller particles to pass through, but blocking other larger particles.</a:t>
            </a:r>
          </a:p>
          <a:p>
            <a:pPr eaLnBrk="1" hangingPunct="1"/>
            <a:r>
              <a:rPr lang="en-US" altLang="en-US" dirty="0" smtClean="0"/>
              <a:t>In biological systems, most semipermeable membranes allow water to pass through, but solutes are not free to do so.</a:t>
            </a:r>
          </a:p>
        </p:txBody>
      </p:sp>
      <p:pic>
        <p:nvPicPr>
          <p:cNvPr id="5" name="Picture 6" descr="13_2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7832" t="19560" r="9279" b="23280"/>
          <a:stretch>
            <a:fillRect/>
          </a:stretch>
        </p:blipFill>
        <p:spPr>
          <a:xfrm>
            <a:off x="6181602" y="1690688"/>
            <a:ext cx="5805447" cy="4020168"/>
          </a:xfrm>
        </p:spPr>
      </p:pic>
    </p:spTree>
    <p:extLst>
      <p:ext uri="{BB962C8B-B14F-4D97-AF65-F5344CB8AC3E}">
        <p14:creationId xmlns:p14="http://schemas.microsoft.com/office/powerpoint/2010/main" val="2412670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Effect transition="in" filter="fade">
                                      <p:cBhvr>
                                        <p:cTn id="7" dur="2000"/>
                                        <p:tgtEl>
                                          <p:spTgt spid="65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Under Pressure</a:t>
            </a:r>
            <a:endParaRPr lang="en-US" dirty="0"/>
          </a:p>
        </p:txBody>
      </p:sp>
      <p:sp>
        <p:nvSpPr>
          <p:cNvPr id="3" name="Content Placeholder 2"/>
          <p:cNvSpPr>
            <a:spLocks noGrp="1"/>
          </p:cNvSpPr>
          <p:nvPr>
            <p:ph idx="1"/>
          </p:nvPr>
        </p:nvSpPr>
        <p:spPr>
          <a:xfrm>
            <a:off x="838200" y="974288"/>
            <a:ext cx="10515600" cy="4351338"/>
          </a:xfrm>
        </p:spPr>
        <p:txBody>
          <a:bodyPr/>
          <a:lstStyle/>
          <a:p>
            <a:pPr>
              <a:buNone/>
            </a:pPr>
            <a:r>
              <a:rPr lang="en-US" sz="2800" dirty="0"/>
              <a:t>Gases exert a pressure on the surface of a substance and can be measured in a variety of units:</a:t>
            </a:r>
          </a:p>
          <a:p>
            <a:pPr algn="ctr">
              <a:buNone/>
            </a:pPr>
            <a:endParaRPr lang="en-US" dirty="0" smtClean="0"/>
          </a:p>
          <a:p>
            <a:pPr algn="ct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85259165"/>
              </p:ext>
            </p:extLst>
          </p:nvPr>
        </p:nvGraphicFramePr>
        <p:xfrm>
          <a:off x="2324100" y="1883979"/>
          <a:ext cx="7543800" cy="3124202"/>
        </p:xfrm>
        <a:graphic>
          <a:graphicData uri="http://schemas.openxmlformats.org/drawingml/2006/table">
            <a:tbl>
              <a:tblPr firstRow="1" bandRow="1">
                <a:tableStyleId>{5C22544A-7EE6-4342-B048-85BDC9FD1C3A}</a:tableStyleId>
              </a:tblPr>
              <a:tblGrid>
                <a:gridCol w="46482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1141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Standard Pressure Units</a:t>
                      </a:r>
                    </a:p>
                    <a:p>
                      <a:endParaRPr lang="en-US" sz="2800" dirty="0"/>
                    </a:p>
                  </a:txBody>
                  <a:tcPr/>
                </a:tc>
                <a:tc>
                  <a:txBody>
                    <a:bodyPr/>
                    <a:lstStyle/>
                    <a:p>
                      <a:endParaRPr lang="en-US" sz="2800" dirty="0"/>
                    </a:p>
                  </a:txBody>
                  <a:tcPr/>
                </a:tc>
                <a:extLst>
                  <a:ext uri="{0D108BD9-81ED-4DB2-BD59-A6C34878D82A}">
                    <a16:rowId xmlns:a16="http://schemas.microsoft.com/office/drawing/2014/main" val="10000"/>
                  </a:ext>
                </a:extLst>
              </a:tr>
              <a:tr h="661063">
                <a:tc>
                  <a:txBody>
                    <a:bodyPr/>
                    <a:lstStyle/>
                    <a:p>
                      <a:r>
                        <a:rPr lang="en-US" sz="2800" dirty="0" smtClean="0"/>
                        <a:t>Kilopascal   (</a:t>
                      </a:r>
                      <a:r>
                        <a:rPr lang="en-US" sz="2800" dirty="0" err="1" smtClean="0"/>
                        <a:t>kPa</a:t>
                      </a:r>
                      <a:r>
                        <a:rPr lang="en-US" sz="2800" dirty="0" smtClean="0"/>
                        <a:t>)</a:t>
                      </a:r>
                      <a:endParaRPr lang="en-US" sz="2800" dirty="0"/>
                    </a:p>
                  </a:txBody>
                  <a:tcPr/>
                </a:tc>
                <a:tc>
                  <a:txBody>
                    <a:bodyPr/>
                    <a:lstStyle/>
                    <a:p>
                      <a:r>
                        <a:rPr lang="en-US" sz="2800" dirty="0" smtClean="0"/>
                        <a:t>101.3</a:t>
                      </a:r>
                      <a:endParaRPr lang="en-US" sz="2800" dirty="0"/>
                    </a:p>
                  </a:txBody>
                  <a:tcPr/>
                </a:tc>
                <a:extLst>
                  <a:ext uri="{0D108BD9-81ED-4DB2-BD59-A6C34878D82A}">
                    <a16:rowId xmlns:a16="http://schemas.microsoft.com/office/drawing/2014/main" val="10001"/>
                  </a:ext>
                </a:extLst>
              </a:tr>
              <a:tr h="661063">
                <a:tc>
                  <a:txBody>
                    <a:bodyPr/>
                    <a:lstStyle/>
                    <a:p>
                      <a:r>
                        <a:rPr lang="en-US" sz="2800" dirty="0" smtClean="0"/>
                        <a:t>Atmospheres</a:t>
                      </a:r>
                      <a:r>
                        <a:rPr lang="en-US" sz="2800" baseline="0" dirty="0" smtClean="0"/>
                        <a:t>    (</a:t>
                      </a:r>
                      <a:r>
                        <a:rPr lang="en-US" sz="2800" baseline="0" dirty="0" err="1" smtClean="0"/>
                        <a:t>atm</a:t>
                      </a:r>
                      <a:r>
                        <a:rPr lang="en-US" sz="2800" baseline="0" dirty="0" smtClean="0"/>
                        <a:t>)</a:t>
                      </a:r>
                      <a:endParaRPr lang="en-US" sz="2800" dirty="0"/>
                    </a:p>
                  </a:txBody>
                  <a:tcPr/>
                </a:tc>
                <a:tc>
                  <a:txBody>
                    <a:bodyPr/>
                    <a:lstStyle/>
                    <a:p>
                      <a:r>
                        <a:rPr lang="en-US" sz="2800" dirty="0" smtClean="0"/>
                        <a:t>1.0</a:t>
                      </a:r>
                      <a:endParaRPr lang="en-US" sz="2800" dirty="0"/>
                    </a:p>
                  </a:txBody>
                  <a:tcPr/>
                </a:tc>
                <a:extLst>
                  <a:ext uri="{0D108BD9-81ED-4DB2-BD59-A6C34878D82A}">
                    <a16:rowId xmlns:a16="http://schemas.microsoft.com/office/drawing/2014/main" val="10002"/>
                  </a:ext>
                </a:extLst>
              </a:tr>
              <a:tr h="661063">
                <a:tc>
                  <a:txBody>
                    <a:bodyPr/>
                    <a:lstStyle/>
                    <a:p>
                      <a:r>
                        <a:rPr lang="en-US" sz="2800" dirty="0" err="1" smtClean="0"/>
                        <a:t>Torr</a:t>
                      </a:r>
                      <a:r>
                        <a:rPr lang="en-US" sz="2800" baseline="0" dirty="0" smtClean="0"/>
                        <a:t> </a:t>
                      </a:r>
                      <a:r>
                        <a:rPr lang="en-US" sz="2800" dirty="0" smtClean="0"/>
                        <a:t> (mmHg)</a:t>
                      </a:r>
                      <a:endParaRPr lang="en-US" sz="2800" dirty="0"/>
                    </a:p>
                  </a:txBody>
                  <a:tcPr/>
                </a:tc>
                <a:tc>
                  <a:txBody>
                    <a:bodyPr/>
                    <a:lstStyle/>
                    <a:p>
                      <a:r>
                        <a:rPr lang="en-US" sz="2800" dirty="0" smtClean="0"/>
                        <a:t>760</a:t>
                      </a:r>
                      <a:endParaRPr lang="en-US" sz="2800"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2120462" y="5064950"/>
            <a:ext cx="7620000" cy="646331"/>
          </a:xfrm>
          <a:prstGeom prst="rect">
            <a:avLst/>
          </a:prstGeom>
          <a:noFill/>
        </p:spPr>
        <p:txBody>
          <a:bodyPr wrap="square" rtlCol="0">
            <a:spAutoFit/>
          </a:bodyPr>
          <a:lstStyle/>
          <a:p>
            <a:r>
              <a:rPr lang="en-US" dirty="0">
                <a:solidFill>
                  <a:srgbClr val="FF0000"/>
                </a:solidFill>
              </a:rPr>
              <a:t>You should set up dimensional analysis… BUT My trick? Just divide by the unit you have and multiply by the unit you want. </a:t>
            </a:r>
          </a:p>
        </p:txBody>
      </p:sp>
    </p:spTree>
    <p:extLst>
      <p:ext uri="{BB962C8B-B14F-4D97-AF65-F5344CB8AC3E}">
        <p14:creationId xmlns:p14="http://schemas.microsoft.com/office/powerpoint/2010/main" val="136755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Osmotic Pressure</a:t>
            </a:r>
          </a:p>
        </p:txBody>
      </p:sp>
      <p:sp>
        <p:nvSpPr>
          <p:cNvPr id="50179" name="Rectangle 3"/>
          <p:cNvSpPr>
            <a:spLocks noGrp="1" noChangeArrowheads="1"/>
          </p:cNvSpPr>
          <p:nvPr>
            <p:ph idx="1"/>
          </p:nvPr>
        </p:nvSpPr>
        <p:spPr>
          <a:xfrm>
            <a:off x="2209800" y="1981200"/>
            <a:ext cx="7772400" cy="1066800"/>
          </a:xfrm>
        </p:spPr>
        <p:txBody>
          <a:bodyPr/>
          <a:lstStyle/>
          <a:p>
            <a:pPr marL="0" indent="0" eaLnBrk="1" hangingPunct="1">
              <a:buNone/>
            </a:pPr>
            <a:r>
              <a:rPr lang="en-US" altLang="en-US" dirty="0" smtClean="0"/>
              <a:t>The pressure required to stop osmosis, known as </a:t>
            </a:r>
            <a:r>
              <a:rPr lang="en-US" altLang="en-US" dirty="0" smtClean="0">
                <a:solidFill>
                  <a:srgbClr val="001996"/>
                </a:solidFill>
              </a:rPr>
              <a:t>osmotic pressure</a:t>
            </a:r>
            <a:r>
              <a:rPr lang="en-US" altLang="en-US" dirty="0" smtClean="0"/>
              <a:t>, </a:t>
            </a:r>
            <a:r>
              <a:rPr lang="en-US" altLang="en-US" i="1" dirty="0" smtClean="0">
                <a:latin typeface="Symbol" pitchFamily="18" charset="2"/>
                <a:sym typeface="Symbol" pitchFamily="18" charset="2"/>
              </a:rPr>
              <a:t></a:t>
            </a:r>
            <a:r>
              <a:rPr lang="en-US" altLang="en-US" dirty="0" smtClean="0"/>
              <a:t>, is</a:t>
            </a:r>
          </a:p>
        </p:txBody>
      </p:sp>
      <p:grpSp>
        <p:nvGrpSpPr>
          <p:cNvPr id="2" name="Group 8"/>
          <p:cNvGrpSpPr>
            <a:grpSpLocks/>
          </p:cNvGrpSpPr>
          <p:nvPr/>
        </p:nvGrpSpPr>
        <p:grpSpPr bwMode="auto">
          <a:xfrm>
            <a:off x="3424447" y="3048000"/>
            <a:ext cx="3581190" cy="762056"/>
            <a:chOff x="2070" y="408"/>
            <a:chExt cx="2360" cy="677"/>
          </a:xfrm>
        </p:grpSpPr>
        <p:sp>
          <p:nvSpPr>
            <p:cNvPr id="50182" name="Rectangle 4"/>
            <p:cNvSpPr>
              <a:spLocks noChangeArrowheads="1"/>
            </p:cNvSpPr>
            <p:nvPr/>
          </p:nvSpPr>
          <p:spPr bwMode="auto">
            <a:xfrm>
              <a:off x="2070" y="456"/>
              <a:ext cx="122"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sz="4000" i="1">
                <a:solidFill>
                  <a:srgbClr val="C82E32"/>
                </a:solidFill>
              </a:endParaRPr>
            </a:p>
          </p:txBody>
        </p:sp>
        <p:sp>
          <p:nvSpPr>
            <p:cNvPr id="50183" name="Rectangle 7"/>
            <p:cNvSpPr>
              <a:spLocks noChangeArrowheads="1"/>
            </p:cNvSpPr>
            <p:nvPr/>
          </p:nvSpPr>
          <p:spPr bwMode="auto">
            <a:xfrm>
              <a:off x="2936" y="408"/>
              <a:ext cx="1494"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4000" i="1">
                  <a:solidFill>
                    <a:srgbClr val="C82E32"/>
                  </a:solidFill>
                  <a:latin typeface="Symbol" pitchFamily="18" charset="2"/>
                  <a:sym typeface="Symbol" pitchFamily="18" charset="2"/>
                </a:rPr>
                <a:t></a:t>
              </a:r>
              <a:r>
                <a:rPr lang="en-US" altLang="en-US" sz="4000" i="1">
                  <a:solidFill>
                    <a:srgbClr val="C82E32"/>
                  </a:solidFill>
                </a:rPr>
                <a:t> = iMRT</a:t>
              </a:r>
            </a:p>
          </p:txBody>
        </p:sp>
      </p:grpSp>
      <p:sp>
        <p:nvSpPr>
          <p:cNvPr id="67593" name="Rectangle 9"/>
          <p:cNvSpPr>
            <a:spLocks noChangeArrowheads="1"/>
          </p:cNvSpPr>
          <p:nvPr/>
        </p:nvSpPr>
        <p:spPr bwMode="auto">
          <a:xfrm>
            <a:off x="2592389" y="4191000"/>
            <a:ext cx="70056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3200">
                <a:solidFill>
                  <a:srgbClr val="C82E32"/>
                </a:solidFill>
              </a:rPr>
              <a:t>where </a:t>
            </a:r>
            <a:r>
              <a:rPr lang="en-US" altLang="en-US" sz="3200" i="1">
                <a:solidFill>
                  <a:srgbClr val="C82E32"/>
                </a:solidFill>
              </a:rPr>
              <a:t>M</a:t>
            </a:r>
            <a:r>
              <a:rPr lang="en-US" altLang="en-US" sz="3200">
                <a:solidFill>
                  <a:srgbClr val="C82E32"/>
                </a:solidFill>
              </a:rPr>
              <a:t> is the molarity of the solution</a:t>
            </a:r>
          </a:p>
        </p:txBody>
      </p:sp>
    </p:spTree>
    <p:extLst>
      <p:ext uri="{BB962C8B-B14F-4D97-AF65-F5344CB8AC3E}">
        <p14:creationId xmlns:p14="http://schemas.microsoft.com/office/powerpoint/2010/main" val="3199782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6000"/>
                                  </p:stCondLst>
                                  <p:childTnLst>
                                    <p:set>
                                      <p:cBhvr>
                                        <p:cTn id="9" dur="1" fill="hold">
                                          <p:stCondLst>
                                            <p:cond delay="0"/>
                                          </p:stCondLst>
                                        </p:cTn>
                                        <p:tgtEl>
                                          <p:spTgt spid="67593"/>
                                        </p:tgtEl>
                                        <p:attrNameLst>
                                          <p:attrName>style.visibility</p:attrName>
                                        </p:attrNameLst>
                                      </p:cBhvr>
                                      <p:to>
                                        <p:strVal val="visible"/>
                                      </p:to>
                                    </p:set>
                                    <p:animEffect transition="in" filter="fade">
                                      <p:cBhvr>
                                        <p:cTn id="10" dur="2000"/>
                                        <p:tgtEl>
                                          <p:spTgt spid="67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Osmosis in Blood Cells</a:t>
            </a:r>
          </a:p>
        </p:txBody>
      </p:sp>
      <p:sp>
        <p:nvSpPr>
          <p:cNvPr id="51203" name="Rectangle 3"/>
          <p:cNvSpPr>
            <a:spLocks noGrp="1" noChangeArrowheads="1"/>
          </p:cNvSpPr>
          <p:nvPr>
            <p:ph type="body" sz="half" idx="1"/>
          </p:nvPr>
        </p:nvSpPr>
        <p:spPr>
          <a:xfrm>
            <a:off x="1905000" y="1981200"/>
            <a:ext cx="4191000" cy="4495800"/>
          </a:xfrm>
        </p:spPr>
        <p:txBody>
          <a:bodyPr/>
          <a:lstStyle/>
          <a:p>
            <a:pPr marL="0" indent="0" eaLnBrk="1" hangingPunct="1">
              <a:buNone/>
            </a:pPr>
            <a:r>
              <a:rPr lang="en-US" altLang="en-US" sz="2800" dirty="0"/>
              <a:t>If the solute concentration outside the cell is greater than that inside the cell water will flow out of the cell.</a:t>
            </a:r>
          </a:p>
        </p:txBody>
      </p:sp>
      <p:pic>
        <p:nvPicPr>
          <p:cNvPr id="51204" name="Picture 7" descr="13_2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50040" b="17148"/>
          <a:stretch>
            <a:fillRect/>
          </a:stretch>
        </p:blipFill>
        <p:spPr>
          <a:xfrm>
            <a:off x="6667500" y="2057400"/>
            <a:ext cx="3390900" cy="2743200"/>
          </a:xfrm>
        </p:spPr>
      </p:pic>
    </p:spTree>
    <p:extLst>
      <p:ext uri="{BB962C8B-B14F-4D97-AF65-F5344CB8AC3E}">
        <p14:creationId xmlns:p14="http://schemas.microsoft.com/office/powerpoint/2010/main" val="1822033033"/>
      </p:ext>
    </p:extLst>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Osmosis in Cells</a:t>
            </a:r>
          </a:p>
        </p:txBody>
      </p:sp>
      <p:sp>
        <p:nvSpPr>
          <p:cNvPr id="52227" name="Rectangle 3"/>
          <p:cNvSpPr>
            <a:spLocks noGrp="1" noChangeArrowheads="1"/>
          </p:cNvSpPr>
          <p:nvPr>
            <p:ph type="body" sz="half" idx="1"/>
          </p:nvPr>
        </p:nvSpPr>
        <p:spPr>
          <a:xfrm>
            <a:off x="1905000" y="1981200"/>
            <a:ext cx="4191000" cy="4495800"/>
          </a:xfrm>
        </p:spPr>
        <p:txBody>
          <a:bodyPr/>
          <a:lstStyle/>
          <a:p>
            <a:pPr marL="0" indent="0" eaLnBrk="1" hangingPunct="1">
              <a:buNone/>
            </a:pPr>
            <a:r>
              <a:rPr lang="en-US" altLang="en-US" sz="2800" dirty="0"/>
              <a:t>If the solute concentration outside the cell is less than that inside the cell, water will flow into the cell.</a:t>
            </a:r>
          </a:p>
        </p:txBody>
      </p:sp>
      <p:pic>
        <p:nvPicPr>
          <p:cNvPr id="52228" name="Picture 6" descr="13_2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50040" b="17148"/>
          <a:stretch>
            <a:fillRect/>
          </a:stretch>
        </p:blipFill>
        <p:spPr>
          <a:xfrm>
            <a:off x="6400800" y="2060575"/>
            <a:ext cx="3390900" cy="2743200"/>
          </a:xfrm>
        </p:spPr>
      </p:pic>
    </p:spTree>
    <p:extLst>
      <p:ext uri="{BB962C8B-B14F-4D97-AF65-F5344CB8AC3E}">
        <p14:creationId xmlns:p14="http://schemas.microsoft.com/office/powerpoint/2010/main" val="3696076827"/>
      </p:ext>
    </p:extLst>
  </p:cSld>
  <p:clrMapOvr>
    <a:masterClrMapping/>
  </p:clrMapOvr>
  <p:transition spd="slow">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828800" y="228600"/>
            <a:ext cx="8839200" cy="1143000"/>
          </a:xfrm>
        </p:spPr>
        <p:txBody>
          <a:bodyPr>
            <a:normAutofit/>
          </a:bodyPr>
          <a:lstStyle/>
          <a:p>
            <a:pPr>
              <a:defRPr/>
            </a:pPr>
            <a:r>
              <a:rPr lang="en-US" dirty="0" err="1"/>
              <a:t>Colligative</a:t>
            </a:r>
            <a:r>
              <a:rPr lang="en-US" dirty="0"/>
              <a:t> Properties of Electrolytes</a:t>
            </a:r>
          </a:p>
        </p:txBody>
      </p:sp>
      <p:sp>
        <p:nvSpPr>
          <p:cNvPr id="43011" name="Rectangle 4"/>
          <p:cNvSpPr>
            <a:spLocks noGrp="1" noChangeArrowheads="1"/>
          </p:cNvSpPr>
          <p:nvPr>
            <p:ph type="body" sz="half" idx="1"/>
          </p:nvPr>
        </p:nvSpPr>
        <p:spPr>
          <a:xfrm>
            <a:off x="2059782" y="1240220"/>
            <a:ext cx="8077200" cy="1981200"/>
          </a:xfrm>
        </p:spPr>
        <p:txBody>
          <a:bodyPr/>
          <a:lstStyle/>
          <a:p>
            <a:pPr eaLnBrk="1" hangingPunct="1">
              <a:buFontTx/>
              <a:buNone/>
            </a:pPr>
            <a:r>
              <a:rPr lang="en-US" altLang="en-US" dirty="0"/>
              <a:t>	Since these properties depend on the number of particles dissolved, solutions of electrolytes (which dissociate in solution) should show greater changes than those of nonelectrolytes. But it also depends on the Molarity.</a:t>
            </a:r>
          </a:p>
          <a:p>
            <a:pPr eaLnBrk="1" hangingPunct="1">
              <a:buFontTx/>
              <a:buNone/>
            </a:pPr>
            <a:endParaRPr lang="en-US" altLang="en-US" sz="2000" dirty="0"/>
          </a:p>
        </p:txBody>
      </p:sp>
      <p:pic>
        <p:nvPicPr>
          <p:cNvPr id="43012" name="Picture 9" descr="04_0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15381"/>
          <a:stretch>
            <a:fillRect/>
          </a:stretch>
        </p:blipFill>
        <p:spPr>
          <a:xfrm>
            <a:off x="1828800" y="2719795"/>
            <a:ext cx="8459175" cy="3348859"/>
          </a:xfrm>
        </p:spPr>
      </p:pic>
    </p:spTree>
    <p:extLst>
      <p:ext uri="{BB962C8B-B14F-4D97-AF65-F5344CB8AC3E}">
        <p14:creationId xmlns:p14="http://schemas.microsoft.com/office/powerpoint/2010/main" val="900035101"/>
      </p:ext>
    </p:extLst>
  </p:cSld>
  <p:clrMapOvr>
    <a:masterClrMapping/>
  </p:clrMapOvr>
  <p:transition spd="slow">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The van’t Hoff Factor</a:t>
            </a:r>
          </a:p>
        </p:txBody>
      </p:sp>
      <p:sp>
        <p:nvSpPr>
          <p:cNvPr id="44035" name="Rectangle 3"/>
          <p:cNvSpPr>
            <a:spLocks noGrp="1" noChangeArrowheads="1"/>
          </p:cNvSpPr>
          <p:nvPr>
            <p:ph type="body" sz="half" idx="1"/>
          </p:nvPr>
        </p:nvSpPr>
        <p:spPr>
          <a:xfrm>
            <a:off x="660275" y="1371600"/>
            <a:ext cx="5867400" cy="4114800"/>
          </a:xfrm>
        </p:spPr>
        <p:txBody>
          <a:bodyPr/>
          <a:lstStyle/>
          <a:p>
            <a:pPr eaLnBrk="1" hangingPunct="1">
              <a:buFontTx/>
              <a:buNone/>
            </a:pPr>
            <a:r>
              <a:rPr lang="en-US" altLang="en-US" sz="2800" dirty="0"/>
              <a:t>	We modify the previous equations by multiplying by the </a:t>
            </a:r>
            <a:r>
              <a:rPr lang="en-US" altLang="en-US" sz="2800" dirty="0" err="1"/>
              <a:t>van’t</a:t>
            </a:r>
            <a:r>
              <a:rPr lang="en-US" altLang="en-US" sz="2800" dirty="0"/>
              <a:t> Hoff factor, </a:t>
            </a:r>
            <a:r>
              <a:rPr lang="en-US" altLang="en-US" sz="2800" i="1" dirty="0" err="1"/>
              <a:t>i</a:t>
            </a:r>
            <a:r>
              <a:rPr lang="en-US" altLang="en-US" sz="2800" i="1" dirty="0"/>
              <a:t>.</a:t>
            </a:r>
          </a:p>
          <a:p>
            <a:pPr eaLnBrk="1" hangingPunct="1">
              <a:buFontTx/>
              <a:buNone/>
            </a:pPr>
            <a:endParaRPr lang="en-US" altLang="en-US" sz="2800" i="1" dirty="0"/>
          </a:p>
          <a:p>
            <a:pPr eaLnBrk="1" hangingPunct="1">
              <a:buFontTx/>
              <a:buNone/>
            </a:pPr>
            <a:r>
              <a:rPr lang="en-US" altLang="en-US" sz="2800" u="sng" dirty="0"/>
              <a:t>Example: </a:t>
            </a:r>
            <a:r>
              <a:rPr lang="en-US" altLang="en-US" sz="2800" dirty="0"/>
              <a:t>find the </a:t>
            </a:r>
            <a:r>
              <a:rPr lang="en-US" altLang="en-US" sz="2800" dirty="0" err="1"/>
              <a:t>van’t</a:t>
            </a:r>
            <a:r>
              <a:rPr lang="en-US" altLang="en-US" sz="2800" dirty="0"/>
              <a:t> Hoff factors</a:t>
            </a:r>
            <a:r>
              <a:rPr lang="en-US" altLang="en-US" sz="2800" i="1" dirty="0"/>
              <a:t>:</a:t>
            </a:r>
          </a:p>
          <a:p>
            <a:pPr eaLnBrk="1" hangingPunct="1">
              <a:buFontTx/>
              <a:buNone/>
            </a:pPr>
            <a:r>
              <a:rPr lang="en-US" altLang="en-US" sz="2800" dirty="0"/>
              <a:t>CaCl</a:t>
            </a:r>
            <a:r>
              <a:rPr lang="en-US" altLang="en-US" sz="2800" baseline="-25000" dirty="0"/>
              <a:t>2</a:t>
            </a:r>
            <a:r>
              <a:rPr lang="en-US" altLang="en-US" sz="2800" dirty="0"/>
              <a:t>			Mg</a:t>
            </a:r>
            <a:r>
              <a:rPr lang="en-US" altLang="en-US" sz="2800" baseline="-25000" dirty="0"/>
              <a:t>3</a:t>
            </a:r>
            <a:r>
              <a:rPr lang="en-US" altLang="en-US" sz="2800" dirty="0"/>
              <a:t>N</a:t>
            </a:r>
            <a:r>
              <a:rPr lang="en-US" altLang="en-US" sz="2800" baseline="-25000" dirty="0"/>
              <a:t>2</a:t>
            </a:r>
          </a:p>
          <a:p>
            <a:pPr eaLnBrk="1" hangingPunct="1">
              <a:buFontTx/>
              <a:buNone/>
            </a:pPr>
            <a:r>
              <a:rPr lang="en-US" altLang="en-US" sz="2800" dirty="0" err="1"/>
              <a:t>NaF</a:t>
            </a:r>
            <a:r>
              <a:rPr lang="en-US" altLang="en-US" sz="2800" dirty="0"/>
              <a:t>			C</a:t>
            </a:r>
            <a:r>
              <a:rPr lang="en-US" altLang="en-US" sz="2800" baseline="-25000" dirty="0"/>
              <a:t>6</a:t>
            </a:r>
            <a:r>
              <a:rPr lang="en-US" altLang="en-US" sz="2800" dirty="0"/>
              <a:t>H</a:t>
            </a:r>
            <a:r>
              <a:rPr lang="en-US" altLang="en-US" sz="2800" baseline="-25000" dirty="0"/>
              <a:t>12</a:t>
            </a:r>
          </a:p>
        </p:txBody>
      </p:sp>
    </p:spTree>
    <p:extLst>
      <p:ext uri="{BB962C8B-B14F-4D97-AF65-F5344CB8AC3E}">
        <p14:creationId xmlns:p14="http://schemas.microsoft.com/office/powerpoint/2010/main" val="2769368641"/>
      </p:ext>
    </p:extLst>
  </p:cSld>
  <p:clrMapOvr>
    <a:masterClrMapping/>
  </p:clrMapOvr>
  <p:transition spd="slow">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52600" y="374650"/>
            <a:ext cx="7772400" cy="1143000"/>
          </a:xfrm>
        </p:spPr>
        <p:txBody>
          <a:bodyPr>
            <a:normAutofit fontScale="90000"/>
          </a:bodyPr>
          <a:lstStyle/>
          <a:p>
            <a:pPr>
              <a:defRPr/>
            </a:pPr>
            <a:r>
              <a:rPr lang="en-US" dirty="0"/>
              <a:t>Boiling Point Elevation and Freezing Point Depression</a:t>
            </a:r>
          </a:p>
        </p:txBody>
      </p:sp>
      <p:sp>
        <p:nvSpPr>
          <p:cNvPr id="45059" name="Rectangle 3"/>
          <p:cNvSpPr>
            <a:spLocks noGrp="1" noChangeArrowheads="1"/>
          </p:cNvSpPr>
          <p:nvPr>
            <p:ph type="body" sz="half" idx="1"/>
          </p:nvPr>
        </p:nvSpPr>
        <p:spPr>
          <a:xfrm>
            <a:off x="806670" y="2209800"/>
            <a:ext cx="4343400" cy="2377966"/>
          </a:xfrm>
        </p:spPr>
        <p:txBody>
          <a:bodyPr/>
          <a:lstStyle/>
          <a:p>
            <a:pPr eaLnBrk="1" hangingPunct="1">
              <a:buFontTx/>
              <a:buNone/>
            </a:pPr>
            <a:r>
              <a:rPr lang="en-US" altLang="en-US" sz="2800" dirty="0"/>
              <a:t>   Solute-solvent interactions also cause solutions to have higher boiling points and lower freezing points than the pure solvent.</a:t>
            </a:r>
          </a:p>
        </p:txBody>
      </p:sp>
      <p:pic>
        <p:nvPicPr>
          <p:cNvPr id="45060" name="Content Placeholder 9" descr="PAO0CAF6OAFGCAWNO8T6CA3Y3QASCAR2JN6ICAZBRKMYCA6VQSIYCA7XR67SCAZB9BFLCAZGCNE0CAG40N3CCAQN0VU9CATLR6D7CAL2EX2PCAFW5JVECARTL2R5CAXIR3O4CAZIQHN1CAZNP349CAK8NFEC.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135007" y="2209800"/>
            <a:ext cx="3755696" cy="2816772"/>
          </a:xfrm>
        </p:spPr>
      </p:pic>
      <p:pic>
        <p:nvPicPr>
          <p:cNvPr id="45061" name="Picture 10" descr="ice-cream-sunda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20828" y="2209800"/>
            <a:ext cx="15748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163759"/>
      </p:ext>
    </p:extLst>
  </p:cSld>
  <p:clrMapOvr>
    <a:masterClrMapping/>
  </p:clrMapOvr>
  <p:transition spd="slow">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0" y="76200"/>
            <a:ext cx="7772400" cy="1143000"/>
          </a:xfrm>
        </p:spPr>
        <p:txBody>
          <a:bodyPr/>
          <a:lstStyle/>
          <a:p>
            <a:pPr eaLnBrk="1" hangingPunct="1"/>
            <a:r>
              <a:rPr lang="en-US" altLang="en-US" dirty="0" smtClean="0"/>
              <a:t>Boiling Point Elevation</a:t>
            </a:r>
          </a:p>
        </p:txBody>
      </p:sp>
      <p:pic>
        <p:nvPicPr>
          <p:cNvPr id="46083" name="Picture 9" descr="13_T0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23384" b="10286"/>
          <a:stretch>
            <a:fillRect/>
          </a:stretch>
        </p:blipFill>
        <p:spPr>
          <a:xfrm>
            <a:off x="-30539" y="1219200"/>
            <a:ext cx="5974139" cy="2772103"/>
          </a:xfrm>
        </p:spPr>
      </p:pic>
      <p:sp>
        <p:nvSpPr>
          <p:cNvPr id="60419" name="Rectangle 3"/>
          <p:cNvSpPr>
            <a:spLocks noGrp="1" noChangeArrowheads="1"/>
          </p:cNvSpPr>
          <p:nvPr>
            <p:ph type="body" sz="half" idx="2"/>
          </p:nvPr>
        </p:nvSpPr>
        <p:spPr>
          <a:xfrm>
            <a:off x="6734503" y="1219200"/>
            <a:ext cx="4495800" cy="4572000"/>
          </a:xfrm>
        </p:spPr>
        <p:txBody>
          <a:bodyPr>
            <a:normAutofit/>
          </a:bodyPr>
          <a:lstStyle/>
          <a:p>
            <a:pPr eaLnBrk="1" hangingPunct="1">
              <a:buFontTx/>
              <a:buNone/>
            </a:pPr>
            <a:r>
              <a:rPr lang="en-US" altLang="en-US" sz="2800" dirty="0"/>
              <a:t>	The change in boiling point is proportional to the molality of the solution:</a:t>
            </a:r>
          </a:p>
          <a:p>
            <a:pPr algn="ctr" eaLnBrk="1" hangingPunct="1">
              <a:buFontTx/>
              <a:buNone/>
            </a:pPr>
            <a:r>
              <a:rPr lang="en-US" altLang="en-US" sz="2800" dirty="0">
                <a:latin typeface="Symbol" pitchFamily="18" charset="2"/>
                <a:sym typeface="Symbol" pitchFamily="18" charset="2"/>
              </a:rPr>
              <a:t></a:t>
            </a:r>
            <a:r>
              <a:rPr lang="en-US" altLang="en-US" sz="2800" i="1" dirty="0"/>
              <a:t>T</a:t>
            </a:r>
            <a:r>
              <a:rPr lang="en-US" altLang="en-US" sz="2800" i="1" baseline="-25000" dirty="0"/>
              <a:t>b</a:t>
            </a:r>
            <a:r>
              <a:rPr lang="en-US" altLang="en-US" sz="2800" dirty="0"/>
              <a:t> = </a:t>
            </a:r>
            <a:r>
              <a:rPr lang="en-US" altLang="en-US" sz="2800" dirty="0" err="1"/>
              <a:t>i</a:t>
            </a:r>
            <a:r>
              <a:rPr lang="en-US" altLang="en-US" sz="2800" dirty="0"/>
              <a:t> </a:t>
            </a:r>
            <a:r>
              <a:rPr lang="en-US" altLang="en-US" sz="2800" i="1" dirty="0"/>
              <a:t>K</a:t>
            </a:r>
            <a:r>
              <a:rPr lang="en-US" altLang="en-US" sz="2800" i="1" baseline="-25000" dirty="0"/>
              <a:t>b</a:t>
            </a:r>
            <a:r>
              <a:rPr lang="en-US" altLang="en-US" sz="2800" dirty="0">
                <a:sym typeface="Wingdings" pitchFamily="2" charset="2"/>
              </a:rPr>
              <a:t>  </a:t>
            </a:r>
            <a:r>
              <a:rPr lang="en-US" altLang="en-US" sz="2800" i="1" dirty="0">
                <a:sym typeface="Wingdings" pitchFamily="2" charset="2"/>
              </a:rPr>
              <a:t>m</a:t>
            </a:r>
            <a:endParaRPr lang="en-US" altLang="en-US" sz="2800" i="1" dirty="0">
              <a:solidFill>
                <a:schemeClr val="accent2"/>
              </a:solidFill>
              <a:sym typeface="Wingdings" pitchFamily="2" charset="2"/>
            </a:endParaRPr>
          </a:p>
          <a:p>
            <a:pPr algn="ctr" eaLnBrk="1" hangingPunct="1">
              <a:buFontTx/>
              <a:buNone/>
            </a:pPr>
            <a:endParaRPr lang="en-US" altLang="en-US" sz="2800" dirty="0">
              <a:solidFill>
                <a:schemeClr val="accent2"/>
              </a:solidFill>
              <a:sym typeface="Wingdings" pitchFamily="2" charset="2"/>
            </a:endParaRPr>
          </a:p>
          <a:p>
            <a:pPr eaLnBrk="1" hangingPunct="1">
              <a:buFontTx/>
              <a:buNone/>
            </a:pPr>
            <a:r>
              <a:rPr lang="en-US" altLang="en-US" sz="2800" dirty="0"/>
              <a:t>	where </a:t>
            </a:r>
            <a:r>
              <a:rPr lang="en-US" altLang="en-US" sz="2800" i="1" dirty="0"/>
              <a:t>K</a:t>
            </a:r>
            <a:r>
              <a:rPr lang="en-US" altLang="en-US" sz="2800" i="1" baseline="-25000" dirty="0"/>
              <a:t>b</a:t>
            </a:r>
            <a:r>
              <a:rPr lang="en-US" altLang="en-US" sz="2800" dirty="0"/>
              <a:t> is the </a:t>
            </a:r>
            <a:r>
              <a:rPr lang="en-US" altLang="en-US" sz="2800" dirty="0" err="1"/>
              <a:t>molal</a:t>
            </a:r>
            <a:r>
              <a:rPr lang="en-US" altLang="en-US" sz="2800" dirty="0"/>
              <a:t> boiling point elevation constant, a property of the solvent.</a:t>
            </a:r>
          </a:p>
        </p:txBody>
      </p:sp>
      <p:sp>
        <p:nvSpPr>
          <p:cNvPr id="60424" name="Text Box 8"/>
          <p:cNvSpPr txBox="1">
            <a:spLocks noChangeArrowheads="1"/>
          </p:cNvSpPr>
          <p:nvPr/>
        </p:nvSpPr>
        <p:spPr bwMode="auto">
          <a:xfrm>
            <a:off x="1524000" y="4303306"/>
            <a:ext cx="411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solidFill>
                  <a:srgbClr val="C82E32"/>
                </a:solidFill>
                <a:latin typeface="Symbol" pitchFamily="18" charset="2"/>
                <a:sym typeface="Symbol" pitchFamily="18" charset="2"/>
              </a:rPr>
              <a:t></a:t>
            </a:r>
            <a:r>
              <a:rPr lang="en-US" altLang="en-US" i="1" dirty="0">
                <a:solidFill>
                  <a:srgbClr val="C82E32"/>
                </a:solidFill>
              </a:rPr>
              <a:t>T</a:t>
            </a:r>
            <a:r>
              <a:rPr lang="en-US" altLang="en-US" i="1" baseline="-25000" dirty="0">
                <a:solidFill>
                  <a:srgbClr val="C82E32"/>
                </a:solidFill>
              </a:rPr>
              <a:t>b</a:t>
            </a:r>
            <a:r>
              <a:rPr lang="en-US" altLang="en-US" dirty="0">
                <a:solidFill>
                  <a:srgbClr val="C82E32"/>
                </a:solidFill>
              </a:rPr>
              <a:t> is </a:t>
            </a:r>
            <a:r>
              <a:rPr lang="en-US" altLang="en-US" i="1" dirty="0">
                <a:solidFill>
                  <a:srgbClr val="C82E32"/>
                </a:solidFill>
              </a:rPr>
              <a:t>added to</a:t>
            </a:r>
            <a:r>
              <a:rPr lang="en-US" altLang="en-US" dirty="0">
                <a:solidFill>
                  <a:srgbClr val="C82E32"/>
                </a:solidFill>
              </a:rPr>
              <a:t> the normal boiling point of the solvent.</a:t>
            </a:r>
          </a:p>
        </p:txBody>
      </p:sp>
    </p:spTree>
    <p:extLst>
      <p:ext uri="{BB962C8B-B14F-4D97-AF65-F5344CB8AC3E}">
        <p14:creationId xmlns:p14="http://schemas.microsoft.com/office/powerpoint/2010/main" val="1795467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fade">
                                      <p:cBhvr>
                                        <p:cTn id="7" dur="2000"/>
                                        <p:tgtEl>
                                          <p:spTgt spid="60419">
                                            <p:txEl>
                                              <p:pRg st="1" end="1"/>
                                            </p:txEl>
                                          </p:spTgt>
                                        </p:tgtEl>
                                      </p:cBhvr>
                                    </p:animEffect>
                                  </p:childTnLst>
                                </p:cTn>
                              </p:par>
                              <p:par>
                                <p:cTn id="8" presetID="10" presetClass="entr" presetSubtype="0" fill="hold" grpId="0" nodeType="withEffect">
                                  <p:stCondLst>
                                    <p:cond delay="4000"/>
                                  </p:stCondLst>
                                  <p:childTnLst>
                                    <p:set>
                                      <p:cBhvr>
                                        <p:cTn id="9" dur="1" fill="hold">
                                          <p:stCondLst>
                                            <p:cond delay="0"/>
                                          </p:stCondLst>
                                        </p:cTn>
                                        <p:tgtEl>
                                          <p:spTgt spid="60419">
                                            <p:txEl>
                                              <p:pRg st="3" end="3"/>
                                            </p:txEl>
                                          </p:spTgt>
                                        </p:tgtEl>
                                        <p:attrNameLst>
                                          <p:attrName>style.visibility</p:attrName>
                                        </p:attrNameLst>
                                      </p:cBhvr>
                                      <p:to>
                                        <p:strVal val="visible"/>
                                      </p:to>
                                    </p:set>
                                    <p:animEffect transition="in" filter="fade">
                                      <p:cBhvr>
                                        <p:cTn id="10" dur="2000"/>
                                        <p:tgtEl>
                                          <p:spTgt spid="60419">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0424"/>
                                        </p:tgtEl>
                                        <p:attrNameLst>
                                          <p:attrName>style.visibility</p:attrName>
                                        </p:attrNameLst>
                                      </p:cBhvr>
                                      <p:to>
                                        <p:strVal val="visible"/>
                                      </p:to>
                                    </p:set>
                                    <p:animEffect transition="in" filter="fade">
                                      <p:cBhvr>
                                        <p:cTn id="15" dur="2000"/>
                                        <p:tgtEl>
                                          <p:spTgt spid="60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P spid="6042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133601" y="76200"/>
            <a:ext cx="7772400" cy="1143000"/>
          </a:xfrm>
        </p:spPr>
        <p:txBody>
          <a:bodyPr/>
          <a:lstStyle/>
          <a:p>
            <a:pPr eaLnBrk="1" hangingPunct="1"/>
            <a:r>
              <a:rPr lang="en-US" altLang="en-US" dirty="0" smtClean="0"/>
              <a:t>Freezing Point Depression</a:t>
            </a:r>
          </a:p>
        </p:txBody>
      </p:sp>
      <p:pic>
        <p:nvPicPr>
          <p:cNvPr id="47107" name="Picture 8" descr="13_T0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23781" b="10286"/>
          <a:stretch>
            <a:fillRect/>
          </a:stretch>
        </p:blipFill>
        <p:spPr>
          <a:xfrm>
            <a:off x="350004" y="1560786"/>
            <a:ext cx="5669797" cy="2820714"/>
          </a:xfrm>
        </p:spPr>
      </p:pic>
      <p:sp>
        <p:nvSpPr>
          <p:cNvPr id="62467" name="Rectangle 3"/>
          <p:cNvSpPr>
            <a:spLocks noGrp="1" noChangeArrowheads="1"/>
          </p:cNvSpPr>
          <p:nvPr>
            <p:ph type="body" sz="half" idx="2"/>
          </p:nvPr>
        </p:nvSpPr>
        <p:spPr>
          <a:xfrm>
            <a:off x="6913179" y="1560786"/>
            <a:ext cx="4495800" cy="4191000"/>
          </a:xfrm>
        </p:spPr>
        <p:txBody>
          <a:bodyPr/>
          <a:lstStyle/>
          <a:p>
            <a:pPr marL="0" indent="0" eaLnBrk="1" hangingPunct="1">
              <a:buNone/>
            </a:pPr>
            <a:r>
              <a:rPr lang="en-US" altLang="en-US" sz="2800" dirty="0"/>
              <a:t>The change in freezing point can be found similarly:</a:t>
            </a:r>
          </a:p>
          <a:p>
            <a:pPr algn="ctr" eaLnBrk="1" hangingPunct="1">
              <a:buFontTx/>
              <a:buNone/>
            </a:pPr>
            <a:r>
              <a:rPr lang="en-US" altLang="en-US" sz="2800" dirty="0">
                <a:latin typeface="Symbol" pitchFamily="18" charset="2"/>
                <a:sym typeface="Symbol" pitchFamily="18" charset="2"/>
              </a:rPr>
              <a:t></a:t>
            </a:r>
            <a:r>
              <a:rPr lang="en-US" altLang="en-US" sz="2800" i="1" dirty="0" err="1"/>
              <a:t>T</a:t>
            </a:r>
            <a:r>
              <a:rPr lang="en-US" altLang="en-US" sz="2800" i="1" baseline="-25000" dirty="0" err="1"/>
              <a:t>f</a:t>
            </a:r>
            <a:r>
              <a:rPr lang="en-US" altLang="en-US" sz="2800" dirty="0"/>
              <a:t> = </a:t>
            </a:r>
            <a:r>
              <a:rPr lang="en-US" altLang="en-US" sz="2800" dirty="0" err="1"/>
              <a:t>i</a:t>
            </a:r>
            <a:r>
              <a:rPr lang="en-US" altLang="en-US" sz="2800" dirty="0"/>
              <a:t> </a:t>
            </a:r>
            <a:r>
              <a:rPr lang="en-US" altLang="en-US" sz="2800" i="1" dirty="0" err="1"/>
              <a:t>K</a:t>
            </a:r>
            <a:r>
              <a:rPr lang="en-US" altLang="en-US" sz="2800" i="1" baseline="-25000" dirty="0" err="1"/>
              <a:t>f</a:t>
            </a:r>
            <a:r>
              <a:rPr lang="en-US" altLang="en-US" sz="2800" i="1" baseline="-25000" dirty="0"/>
              <a:t> </a:t>
            </a:r>
            <a:r>
              <a:rPr lang="en-US" altLang="en-US" sz="2800" dirty="0">
                <a:sym typeface="Wingdings" pitchFamily="2" charset="2"/>
              </a:rPr>
              <a:t> </a:t>
            </a:r>
            <a:r>
              <a:rPr lang="en-US" altLang="en-US" sz="2800" i="1" dirty="0">
                <a:sym typeface="Wingdings" pitchFamily="2" charset="2"/>
              </a:rPr>
              <a:t>m</a:t>
            </a:r>
          </a:p>
          <a:p>
            <a:pPr algn="ctr" eaLnBrk="1" hangingPunct="1">
              <a:buFontTx/>
              <a:buNone/>
            </a:pPr>
            <a:endParaRPr lang="en-US" altLang="en-US" sz="2800" dirty="0">
              <a:solidFill>
                <a:schemeClr val="accent2"/>
              </a:solidFill>
              <a:sym typeface="Wingdings" pitchFamily="2" charset="2"/>
            </a:endParaRPr>
          </a:p>
          <a:p>
            <a:pPr marL="0" indent="0" eaLnBrk="1" hangingPunct="1">
              <a:buNone/>
            </a:pPr>
            <a:r>
              <a:rPr lang="en-US" altLang="en-US" sz="2800" dirty="0"/>
              <a:t>Here </a:t>
            </a:r>
            <a:r>
              <a:rPr lang="en-US" altLang="en-US" sz="2800" i="1" dirty="0" err="1"/>
              <a:t>K</a:t>
            </a:r>
            <a:r>
              <a:rPr lang="en-US" altLang="en-US" sz="2800" i="1" baseline="-25000" dirty="0" err="1"/>
              <a:t>f</a:t>
            </a:r>
            <a:r>
              <a:rPr lang="en-US" altLang="en-US" sz="2800" dirty="0"/>
              <a:t> is the </a:t>
            </a:r>
            <a:r>
              <a:rPr lang="en-US" altLang="en-US" sz="2800" dirty="0" err="1"/>
              <a:t>molal</a:t>
            </a:r>
            <a:r>
              <a:rPr lang="en-US" altLang="en-US" sz="2800" dirty="0"/>
              <a:t> freezing point depression constant of the solvent.</a:t>
            </a:r>
          </a:p>
        </p:txBody>
      </p:sp>
      <p:sp>
        <p:nvSpPr>
          <p:cNvPr id="62471" name="Text Box 7"/>
          <p:cNvSpPr txBox="1">
            <a:spLocks noChangeArrowheads="1"/>
          </p:cNvSpPr>
          <p:nvPr/>
        </p:nvSpPr>
        <p:spPr bwMode="auto">
          <a:xfrm>
            <a:off x="1828800" y="4648200"/>
            <a:ext cx="441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solidFill>
                  <a:srgbClr val="C82E32"/>
                </a:solidFill>
                <a:latin typeface="Symbol" pitchFamily="18" charset="2"/>
                <a:sym typeface="Symbol" pitchFamily="18" charset="2"/>
              </a:rPr>
              <a:t></a:t>
            </a:r>
            <a:r>
              <a:rPr lang="en-US" altLang="en-US" i="1" dirty="0" err="1">
                <a:solidFill>
                  <a:srgbClr val="C82E32"/>
                </a:solidFill>
              </a:rPr>
              <a:t>T</a:t>
            </a:r>
            <a:r>
              <a:rPr lang="en-US" altLang="en-US" i="1" baseline="-25000" dirty="0" err="1">
                <a:solidFill>
                  <a:srgbClr val="C82E32"/>
                </a:solidFill>
              </a:rPr>
              <a:t>f</a:t>
            </a:r>
            <a:r>
              <a:rPr lang="en-US" altLang="en-US" dirty="0">
                <a:solidFill>
                  <a:srgbClr val="C82E32"/>
                </a:solidFill>
              </a:rPr>
              <a:t> is </a:t>
            </a:r>
            <a:r>
              <a:rPr lang="en-US" altLang="en-US" i="1" dirty="0">
                <a:solidFill>
                  <a:srgbClr val="C82E32"/>
                </a:solidFill>
              </a:rPr>
              <a:t>subtracted from</a:t>
            </a:r>
            <a:r>
              <a:rPr lang="en-US" altLang="en-US" dirty="0">
                <a:solidFill>
                  <a:srgbClr val="C82E32"/>
                </a:solidFill>
              </a:rPr>
              <a:t> the normal freezing point of the solvent.</a:t>
            </a:r>
          </a:p>
          <a:p>
            <a:pPr>
              <a:spcBef>
                <a:spcPct val="50000"/>
              </a:spcBef>
            </a:pPr>
            <a:endParaRPr lang="en-US" altLang="en-US" dirty="0"/>
          </a:p>
        </p:txBody>
      </p:sp>
    </p:spTree>
    <p:extLst>
      <p:ext uri="{BB962C8B-B14F-4D97-AF65-F5344CB8AC3E}">
        <p14:creationId xmlns:p14="http://schemas.microsoft.com/office/powerpoint/2010/main" val="4035311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2467">
                                            <p:txEl>
                                              <p:pRg st="1" end="1"/>
                                            </p:txEl>
                                          </p:spTgt>
                                        </p:tgtEl>
                                        <p:attrNameLst>
                                          <p:attrName>style.visibility</p:attrName>
                                        </p:attrNameLst>
                                      </p:cBhvr>
                                      <p:to>
                                        <p:strVal val="visible"/>
                                      </p:to>
                                    </p:set>
                                    <p:animEffect transition="in" filter="fade">
                                      <p:cBhvr>
                                        <p:cTn id="7" dur="2000"/>
                                        <p:tgtEl>
                                          <p:spTgt spid="62467">
                                            <p:txEl>
                                              <p:pRg st="1" end="1"/>
                                            </p:txEl>
                                          </p:spTgt>
                                        </p:tgtEl>
                                      </p:cBhvr>
                                    </p:animEffect>
                                  </p:childTnLst>
                                </p:cTn>
                              </p:par>
                              <p:par>
                                <p:cTn id="8" presetID="10" presetClass="entr" presetSubtype="0" fill="hold" grpId="0" nodeType="withEffect">
                                  <p:stCondLst>
                                    <p:cond delay="5000"/>
                                  </p:stCondLst>
                                  <p:childTnLst>
                                    <p:set>
                                      <p:cBhvr>
                                        <p:cTn id="9" dur="1" fill="hold">
                                          <p:stCondLst>
                                            <p:cond delay="0"/>
                                          </p:stCondLst>
                                        </p:cTn>
                                        <p:tgtEl>
                                          <p:spTgt spid="62467">
                                            <p:txEl>
                                              <p:pRg st="3" end="3"/>
                                            </p:txEl>
                                          </p:spTgt>
                                        </p:tgtEl>
                                        <p:attrNameLst>
                                          <p:attrName>style.visibility</p:attrName>
                                        </p:attrNameLst>
                                      </p:cBhvr>
                                      <p:to>
                                        <p:strVal val="visible"/>
                                      </p:to>
                                    </p:set>
                                    <p:animEffect transition="in" filter="fade">
                                      <p:cBhvr>
                                        <p:cTn id="10" dur="2000"/>
                                        <p:tgtEl>
                                          <p:spTgt spid="62467">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471"/>
                                        </p:tgtEl>
                                        <p:attrNameLst>
                                          <p:attrName>style.visibility</p:attrName>
                                        </p:attrNameLst>
                                      </p:cBhvr>
                                      <p:to>
                                        <p:strVal val="visible"/>
                                      </p:to>
                                    </p:set>
                                    <p:animEffect transition="in" filter="fade">
                                      <p:cBhvr>
                                        <p:cTn id="15" dur="2000"/>
                                        <p:tgtEl>
                                          <p:spTgt spid="6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6247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You must be able to...</a:t>
            </a:r>
          </a:p>
        </p:txBody>
      </p:sp>
      <p:sp>
        <p:nvSpPr>
          <p:cNvPr id="4" name="Content Placeholder 2"/>
          <p:cNvSpPr>
            <a:spLocks noGrp="1"/>
          </p:cNvSpPr>
          <p:nvPr>
            <p:ph sz="quarter" idx="4294967295"/>
          </p:nvPr>
        </p:nvSpPr>
        <p:spPr>
          <a:xfrm>
            <a:off x="1695450" y="1981201"/>
            <a:ext cx="8788400" cy="4144963"/>
          </a:xfrm>
          <a:prstGeom prst="rect">
            <a:avLst/>
          </a:prstGeom>
        </p:spPr>
        <p:txBody>
          <a:bodyPr vert="horz" anchor="t">
            <a:normAutofit/>
          </a:bodyPr>
          <a:lstStyle/>
          <a:p>
            <a:pPr marL="457200" lvl="1" indent="0">
              <a:buNone/>
            </a:pPr>
            <a:r>
              <a:rPr lang="en-US" dirty="0"/>
              <a:t>Describe changes in freezing point, boiling point, and vapor pressures and concentrations are </a:t>
            </a:r>
            <a:r>
              <a:rPr lang="en-US" dirty="0"/>
              <a:t>changed due to intermolecular forces of attraction. </a:t>
            </a:r>
            <a:endParaRPr lang="en-US" dirty="0"/>
          </a:p>
          <a:p>
            <a:pPr lvl="1"/>
            <a:endParaRPr lang="en-US" dirty="0"/>
          </a:p>
        </p:txBody>
      </p:sp>
      <p:pic>
        <p:nvPicPr>
          <p:cNvPr id="5" name="Picture 2" descr="Image result for check for understanding"/>
          <p:cNvPicPr>
            <a:picLocks noChangeAspect="1" noChangeArrowheads="1"/>
          </p:cNvPicPr>
          <p:nvPr/>
        </p:nvPicPr>
        <p:blipFill rotWithShape="1">
          <a:blip r:embed="rId3">
            <a:extLst>
              <a:ext uri="{28A0092B-C50C-407E-A947-70E740481C1C}">
                <a14:useLocalDpi xmlns:a14="http://schemas.microsoft.com/office/drawing/2010/main" val="0"/>
              </a:ext>
            </a:extLst>
          </a:blip>
          <a:srcRect r="50607" b="2286"/>
          <a:stretch/>
        </p:blipFill>
        <p:spPr bwMode="auto">
          <a:xfrm>
            <a:off x="7126014" y="2861670"/>
            <a:ext cx="3134461" cy="3264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80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convert the following:</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sz="3600" dirty="0"/>
              <a:t>850mmHg 	= 	</a:t>
            </a:r>
            <a:r>
              <a:rPr lang="en-US" sz="3600" dirty="0" smtClean="0"/>
              <a:t>_______ </a:t>
            </a:r>
            <a:r>
              <a:rPr lang="en-US" sz="3600" dirty="0" err="1"/>
              <a:t>atm</a:t>
            </a:r>
            <a:endParaRPr lang="en-US" sz="3600" dirty="0"/>
          </a:p>
          <a:p>
            <a:pPr marL="514350" indent="-514350">
              <a:buAutoNum type="arabicPeriod"/>
            </a:pPr>
            <a:r>
              <a:rPr lang="en-US" sz="3600" dirty="0"/>
              <a:t>560mmHg  	= 	_______ </a:t>
            </a:r>
            <a:r>
              <a:rPr lang="en-US" sz="3600" dirty="0" err="1"/>
              <a:t>kPa</a:t>
            </a:r>
            <a:endParaRPr lang="en-US" sz="3600" dirty="0"/>
          </a:p>
          <a:p>
            <a:pPr marL="514350" indent="-514350">
              <a:buAutoNum type="arabicPeriod"/>
            </a:pPr>
            <a:r>
              <a:rPr lang="en-US" sz="3600" dirty="0"/>
              <a:t>3.43 </a:t>
            </a:r>
            <a:r>
              <a:rPr lang="en-US" sz="3600" dirty="0" err="1"/>
              <a:t>atm</a:t>
            </a:r>
            <a:r>
              <a:rPr lang="en-US" sz="3600" dirty="0"/>
              <a:t> 	</a:t>
            </a:r>
            <a:r>
              <a:rPr lang="en-US" sz="3600" dirty="0" smtClean="0"/>
              <a:t>= </a:t>
            </a:r>
            <a:r>
              <a:rPr lang="en-US" sz="3600" dirty="0"/>
              <a:t>	_______ mmHg</a:t>
            </a:r>
          </a:p>
          <a:p>
            <a:pPr marL="514350" indent="-514350">
              <a:buAutoNum type="arabicPeriod"/>
            </a:pPr>
            <a:r>
              <a:rPr lang="en-US" sz="3600" dirty="0"/>
              <a:t>1.97 </a:t>
            </a:r>
            <a:r>
              <a:rPr lang="en-US" sz="3600" dirty="0" err="1"/>
              <a:t>atm</a:t>
            </a:r>
            <a:r>
              <a:rPr lang="en-US" sz="3600" dirty="0"/>
              <a:t> 	</a:t>
            </a:r>
            <a:r>
              <a:rPr lang="en-US" sz="3600" dirty="0" smtClean="0"/>
              <a:t>= </a:t>
            </a:r>
            <a:r>
              <a:rPr lang="en-US" sz="3600" dirty="0"/>
              <a:t>	_______ kPa</a:t>
            </a:r>
          </a:p>
          <a:p>
            <a:pPr marL="514350" indent="-514350">
              <a:buAutoNum type="arabicPeriod"/>
            </a:pPr>
            <a:r>
              <a:rPr lang="en-US" sz="3600" dirty="0"/>
              <a:t>103 kPa 	</a:t>
            </a:r>
            <a:r>
              <a:rPr lang="en-US" sz="3600" dirty="0" smtClean="0"/>
              <a:t>= </a:t>
            </a:r>
            <a:r>
              <a:rPr lang="en-US" sz="3600" dirty="0"/>
              <a:t>	_______ </a:t>
            </a:r>
            <a:r>
              <a:rPr lang="en-US" sz="3600" dirty="0" err="1"/>
              <a:t>atm</a:t>
            </a:r>
            <a:endParaRPr lang="en-US" sz="3600" dirty="0"/>
          </a:p>
          <a:p>
            <a:pPr marL="514350" indent="-514350">
              <a:buAutoNum type="arabicPeriod"/>
            </a:pPr>
            <a:r>
              <a:rPr lang="en-US" sz="3600" dirty="0"/>
              <a:t>1008 kPa	</a:t>
            </a:r>
            <a:r>
              <a:rPr lang="en-US" sz="3600" dirty="0" smtClean="0"/>
              <a:t>= </a:t>
            </a:r>
            <a:r>
              <a:rPr lang="en-US" sz="3600" dirty="0"/>
              <a:t>	________ mmHg</a:t>
            </a:r>
          </a:p>
        </p:txBody>
      </p:sp>
      <p:sp>
        <p:nvSpPr>
          <p:cNvPr id="4" name="TextBox 3"/>
          <p:cNvSpPr txBox="1"/>
          <p:nvPr/>
        </p:nvSpPr>
        <p:spPr>
          <a:xfrm>
            <a:off x="4953000" y="1825625"/>
            <a:ext cx="1143000" cy="523220"/>
          </a:xfrm>
          <a:prstGeom prst="rect">
            <a:avLst/>
          </a:prstGeom>
          <a:noFill/>
        </p:spPr>
        <p:txBody>
          <a:bodyPr wrap="square" rtlCol="0">
            <a:spAutoFit/>
          </a:bodyPr>
          <a:lstStyle/>
          <a:p>
            <a:r>
              <a:rPr lang="en-US" sz="2800" dirty="0">
                <a:solidFill>
                  <a:srgbClr val="FF0000"/>
                </a:solidFill>
              </a:rPr>
              <a:t>1.10</a:t>
            </a:r>
          </a:p>
        </p:txBody>
      </p:sp>
      <p:sp>
        <p:nvSpPr>
          <p:cNvPr id="5" name="TextBox 4"/>
          <p:cNvSpPr txBox="1"/>
          <p:nvPr/>
        </p:nvSpPr>
        <p:spPr>
          <a:xfrm>
            <a:off x="5129048" y="2471464"/>
            <a:ext cx="1143000" cy="523220"/>
          </a:xfrm>
          <a:prstGeom prst="rect">
            <a:avLst/>
          </a:prstGeom>
          <a:noFill/>
        </p:spPr>
        <p:txBody>
          <a:bodyPr wrap="square" rtlCol="0">
            <a:spAutoFit/>
          </a:bodyPr>
          <a:lstStyle/>
          <a:p>
            <a:r>
              <a:rPr lang="en-US" sz="2800" dirty="0">
                <a:solidFill>
                  <a:srgbClr val="FF0000"/>
                </a:solidFill>
              </a:rPr>
              <a:t>75</a:t>
            </a:r>
          </a:p>
        </p:txBody>
      </p:sp>
      <p:sp>
        <p:nvSpPr>
          <p:cNvPr id="6" name="TextBox 5"/>
          <p:cNvSpPr txBox="1"/>
          <p:nvPr/>
        </p:nvSpPr>
        <p:spPr>
          <a:xfrm>
            <a:off x="4953000" y="3081527"/>
            <a:ext cx="1143000" cy="523220"/>
          </a:xfrm>
          <a:prstGeom prst="rect">
            <a:avLst/>
          </a:prstGeom>
          <a:noFill/>
        </p:spPr>
        <p:txBody>
          <a:bodyPr wrap="square" rtlCol="0">
            <a:spAutoFit/>
          </a:bodyPr>
          <a:lstStyle/>
          <a:p>
            <a:r>
              <a:rPr lang="en-US" sz="2800" dirty="0">
                <a:solidFill>
                  <a:srgbClr val="FF0000"/>
                </a:solidFill>
              </a:rPr>
              <a:t>2610</a:t>
            </a:r>
          </a:p>
        </p:txBody>
      </p:sp>
      <p:sp>
        <p:nvSpPr>
          <p:cNvPr id="7" name="TextBox 6"/>
          <p:cNvSpPr txBox="1"/>
          <p:nvPr/>
        </p:nvSpPr>
        <p:spPr>
          <a:xfrm>
            <a:off x="4953000" y="3727366"/>
            <a:ext cx="1143000" cy="523220"/>
          </a:xfrm>
          <a:prstGeom prst="rect">
            <a:avLst/>
          </a:prstGeom>
          <a:noFill/>
        </p:spPr>
        <p:txBody>
          <a:bodyPr wrap="square" rtlCol="0">
            <a:spAutoFit/>
          </a:bodyPr>
          <a:lstStyle/>
          <a:p>
            <a:r>
              <a:rPr lang="en-US" sz="2800" dirty="0">
                <a:solidFill>
                  <a:srgbClr val="FF0000"/>
                </a:solidFill>
              </a:rPr>
              <a:t>200.</a:t>
            </a:r>
          </a:p>
        </p:txBody>
      </p:sp>
      <p:sp>
        <p:nvSpPr>
          <p:cNvPr id="8" name="TextBox 7"/>
          <p:cNvSpPr txBox="1"/>
          <p:nvPr/>
        </p:nvSpPr>
        <p:spPr>
          <a:xfrm>
            <a:off x="4953000" y="4337429"/>
            <a:ext cx="1143000" cy="523220"/>
          </a:xfrm>
          <a:prstGeom prst="rect">
            <a:avLst/>
          </a:prstGeom>
          <a:noFill/>
        </p:spPr>
        <p:txBody>
          <a:bodyPr wrap="square" rtlCol="0">
            <a:spAutoFit/>
          </a:bodyPr>
          <a:lstStyle/>
          <a:p>
            <a:r>
              <a:rPr lang="en-US" sz="2800" dirty="0">
                <a:solidFill>
                  <a:srgbClr val="FF0000"/>
                </a:solidFill>
              </a:rPr>
              <a:t>1.02</a:t>
            </a:r>
          </a:p>
        </p:txBody>
      </p:sp>
      <p:sp>
        <p:nvSpPr>
          <p:cNvPr id="9" name="TextBox 8"/>
          <p:cNvSpPr txBox="1"/>
          <p:nvPr/>
        </p:nvSpPr>
        <p:spPr>
          <a:xfrm>
            <a:off x="4953000" y="4947492"/>
            <a:ext cx="1143000" cy="523220"/>
          </a:xfrm>
          <a:prstGeom prst="rect">
            <a:avLst/>
          </a:prstGeom>
          <a:noFill/>
        </p:spPr>
        <p:txBody>
          <a:bodyPr wrap="square" rtlCol="0">
            <a:spAutoFit/>
          </a:bodyPr>
          <a:lstStyle/>
          <a:p>
            <a:r>
              <a:rPr lang="en-US" sz="2800" dirty="0">
                <a:solidFill>
                  <a:srgbClr val="FF0000"/>
                </a:solidFill>
              </a:rPr>
              <a:t>7562</a:t>
            </a:r>
          </a:p>
        </p:txBody>
      </p:sp>
    </p:spTree>
    <p:extLst>
      <p:ext uri="{BB962C8B-B14F-4D97-AF65-F5344CB8AC3E}">
        <p14:creationId xmlns:p14="http://schemas.microsoft.com/office/powerpoint/2010/main" val="140914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11181</TotalTime>
  <Words>2125</Words>
  <Application>Microsoft Office PowerPoint</Application>
  <PresentationFormat>Widescreen</PresentationFormat>
  <Paragraphs>377</Paragraphs>
  <Slides>88</Slides>
  <Notes>33</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88</vt:i4>
      </vt:variant>
    </vt:vector>
  </HeadingPairs>
  <TitlesOfParts>
    <vt:vector size="98" baseType="lpstr">
      <vt:lpstr>MS PGothic</vt:lpstr>
      <vt:lpstr>Arial</vt:lpstr>
      <vt:lpstr>Calibri</vt:lpstr>
      <vt:lpstr>Century Gothic</vt:lpstr>
      <vt:lpstr>Courier New</vt:lpstr>
      <vt:lpstr>Palatino Linotype</vt:lpstr>
      <vt:lpstr>Symbol</vt:lpstr>
      <vt:lpstr>Wingdings</vt:lpstr>
      <vt:lpstr>Office Theme</vt:lpstr>
      <vt:lpstr>Executive</vt:lpstr>
      <vt:lpstr>States Of Matter</vt:lpstr>
      <vt:lpstr>Ideal and Real Gases</vt:lpstr>
      <vt:lpstr>Objectives</vt:lpstr>
      <vt:lpstr>Questions of the video:</vt:lpstr>
      <vt:lpstr>Kinetic Molecular Theory of Ideal Gases</vt:lpstr>
      <vt:lpstr>Average Kinetic Energy</vt:lpstr>
      <vt:lpstr>PowerPoint Presentation</vt:lpstr>
      <vt:lpstr>Under Pressure</vt:lpstr>
      <vt:lpstr>Pressure: convert the following:</vt:lpstr>
      <vt:lpstr>Boyle’s Law</vt:lpstr>
      <vt:lpstr>PowerPoint Presentation</vt:lpstr>
      <vt:lpstr>Q1: How do we breathe?</vt:lpstr>
      <vt:lpstr>Charles’ Law</vt:lpstr>
      <vt:lpstr>PowerPoint Presentation</vt:lpstr>
      <vt:lpstr>Q2: Why is Charles’ Law important in hot air ballooning?</vt:lpstr>
      <vt:lpstr>Gay Lussac’s law</vt:lpstr>
      <vt:lpstr>PowerPoint Presentation</vt:lpstr>
      <vt:lpstr>Avogadro’s Law</vt:lpstr>
      <vt:lpstr>Combined Gas law</vt:lpstr>
      <vt:lpstr>Combined Gas Law</vt:lpstr>
      <vt:lpstr>Combined Gas Law</vt:lpstr>
      <vt:lpstr>Ideal Gas law</vt:lpstr>
      <vt:lpstr>Ideal Gas Law</vt:lpstr>
      <vt:lpstr>Ideal Gas Law</vt:lpstr>
      <vt:lpstr>You must be able to...</vt:lpstr>
      <vt:lpstr>More Gas Laws</vt:lpstr>
      <vt:lpstr>Objectives</vt:lpstr>
      <vt:lpstr>Questions of the video:</vt:lpstr>
      <vt:lpstr>Graham’s Law of Diffusion</vt:lpstr>
      <vt:lpstr>Graham’s Law of Diffusion</vt:lpstr>
      <vt:lpstr>Graham’s Law of Diffusion</vt:lpstr>
      <vt:lpstr>Graham’s Law of Diffusion</vt:lpstr>
      <vt:lpstr>Q1: So how come we can sell certain perfumes from a distance and other colognes only up close?</vt:lpstr>
      <vt:lpstr>Dalton’s Law of Partial Pressure</vt:lpstr>
      <vt:lpstr>Dalton’s Law of Partial Pressure</vt:lpstr>
      <vt:lpstr>PowerPoint Presentation</vt:lpstr>
      <vt:lpstr>Dalton’s Law of Partial Pressure</vt:lpstr>
      <vt:lpstr>Dalton’s Law of Partial Pressure</vt:lpstr>
      <vt:lpstr>Partial Pressure Example</vt:lpstr>
      <vt:lpstr>Q2: Why do CO2 bubbles float to the top of water when we exhale under water?</vt:lpstr>
      <vt:lpstr>Density and Molar Mass</vt:lpstr>
      <vt:lpstr>You must be able to...</vt:lpstr>
      <vt:lpstr>Phases</vt:lpstr>
      <vt:lpstr>Objectives</vt:lpstr>
      <vt:lpstr>Question of the video:</vt:lpstr>
      <vt:lpstr>Properties of Liquids</vt:lpstr>
      <vt:lpstr>Properties of Liquids</vt:lpstr>
      <vt:lpstr>Heats</vt:lpstr>
      <vt:lpstr>Phase Change Diagrams</vt:lpstr>
      <vt:lpstr>Phase Change Diagrams</vt:lpstr>
      <vt:lpstr>You must be able to...</vt:lpstr>
      <vt:lpstr>Solutions</vt:lpstr>
      <vt:lpstr>Objectives</vt:lpstr>
      <vt:lpstr>Question of the video:</vt:lpstr>
      <vt:lpstr>Solutions</vt:lpstr>
      <vt:lpstr>Solutions</vt:lpstr>
      <vt:lpstr>Types of Solutions</vt:lpstr>
      <vt:lpstr>Types of Solutions</vt:lpstr>
      <vt:lpstr>Types of Solutions</vt:lpstr>
      <vt:lpstr>Factors Affecting Solubility</vt:lpstr>
      <vt:lpstr>Gases in Solution</vt:lpstr>
      <vt:lpstr>Gases in Solution</vt:lpstr>
      <vt:lpstr>Temperature</vt:lpstr>
      <vt:lpstr>Temperature</vt:lpstr>
      <vt:lpstr>Gas Solubility depends on  temperature and pressure</vt:lpstr>
      <vt:lpstr>Molarity Review</vt:lpstr>
      <vt:lpstr>Molality  Not T dependent </vt:lpstr>
      <vt:lpstr>PowerPoint Presentation</vt:lpstr>
      <vt:lpstr>Percent and ppm Review</vt:lpstr>
      <vt:lpstr>Parts per Million Review</vt:lpstr>
      <vt:lpstr>You must be able to...</vt:lpstr>
      <vt:lpstr>Colligative Properties</vt:lpstr>
      <vt:lpstr>Objectives</vt:lpstr>
      <vt:lpstr>Questions of the video:</vt:lpstr>
      <vt:lpstr>Colligative Properties</vt:lpstr>
      <vt:lpstr>Vapor Pressure Lowering</vt:lpstr>
      <vt:lpstr>Raoult’s Law</vt:lpstr>
      <vt:lpstr>Vapor Pressure Lowering</vt:lpstr>
      <vt:lpstr>Osmosis</vt:lpstr>
      <vt:lpstr>Osmotic Pressure</vt:lpstr>
      <vt:lpstr>Osmosis in Blood Cells</vt:lpstr>
      <vt:lpstr>Osmosis in Cells</vt:lpstr>
      <vt:lpstr>Colligative Properties of Electrolytes</vt:lpstr>
      <vt:lpstr>The van’t Hoff Factor</vt:lpstr>
      <vt:lpstr>Boiling Point Elevation and Freezing Point Depression</vt:lpstr>
      <vt:lpstr>Boiling Point Elevation</vt:lpstr>
      <vt:lpstr>Freezing Point Depression</vt:lpstr>
      <vt:lpstr>You must be able 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46</cp:revision>
  <dcterms:created xsi:type="dcterms:W3CDTF">2019-09-04T15:16:27Z</dcterms:created>
  <dcterms:modified xsi:type="dcterms:W3CDTF">2019-11-07T15:42:13Z</dcterms:modified>
</cp:coreProperties>
</file>