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81" r:id="rId4"/>
    <p:sldId id="282" r:id="rId5"/>
    <p:sldId id="297" r:id="rId6"/>
    <p:sldId id="299" r:id="rId7"/>
    <p:sldId id="284" r:id="rId8"/>
    <p:sldId id="283" r:id="rId9"/>
    <p:sldId id="270" r:id="rId10"/>
    <p:sldId id="271" r:id="rId11"/>
    <p:sldId id="288" r:id="rId12"/>
    <p:sldId id="272" r:id="rId13"/>
    <p:sldId id="269" r:id="rId14"/>
    <p:sldId id="287" r:id="rId15"/>
    <p:sldId id="273" r:id="rId16"/>
    <p:sldId id="274" r:id="rId17"/>
    <p:sldId id="275" r:id="rId18"/>
    <p:sldId id="302" r:id="rId19"/>
    <p:sldId id="276" r:id="rId20"/>
    <p:sldId id="303" r:id="rId21"/>
    <p:sldId id="304" r:id="rId22"/>
    <p:sldId id="293" r:id="rId23"/>
    <p:sldId id="294" r:id="rId24"/>
    <p:sldId id="277" r:id="rId25"/>
    <p:sldId id="278" r:id="rId26"/>
    <p:sldId id="279" r:id="rId27"/>
    <p:sldId id="280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 snapToObjects="1">
      <p:cViewPr>
        <p:scale>
          <a:sx n="76" d="100"/>
          <a:sy n="76" d="100"/>
        </p:scale>
        <p:origin x="-33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7F8A8-C4AA-D44E-8441-963883DCD82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B2F57-BC25-E54E-A662-A9F1661A2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466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C7121-DE70-0D4B-920C-AD7383C39263}" type="slidenum">
              <a:rPr lang="en-US"/>
              <a:pPr/>
              <a:t>2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1" y="3124200"/>
            <a:ext cx="6477000" cy="1914144"/>
          </a:xfrm>
        </p:spPr>
        <p:txBody>
          <a:bodyPr vert="horz" lIns="45715" tIns="0" rIns="45715" bIns="0" rtlCol="0" anchor="b" anchorCtr="0">
            <a:noAutofit/>
          </a:bodyPr>
          <a:lstStyle>
            <a:lvl1pPr algn="l" defTabSz="914305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1" y="5056632"/>
            <a:ext cx="6477000" cy="704088"/>
          </a:xfrm>
        </p:spPr>
        <p:txBody>
          <a:bodyPr vert="horz" lIns="91430" tIns="0" rIns="45715" bIns="0" rtlCol="0">
            <a:normAutofit/>
          </a:bodyPr>
          <a:lstStyle>
            <a:lvl1pPr marL="0" indent="0" algn="l" defTabSz="914305" rtl="0" eaLnBrk="1" latinLnBrk="0" hangingPunct="1">
              <a:lnSpc>
                <a:spcPts val="2600"/>
              </a:lnSpc>
              <a:spcBef>
                <a:spcPts val="200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marL="0" algn="l" defTabSz="914305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marL="0" algn="l" defTabSz="914305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1" y="6300216"/>
            <a:ext cx="685800" cy="274320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marL="0" algn="r" defTabSz="914305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1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40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1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1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9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1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1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3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9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1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9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8" y="3682580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2" y="241257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30" y="403038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1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3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5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3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8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5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2" y="304999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80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7"/>
            <a:ext cx="7315200" cy="990600"/>
          </a:xfrm>
        </p:spPr>
        <p:txBody>
          <a:bodyPr/>
          <a:lstStyle>
            <a:lvl1pPr marL="0" indent="0">
              <a:buNone/>
              <a:defRPr sz="20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1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39" y="6242050"/>
            <a:ext cx="587375" cy="488950"/>
          </a:xfrm>
          <a:prstGeom prst="rect">
            <a:avLst/>
          </a:prstGeom>
          <a:ln/>
        </p:spPr>
        <p:txBody>
          <a:bodyPr lIns="91430" tIns="45715" rIns="91430" bIns="45715"/>
          <a:lstStyle>
            <a:lvl1pPr>
              <a:defRPr/>
            </a:lvl1pPr>
          </a:lstStyle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80" y="273629"/>
            <a:ext cx="75096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5837760" y="6247376"/>
            <a:ext cx="212832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6"/>
            <a:ext cx="4724400" cy="1209964"/>
          </a:xfrm>
        </p:spPr>
        <p:txBody>
          <a:bodyPr lIns="45715" tIns="0" rIns="45715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706586"/>
          </a:xfrm>
        </p:spPr>
        <p:txBody>
          <a:bodyPr lIns="91430" tIns="0" rIns="45715" bIns="0">
            <a:normAutofit/>
          </a:bodyPr>
          <a:lstStyle>
            <a:lvl1pPr marL="0" indent="0" algn="l">
              <a:lnSpc>
                <a:spcPts val="2600"/>
              </a:lnSpc>
              <a:buNone/>
              <a:defRPr sz="2200">
                <a:solidFill>
                  <a:schemeClr val="tx1"/>
                </a:solidFill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5"/>
            <a:ext cx="1981200" cy="273050"/>
          </a:xfrm>
          <a:prstGeom prst="rect">
            <a:avLst/>
          </a:prstGeom>
        </p:spPr>
        <p:txBody>
          <a:bodyPr lIns="91430" tIns="45715" rIns="91430" bIns="45715"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5"/>
            <a:ext cx="3810000" cy="27305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7" y="6312393"/>
            <a:ext cx="685800" cy="265089"/>
          </a:xfrm>
          <a:prstGeom prst="rect">
            <a:avLst/>
          </a:prstGeom>
        </p:spPr>
        <p:txBody>
          <a:bodyPr lIns="91430" tIns="45715" rIns="91430" bIns="45715"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1"/>
            <a:ext cx="7772400" cy="1362075"/>
          </a:xfrm>
        </p:spPr>
        <p:txBody>
          <a:bodyPr vert="horz" lIns="45715" tIns="0" rIns="45715" bIns="0" rtlCol="0" anchor="b" anchorCtr="0">
            <a:noAutofit/>
          </a:bodyPr>
          <a:lstStyle>
            <a:lvl1pPr algn="l" defTabSz="914305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7"/>
            <a:ext cx="7772400" cy="987552"/>
          </a:xfrm>
        </p:spPr>
        <p:txBody>
          <a:bodyPr vert="horz" lIns="91430" tIns="0" rIns="45715" bIns="0" rtlCol="0" anchor="t" anchorCtr="0">
            <a:normAutofit/>
          </a:bodyPr>
          <a:lstStyle>
            <a:lvl1pPr marL="0" indent="0"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305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8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4"/>
            <a:ext cx="5334000" cy="1362075"/>
          </a:xfrm>
        </p:spPr>
        <p:txBody>
          <a:bodyPr lIns="45715" tIns="0" rIns="45715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9"/>
            <a:ext cx="5334000" cy="983087"/>
          </a:xfrm>
        </p:spPr>
        <p:txBody>
          <a:bodyPr tIns="0" rIns="45715" bIns="0" anchor="t" anchorCtr="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1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6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8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7"/>
            <a:ext cx="5532958" cy="865093"/>
          </a:xfrm>
        </p:spPr>
        <p:txBody>
          <a:bodyPr/>
          <a:lstStyle>
            <a:lvl1pPr marL="0" indent="0">
              <a:buNone/>
              <a:defRPr sz="2200"/>
            </a:lvl1pPr>
            <a:lvl2pPr marL="457153" indent="0">
              <a:buNone/>
              <a:defRPr sz="1200"/>
            </a:lvl2pPr>
            <a:lvl3pPr marL="914305" indent="0">
              <a:buNone/>
              <a:defRPr sz="1000"/>
            </a:lvl3pPr>
            <a:lvl4pPr marL="1371458" indent="0">
              <a:buNone/>
              <a:defRPr sz="900"/>
            </a:lvl4pPr>
            <a:lvl5pPr marL="1828610" indent="0">
              <a:buNone/>
              <a:defRPr sz="900"/>
            </a:lvl5pPr>
            <a:lvl6pPr marL="2285763" indent="0">
              <a:buNone/>
              <a:defRPr sz="900"/>
            </a:lvl6pPr>
            <a:lvl7pPr marL="2742915" indent="0">
              <a:buNone/>
              <a:defRPr sz="900"/>
            </a:lvl7pPr>
            <a:lvl8pPr marL="3200068" indent="0">
              <a:buNone/>
              <a:defRPr sz="900"/>
            </a:lvl8pPr>
            <a:lvl9pPr marL="365722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40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40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7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6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8" y="1419367"/>
            <a:ext cx="3200400" cy="584035"/>
          </a:xfrm>
        </p:spPr>
        <p:txBody>
          <a:bodyPr anchor="b"/>
          <a:lstStyle>
            <a:lvl1pPr marL="0" indent="0" algn="ctr"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153" indent="0">
              <a:buNone/>
              <a:defRPr sz="2000" b="1"/>
            </a:lvl2pPr>
            <a:lvl3pPr marL="914305" indent="0">
              <a:buNone/>
              <a:defRPr sz="1800" b="1"/>
            </a:lvl3pPr>
            <a:lvl4pPr marL="1371458" indent="0">
              <a:buNone/>
              <a:defRPr sz="1600" b="1"/>
            </a:lvl4pPr>
            <a:lvl5pPr marL="1828610" indent="0">
              <a:buNone/>
              <a:defRPr sz="1600" b="1"/>
            </a:lvl5pPr>
            <a:lvl6pPr marL="2285763" indent="0">
              <a:buNone/>
              <a:defRPr sz="1600" b="1"/>
            </a:lvl6pPr>
            <a:lvl7pPr marL="2742915" indent="0">
              <a:buNone/>
              <a:defRPr sz="1600" b="1"/>
            </a:lvl7pPr>
            <a:lvl8pPr marL="3200068" indent="0">
              <a:buNone/>
              <a:defRPr sz="1600" b="1"/>
            </a:lvl8pPr>
            <a:lvl9pPr marL="365722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6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" y="1897041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897041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40" y="1897041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1" y="1897041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6D95DEBE-D9A6-F84C-B11E-73AAAA6A267F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21388" y="5476098"/>
            <a:ext cx="1483056" cy="851848"/>
          </a:xfrm>
          <a:prstGeom prst="rect">
            <a:avLst/>
          </a:prstGeom>
        </p:spPr>
        <p:txBody>
          <a:bodyPr lIns="91430" tIns="45715" rIns="91430" bIns="45715"/>
          <a:lstStyle/>
          <a:p>
            <a:fld id="{5D5A9166-5C1E-A14E-B38F-9F7D5B7BE9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1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126" y="503238"/>
            <a:ext cx="7313613" cy="868362"/>
          </a:xfrm>
          <a:prstGeom prst="rect">
            <a:avLst/>
          </a:prstGeom>
        </p:spPr>
        <p:txBody>
          <a:bodyPr vert="horz" lIns="91430" tIns="45715" rIns="91430" bIns="45715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895600" y="6173788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Screen Shot 2013-10-05 at 3.36.33 PM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544160" y="249146"/>
            <a:ext cx="1382400" cy="12577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ctr" defTabSz="914305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02" indent="-463502" algn="l" defTabSz="914305" rtl="0" eaLnBrk="1" latinLnBrk="0" hangingPunct="1">
        <a:spcBef>
          <a:spcPts val="2000"/>
        </a:spcBef>
        <a:buSzPct val="90000"/>
        <a:buFontTx/>
        <a:buBlip>
          <a:blip r:embed="rId27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05" indent="-457153" algn="l" defTabSz="914305" rtl="0" eaLnBrk="1" latinLnBrk="0" hangingPunct="1">
        <a:spcBef>
          <a:spcPts val="600"/>
        </a:spcBef>
        <a:buSzPct val="90000"/>
        <a:buFontTx/>
        <a:buBlip>
          <a:blip r:embed="rId28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582" indent="-341277" algn="l" defTabSz="914305" rtl="0" eaLnBrk="1" latinLnBrk="0" hangingPunct="1">
        <a:spcBef>
          <a:spcPts val="600"/>
        </a:spcBef>
        <a:buSzPct val="90000"/>
        <a:buFontTx/>
        <a:buBlip>
          <a:blip r:embed="rId2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60" indent="-341277" algn="l" defTabSz="914305" rtl="0" eaLnBrk="1" latinLnBrk="0" hangingPunct="1">
        <a:spcBef>
          <a:spcPts val="600"/>
        </a:spcBef>
        <a:buSzPct val="90000"/>
        <a:buFontTx/>
        <a:buBlip>
          <a:blip r:embed="rId2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137" indent="-341277" algn="l" defTabSz="914305" rtl="0" eaLnBrk="1" latinLnBrk="0" hangingPunct="1">
        <a:spcBef>
          <a:spcPts val="600"/>
        </a:spcBef>
        <a:buSzPct val="90000"/>
        <a:buFontTx/>
        <a:buBlip>
          <a:blip r:embed="rId29"/>
        </a:buBlip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0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2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45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97" indent="-228577" algn="l" defTabSz="91430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5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0" algn="l" defTabSz="91430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CyiczAcRBY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deathonline.net/decomposition/decomposition/initial_decay_a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deathonline.net/decomposition/decomposition/putrefaction_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deathonline.net/decomposition/decomposition/black_putrefaction_a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deathonline.net/decomposition/decomposition/butyric_fermentation_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://www.deathonline.net/decomposition/decomposition/dry_decay_a.htm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N8S6viF3L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799" y="3124200"/>
            <a:ext cx="4953001" cy="1914144"/>
          </a:xfrm>
        </p:spPr>
        <p:txBody>
          <a:bodyPr/>
          <a:lstStyle/>
          <a:p>
            <a:r>
              <a:rPr lang="en-US" dirty="0" smtClean="0"/>
              <a:t>Time of Death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524000"/>
            <a:ext cx="8465507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FF0000"/>
                </a:solidFill>
              </a:rPr>
              <a:t>Rigor </a:t>
            </a:r>
            <a:r>
              <a:rPr lang="en-US" sz="4000" dirty="0" smtClean="0">
                <a:solidFill>
                  <a:srgbClr val="FF0000"/>
                </a:solidFill>
              </a:rPr>
              <a:t>Mortis: </a:t>
            </a:r>
            <a:r>
              <a:rPr lang="en-US" sz="4000" dirty="0">
                <a:solidFill>
                  <a:srgbClr val="FF0000"/>
                </a:solidFill>
              </a:rPr>
              <a:t>stiffening of skeletal muscles after death</a:t>
            </a:r>
            <a:endParaRPr lang="en-US" sz="4000" i="1" dirty="0">
              <a:solidFill>
                <a:schemeClr val="accent2"/>
              </a:solidFill>
            </a:endParaRP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1" y="2720236"/>
            <a:ext cx="7675824" cy="3789362"/>
          </a:xfrm>
        </p:spPr>
        <p:txBody>
          <a:bodyPr/>
          <a:lstStyle/>
          <a:p>
            <a:r>
              <a:rPr lang="en-US" sz="2800" dirty="0"/>
              <a:t>Cause: no oxygen to cells </a:t>
            </a:r>
            <a:r>
              <a:rPr lang="en-US" sz="2800" dirty="0">
                <a:sym typeface="Wingdings" pitchFamily="-103" charset="2"/>
              </a:rPr>
              <a:t> calcium buildup  muscle fibers remain contracted</a:t>
            </a:r>
            <a:endParaRPr lang="en-US" sz="2800" dirty="0"/>
          </a:p>
          <a:p>
            <a:r>
              <a:rPr lang="en-US" sz="2800" dirty="0"/>
              <a:t>Starts </a:t>
            </a:r>
            <a:r>
              <a:rPr lang="en-US" sz="2800" dirty="0" smtClean="0"/>
              <a:t>1-2 </a:t>
            </a:r>
            <a:r>
              <a:rPr lang="en-US" sz="2800" dirty="0"/>
              <a:t>hrs. after death</a:t>
            </a:r>
          </a:p>
          <a:p>
            <a:r>
              <a:rPr lang="en-US" sz="2800" dirty="0"/>
              <a:t>Starts at head </a:t>
            </a:r>
            <a:r>
              <a:rPr lang="en-US" sz="2800" dirty="0">
                <a:sym typeface="Wingdings" pitchFamily="-103" charset="2"/>
              </a:rPr>
              <a:t> legs</a:t>
            </a:r>
          </a:p>
          <a:p>
            <a:r>
              <a:rPr lang="en-US" sz="2800" dirty="0">
                <a:sym typeface="Wingdings" pitchFamily="-103" charset="2"/>
              </a:rPr>
              <a:t>12 </a:t>
            </a:r>
            <a:r>
              <a:rPr lang="en-US" sz="2800" dirty="0" err="1">
                <a:sym typeface="Wingdings" pitchFamily="-103" charset="2"/>
              </a:rPr>
              <a:t>hrs</a:t>
            </a:r>
            <a:r>
              <a:rPr lang="en-US" sz="2800" dirty="0">
                <a:sym typeface="Wingdings" pitchFamily="-103" charset="2"/>
              </a:rPr>
              <a:t>: most rigid</a:t>
            </a:r>
          </a:p>
          <a:p>
            <a:r>
              <a:rPr lang="en-US" sz="2800" dirty="0">
                <a:sym typeface="Wingdings" pitchFamily="-103" charset="2"/>
              </a:rPr>
              <a:t>Stiffness disappears after </a:t>
            </a:r>
            <a:r>
              <a:rPr lang="en-US" sz="2800" dirty="0" smtClean="0">
                <a:sym typeface="Wingdings" pitchFamily="-103" charset="2"/>
              </a:rPr>
              <a:t>24-48 </a:t>
            </a:r>
            <a:r>
              <a:rPr lang="en-US" sz="2800" dirty="0">
                <a:sym typeface="Wingdings" pitchFamily="-103" charset="2"/>
              </a:rPr>
              <a:t>hrs.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time of death using rigor mortis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Rz1B4ZzmnSUyfagcR1_WCWKH1OwTMJ13JZ_U338wuHqw2aVLqs:media-cache-ec0.pinimg.com/736x/89/cf/dd/89cfdd366f721f68a57fbccdf601b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753" y="1905000"/>
            <a:ext cx="5210175" cy="34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.springerimages.com/Images/SpringerBooks/BOK=978-1-59745-404-9/PRT=2/CHP=8_10.1007-978-1-59745-404-9_8/MediaObjects/WATER_146118_1_En_8_Fig4_HTM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26" y="1905000"/>
            <a:ext cx="2505811" cy="370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time of death using rigor mortis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072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38300"/>
            <a:ext cx="8915400" cy="1143000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Factors affecting rigor mortis</a:t>
            </a:r>
            <a:r>
              <a:rPr lang="en-US" sz="4000" dirty="0"/>
              <a:t>:</a:t>
            </a:r>
            <a:endParaRPr lang="en-US" sz="4000" i="1" dirty="0">
              <a:solidFill>
                <a:schemeClr val="accent2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73274" y="2667000"/>
            <a:ext cx="3810000" cy="3048000"/>
          </a:xfrm>
        </p:spPr>
        <p:txBody>
          <a:bodyPr>
            <a:normAutofit/>
          </a:bodyPr>
          <a:lstStyle/>
          <a:p>
            <a:r>
              <a:rPr lang="en-US" sz="2800" dirty="0"/>
              <a:t>Ambient temperature</a:t>
            </a:r>
          </a:p>
          <a:p>
            <a:r>
              <a:rPr lang="en-US" sz="2800" dirty="0"/>
              <a:t>Person’s weight</a:t>
            </a:r>
          </a:p>
          <a:p>
            <a:r>
              <a:rPr lang="en-US" sz="2800" dirty="0"/>
              <a:t>Type of clothing</a:t>
            </a:r>
          </a:p>
          <a:p>
            <a:r>
              <a:rPr lang="en-US" sz="2800" dirty="0"/>
              <a:t>Illness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667000"/>
            <a:ext cx="3810000" cy="3048000"/>
          </a:xfrm>
        </p:spPr>
        <p:txBody>
          <a:bodyPr>
            <a:normAutofit/>
          </a:bodyPr>
          <a:lstStyle/>
          <a:p>
            <a:r>
              <a:rPr lang="en-US" sz="2800" dirty="0"/>
              <a:t>Level of physical activity shortly before death</a:t>
            </a:r>
          </a:p>
          <a:p>
            <a:r>
              <a:rPr lang="en-US" sz="2800" dirty="0"/>
              <a:t>Sun exposure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time of death using rigor mortis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76400"/>
            <a:ext cx="8763000" cy="990600"/>
          </a:xfrm>
        </p:spPr>
        <p:txBody>
          <a:bodyPr/>
          <a:lstStyle/>
          <a:p>
            <a:pPr algn="l"/>
            <a:r>
              <a:rPr lang="en-US" sz="4000" dirty="0" err="1">
                <a:solidFill>
                  <a:srgbClr val="FF0000"/>
                </a:solidFill>
              </a:rPr>
              <a:t>Livor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smtClean="0">
                <a:solidFill>
                  <a:srgbClr val="FF0000"/>
                </a:solidFill>
              </a:rPr>
              <a:t>Mortis: </a:t>
            </a:r>
            <a:r>
              <a:rPr lang="en-US" sz="4000" dirty="0">
                <a:solidFill>
                  <a:srgbClr val="FF0000"/>
                </a:solidFill>
              </a:rPr>
              <a:t>pooling of blood in tissues after death (</a:t>
            </a:r>
            <a:r>
              <a:rPr lang="en-US" sz="4000" i="1" dirty="0" err="1">
                <a:solidFill>
                  <a:srgbClr val="FF0000"/>
                </a:solidFill>
              </a:rPr>
              <a:t>lividity</a:t>
            </a:r>
            <a:r>
              <a:rPr lang="en-US" sz="4000" dirty="0" smtClean="0">
                <a:solidFill>
                  <a:srgbClr val="FF0000"/>
                </a:solidFill>
              </a:rPr>
              <a:t>)</a:t>
            </a:r>
            <a:endParaRPr lang="en-US" sz="4000" dirty="0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8001000" cy="33702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determine if body was moved</a:t>
            </a:r>
          </a:p>
          <a:p>
            <a:r>
              <a:rPr lang="en-US" dirty="0" smtClean="0"/>
              <a:t>Begins 1-2 </a:t>
            </a:r>
            <a:r>
              <a:rPr lang="en-US" dirty="0"/>
              <a:t>hrs. after death</a:t>
            </a:r>
          </a:p>
          <a:p>
            <a:r>
              <a:rPr lang="en-US" dirty="0"/>
              <a:t>2-8 hrs.: color disappears when skin is pressed</a:t>
            </a:r>
          </a:p>
          <a:p>
            <a:r>
              <a:rPr lang="en-US" dirty="0"/>
              <a:t>&gt;8 hrs.:  permanent discoloration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time of death using rigor mortis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SC9HRHN-50Ze_7hQIR74louJmbT3FLDy4XZ2zfGSFW2hFalz7ff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48" y="1735138"/>
            <a:ext cx="3700332" cy="353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85" y="1735138"/>
            <a:ext cx="5072063" cy="288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00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21261"/>
            <a:ext cx="3437415" cy="236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time of death using rigor mortis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59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093" y="1641953"/>
            <a:ext cx="8763000" cy="6477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n-US" sz="4000" dirty="0" err="1" smtClean="0">
                <a:solidFill>
                  <a:srgbClr val="FF0000"/>
                </a:solidFill>
              </a:rPr>
              <a:t>Algor</a:t>
            </a:r>
            <a:r>
              <a:rPr lang="en-US" sz="4000" dirty="0" smtClean="0">
                <a:solidFill>
                  <a:srgbClr val="FF0000"/>
                </a:solidFill>
              </a:rPr>
              <a:t> Mortis:  cooling of body after death</a:t>
            </a:r>
            <a:r>
              <a:rPr lang="en-US" sz="4000" b="1" i="1" dirty="0" smtClean="0">
                <a:solidFill>
                  <a:srgbClr val="FF0000"/>
                </a:solidFill>
              </a:rPr>
              <a:t/>
            </a:r>
            <a:br>
              <a:rPr lang="en-US" sz="4000" b="1" i="1" dirty="0" smtClean="0">
                <a:solidFill>
                  <a:srgbClr val="FF0000"/>
                </a:solidFill>
              </a:rPr>
            </a:b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91741"/>
            <a:ext cx="8534400" cy="3827462"/>
          </a:xfrm>
        </p:spPr>
        <p:txBody>
          <a:bodyPr>
            <a:normAutofit/>
          </a:bodyPr>
          <a:lstStyle/>
          <a:p>
            <a:r>
              <a:rPr lang="en-US" dirty="0"/>
              <a:t>Temperature loss in a corpse</a:t>
            </a:r>
          </a:p>
          <a:p>
            <a:r>
              <a:rPr lang="en-US" dirty="0"/>
              <a:t>Thermometer inserted in liver</a:t>
            </a:r>
          </a:p>
          <a:p>
            <a:r>
              <a:rPr lang="en-US" dirty="0"/>
              <a:t>1 hr. after death: cools 1.4</a:t>
            </a:r>
            <a:r>
              <a:rPr lang="en-US" dirty="0">
                <a:ea typeface="Arial" pitchFamily="-103" charset="0"/>
                <a:cs typeface="Arial" pitchFamily="-103" charset="0"/>
              </a:rPr>
              <a:t>°</a:t>
            </a:r>
            <a:r>
              <a:rPr lang="en-US" dirty="0"/>
              <a:t>F per hour</a:t>
            </a:r>
          </a:p>
          <a:p>
            <a:r>
              <a:rPr lang="en-US" dirty="0" smtClean="0"/>
              <a:t>After 1</a:t>
            </a:r>
            <a:r>
              <a:rPr lang="en-US" baseline="30000" dirty="0" smtClean="0"/>
              <a:t>st</a:t>
            </a:r>
            <a:r>
              <a:rPr lang="en-US" dirty="0" smtClean="0"/>
              <a:t> 12 </a:t>
            </a:r>
            <a:r>
              <a:rPr lang="en-US" dirty="0" err="1"/>
              <a:t>hrs</a:t>
            </a:r>
            <a:r>
              <a:rPr lang="en-US" dirty="0"/>
              <a:t>: cools 0.7</a:t>
            </a:r>
            <a:r>
              <a:rPr lang="en-US" dirty="0">
                <a:ea typeface="Arial" pitchFamily="-103" charset="0"/>
                <a:cs typeface="Arial" pitchFamily="-103" charset="0"/>
              </a:rPr>
              <a:t>°</a:t>
            </a:r>
            <a:r>
              <a:rPr lang="en-US" dirty="0"/>
              <a:t>F per hour until it reaches surrounding temp.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</a:t>
            </a:r>
            <a:r>
              <a:rPr lang="en-US" sz="2800" dirty="0"/>
              <a:t>Determine time of death using </a:t>
            </a:r>
            <a:r>
              <a:rPr lang="en-US" sz="2800" dirty="0" err="1"/>
              <a:t>algor</a:t>
            </a:r>
            <a:r>
              <a:rPr lang="en-US" sz="2800" dirty="0"/>
              <a:t> and rigor mortis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41775" y="1623219"/>
            <a:ext cx="7313613" cy="868362"/>
          </a:xfrm>
        </p:spPr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Factors affecting </a:t>
            </a:r>
            <a:r>
              <a:rPr lang="en-US" sz="4000" dirty="0" err="1">
                <a:solidFill>
                  <a:srgbClr val="FF0000"/>
                </a:solidFill>
              </a:rPr>
              <a:t>algor</a:t>
            </a:r>
            <a:r>
              <a:rPr lang="en-US" sz="4000" dirty="0">
                <a:solidFill>
                  <a:srgbClr val="FF0000"/>
                </a:solidFill>
              </a:rPr>
              <a:t> mortis:</a:t>
            </a:r>
            <a:endParaRPr lang="en-US" sz="4000" i="1" dirty="0">
              <a:solidFill>
                <a:srgbClr val="FF0000"/>
              </a:solidFill>
            </a:endParaRP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77724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Cooler environment – lose heat faster</a:t>
            </a:r>
          </a:p>
          <a:p>
            <a:r>
              <a:rPr lang="en-US" dirty="0"/>
              <a:t>Windy – fast heat loss</a:t>
            </a:r>
          </a:p>
          <a:p>
            <a:r>
              <a:rPr lang="en-US" dirty="0"/>
              <a:t>Excess body fat – slows heat loss</a:t>
            </a:r>
          </a:p>
          <a:p>
            <a:r>
              <a:rPr lang="en-US" dirty="0"/>
              <a:t>Clothing – slows heat loss</a:t>
            </a:r>
          </a:p>
          <a:p>
            <a:endParaRPr lang="en-US" sz="1600" dirty="0"/>
          </a:p>
          <a:p>
            <a:pPr algn="ctr">
              <a:buFontTx/>
              <a:buNone/>
            </a:pPr>
            <a:r>
              <a:rPr lang="en-US" sz="4000" b="1" i="1" dirty="0"/>
              <a:t>Rule of thumb: 1</a:t>
            </a:r>
            <a:r>
              <a:rPr lang="en-US" sz="4000" b="1" i="1" dirty="0">
                <a:ea typeface="Arial" pitchFamily="-103" charset="0"/>
                <a:cs typeface="Arial" pitchFamily="-103" charset="0"/>
              </a:rPr>
              <a:t>°</a:t>
            </a:r>
            <a:r>
              <a:rPr lang="en-US" sz="4000" b="1" i="1" dirty="0"/>
              <a:t>F per hour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</a:t>
            </a:r>
            <a:r>
              <a:rPr lang="en-US" sz="2800" dirty="0"/>
              <a:t>Determine time of death using </a:t>
            </a:r>
            <a:r>
              <a:rPr lang="en-US" sz="2800" dirty="0" err="1"/>
              <a:t>algor</a:t>
            </a:r>
            <a:r>
              <a:rPr lang="en-US" sz="2800" dirty="0"/>
              <a:t> and rigor mortis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62100"/>
            <a:ext cx="8686800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FF0000"/>
                </a:solidFill>
              </a:rPr>
              <a:t>Stomach and Intestinal Contents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705100"/>
            <a:ext cx="8686800" cy="3048000"/>
          </a:xfrm>
        </p:spPr>
        <p:txBody>
          <a:bodyPr>
            <a:normAutofit fontScale="925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b="1" dirty="0"/>
              <a:t>0-2 hours after last meal</a:t>
            </a:r>
            <a:r>
              <a:rPr lang="en-US" dirty="0"/>
              <a:t>: undigested stomach contents present</a:t>
            </a:r>
          </a:p>
          <a:p>
            <a:pPr marL="342900" indent="-342900">
              <a:lnSpc>
                <a:spcPct val="90000"/>
              </a:lnSpc>
            </a:pPr>
            <a:r>
              <a:rPr lang="en-US" b="1" dirty="0"/>
              <a:t>4-6 hours after meal</a:t>
            </a:r>
            <a:r>
              <a:rPr lang="en-US" dirty="0"/>
              <a:t>: stomach empty, food in S.I.</a:t>
            </a:r>
          </a:p>
          <a:p>
            <a:pPr marL="342900" indent="-342900">
              <a:lnSpc>
                <a:spcPct val="90000"/>
              </a:lnSpc>
            </a:pPr>
            <a:r>
              <a:rPr lang="en-US" b="1" dirty="0"/>
              <a:t>12+ hours after meal</a:t>
            </a:r>
            <a:r>
              <a:rPr lang="en-US" dirty="0"/>
              <a:t>: S.I. empty, wastes in L.I.</a:t>
            </a:r>
          </a:p>
          <a:p>
            <a:pPr marL="342900" indent="-342900">
              <a:lnSpc>
                <a:spcPct val="90000"/>
              </a:lnSpc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</a:t>
            </a:r>
            <a:r>
              <a:rPr lang="en-US" sz="2800" dirty="0"/>
              <a:t>Determine time of death using </a:t>
            </a:r>
            <a:r>
              <a:rPr lang="en-US" sz="2800" dirty="0" err="1"/>
              <a:t>algor</a:t>
            </a:r>
            <a:r>
              <a:rPr lang="en-US" sz="2800" dirty="0"/>
              <a:t> and rigor mortis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2.gstatic.com/images?q=tbn:ANd9GcR6LsZAusQjGja2E8o3DoiQaAFJRLB8e3uUPzS-5fPfSQ9bYBMl:www.chemcases.com/pheno/images/gitr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35138"/>
            <a:ext cx="3219450" cy="398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kkatsu.files.wordpress.com/2013/02/imgp7445.jpg?w=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17672"/>
            <a:ext cx="4242356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</a:t>
            </a:r>
            <a:r>
              <a:rPr lang="en-US" sz="2800" dirty="0"/>
              <a:t>Determine time of death using </a:t>
            </a:r>
            <a:r>
              <a:rPr lang="en-US" sz="2800" dirty="0" err="1"/>
              <a:t>algor</a:t>
            </a:r>
            <a:r>
              <a:rPr lang="en-US" sz="2800" dirty="0"/>
              <a:t> and rigor mortis</a:t>
            </a:r>
          </a:p>
        </p:txBody>
      </p:sp>
    </p:spTree>
    <p:extLst>
      <p:ext uri="{BB962C8B-B14F-4D97-AF65-F5344CB8AC3E}">
        <p14:creationId xmlns:p14="http://schemas.microsoft.com/office/powerpoint/2010/main" val="36671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638300"/>
            <a:ext cx="8839200" cy="1143000"/>
          </a:xfrm>
        </p:spPr>
        <p:txBody>
          <a:bodyPr/>
          <a:lstStyle/>
          <a:p>
            <a:pPr algn="l"/>
            <a:r>
              <a:rPr lang="en-US" sz="4800" dirty="0">
                <a:solidFill>
                  <a:srgbClr val="FF0000"/>
                </a:solidFill>
              </a:rPr>
              <a:t>Eye after death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82900"/>
            <a:ext cx="54102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Thin film on eye surface:</a:t>
            </a:r>
          </a:p>
          <a:p>
            <a:pPr lvl="1"/>
            <a:r>
              <a:rPr lang="en-US" dirty="0"/>
              <a:t>2-3 hours (eyes open)</a:t>
            </a:r>
          </a:p>
          <a:p>
            <a:pPr lvl="1"/>
            <a:r>
              <a:rPr lang="en-US" dirty="0"/>
              <a:t>24 hours (eyes closed)</a:t>
            </a:r>
          </a:p>
          <a:p>
            <a:pPr lvl="1"/>
            <a:endParaRPr lang="en-US" dirty="0"/>
          </a:p>
        </p:txBody>
      </p:sp>
      <p:pic>
        <p:nvPicPr>
          <p:cNvPr id="129028" name="Picture 4" descr="cloudyey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451100"/>
            <a:ext cx="3411682" cy="25019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time of death using </a:t>
            </a:r>
            <a:r>
              <a:rPr lang="en-US" sz="2800" dirty="0" err="1" smtClean="0"/>
              <a:t>algor</a:t>
            </a:r>
            <a:r>
              <a:rPr lang="en-US" sz="2800" dirty="0" smtClean="0"/>
              <a:t> and rigor mortis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Rectangle 6"/>
          <p:cNvSpPr>
            <a:spLocks noGrp="1" noChangeArrowheads="1"/>
          </p:cNvSpPr>
          <p:nvPr>
            <p:ph type="title"/>
          </p:nvPr>
        </p:nvSpPr>
        <p:spPr>
          <a:xfrm>
            <a:off x="550126" y="1981200"/>
            <a:ext cx="7313613" cy="868362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Meaning of Death</a:t>
            </a:r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3124200"/>
            <a:ext cx="7313613" cy="2667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End of life</a:t>
            </a:r>
          </a:p>
          <a:p>
            <a:r>
              <a:rPr lang="en-US" dirty="0"/>
              <a:t>“irreversible cessation of circulation of blood”</a:t>
            </a:r>
          </a:p>
          <a:p>
            <a:r>
              <a:rPr lang="en-US" dirty="0"/>
              <a:t>Brain activity stopped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Differentiate between, meaning manner and cause of death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Autopsy Report	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AutoNum type="arabicPeriod"/>
            </a:pPr>
            <a:r>
              <a:rPr lang="en-US" dirty="0" smtClean="0"/>
              <a:t>What does post-mortem mean?</a:t>
            </a:r>
          </a:p>
          <a:p>
            <a:pPr marL="742950" indent="-742950">
              <a:buAutoNum type="arabicPeriod"/>
            </a:pPr>
            <a:r>
              <a:rPr lang="en-US" dirty="0" smtClean="0"/>
              <a:t>Underline information pertaining to the cause, mechanism and manner of death.</a:t>
            </a:r>
          </a:p>
          <a:p>
            <a:pPr marL="742950" indent="-742950">
              <a:buAutoNum type="arabicPeriod"/>
            </a:pPr>
            <a:r>
              <a:rPr lang="en-US" dirty="0" smtClean="0"/>
              <a:t>Circle information that can be used to help determine time of death.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56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Body Farm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www.youtube.com/watch?v=GCyiczAcRBY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675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427973" y="2436920"/>
            <a:ext cx="281940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latin typeface="Candara" pitchFamily="34" charset="0"/>
              </a:rPr>
              <a:t>Flies </a:t>
            </a:r>
            <a:r>
              <a:rPr lang="en-US" altLang="en-US" dirty="0">
                <a:latin typeface="Candara" pitchFamily="34" charset="0"/>
              </a:rPr>
              <a:t>and </a:t>
            </a:r>
            <a:r>
              <a:rPr lang="en-US" altLang="en-US" i="1" dirty="0">
                <a:latin typeface="Candara" pitchFamily="34" charset="0"/>
              </a:rPr>
              <a:t>maggots</a:t>
            </a:r>
            <a:r>
              <a:rPr lang="en-US" altLang="en-US" dirty="0">
                <a:latin typeface="Candara" pitchFamily="34" charset="0"/>
              </a:rPr>
              <a:t> also provide an approximate time of death, very useful for cases where the body has been long dead. </a:t>
            </a:r>
            <a:endParaRPr lang="en-US" altLang="en-US" dirty="0" smtClean="0">
              <a:latin typeface="Candar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dirty="0" smtClean="0">
                <a:latin typeface="Candara" pitchFamily="34" charset="0"/>
              </a:rPr>
              <a:t>Only </a:t>
            </a:r>
            <a:r>
              <a:rPr lang="en-US" altLang="en-US" dirty="0">
                <a:latin typeface="Candara" pitchFamily="34" charset="0"/>
              </a:rPr>
              <a:t>certain insects will feed and lay eggs on a dead corpse and forensic entomologists study these insects, their </a:t>
            </a:r>
            <a:r>
              <a:rPr lang="en-US" altLang="en-US" i="1" dirty="0">
                <a:latin typeface="Candara" pitchFamily="34" charset="0"/>
              </a:rPr>
              <a:t>larvae</a:t>
            </a:r>
            <a:r>
              <a:rPr lang="en-US" altLang="en-US" dirty="0">
                <a:latin typeface="Candara" pitchFamily="34" charset="0"/>
              </a:rPr>
              <a:t> cycles and thereafter can determine whether a body has been dead for just one day or up to 3 or 4 weeks.</a:t>
            </a:r>
            <a:r>
              <a:rPr lang="en-US" altLang="en-US" dirty="0"/>
              <a:t> 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057400"/>
            <a:ext cx="58007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1380232"/>
            <a:ext cx="85636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rgbClr val="FF0000"/>
                </a:solidFill>
                <a:latin typeface="Candara" pitchFamily="34" charset="0"/>
              </a:rPr>
              <a:t>Forensic </a:t>
            </a:r>
            <a:r>
              <a:rPr lang="en-US" altLang="en-US" sz="3200" dirty="0" err="1" smtClean="0">
                <a:solidFill>
                  <a:srgbClr val="FF0000"/>
                </a:solidFill>
                <a:latin typeface="Candara" pitchFamily="34" charset="0"/>
              </a:rPr>
              <a:t>Entymology</a:t>
            </a:r>
            <a:r>
              <a:rPr lang="en-US" altLang="en-US" sz="3200" dirty="0" smtClean="0">
                <a:solidFill>
                  <a:srgbClr val="FF0000"/>
                </a:solidFill>
                <a:latin typeface="Candara" pitchFamily="34" charset="0"/>
              </a:rPr>
              <a:t>: study of insects in criminal investigations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time of death using insects (etymology)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702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228600" y="239713"/>
            <a:ext cx="8610600" cy="66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u="sng" dirty="0"/>
              <a:t>Time</a:t>
            </a:r>
            <a:r>
              <a:rPr lang="en-US" altLang="en-US" b="1" dirty="0"/>
              <a:t>	</a:t>
            </a:r>
            <a:r>
              <a:rPr lang="en-US" altLang="en-US" b="1" u="sng" dirty="0"/>
              <a:t>Physical Appearance of Body</a:t>
            </a:r>
            <a:r>
              <a:rPr lang="en-US" altLang="en-US" b="1" dirty="0"/>
              <a:t>	</a:t>
            </a:r>
            <a:r>
              <a:rPr lang="en-US" altLang="en-US" b="1" u="sng" dirty="0"/>
              <a:t>Insects Present at that Stage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b="1" dirty="0"/>
              <a:t>0-3 days</a:t>
            </a:r>
            <a:r>
              <a:rPr lang="en-US" altLang="en-US" sz="1400" dirty="0"/>
              <a:t>	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dirty="0"/>
              <a:t>	Proteins and carbohydrates in the 		</a:t>
            </a:r>
            <a:r>
              <a:rPr lang="en-US" altLang="en-US" sz="1400" dirty="0" smtClean="0"/>
              <a:t>		</a:t>
            </a:r>
            <a:r>
              <a:rPr lang="en-US" altLang="en-US" sz="1400" dirty="0" smtClean="0">
                <a:solidFill>
                  <a:schemeClr val="accent2"/>
                </a:solidFill>
              </a:rPr>
              <a:t>Blowflies </a:t>
            </a:r>
            <a:r>
              <a:rPr lang="en-US" altLang="en-US" sz="1400" dirty="0">
                <a:solidFill>
                  <a:schemeClr val="accent2"/>
                </a:solidFill>
              </a:rPr>
              <a:t>e.g. Bluebottle flies, </a:t>
            </a:r>
            <a:r>
              <a:rPr lang="en-US" altLang="en-US" sz="1400" dirty="0" err="1">
                <a:solidFill>
                  <a:schemeClr val="accent2"/>
                </a:solidFill>
              </a:rPr>
              <a:t>Syrphidae</a:t>
            </a:r>
            <a:r>
              <a:rPr lang="en-US" altLang="en-US" sz="1400" dirty="0">
                <a:solidFill>
                  <a:schemeClr val="accent2"/>
                </a:solidFill>
              </a:rPr>
              <a:t> flies</a:t>
            </a:r>
            <a:r>
              <a:rPr lang="en-US" altLang="en-US" sz="1200" dirty="0">
                <a:solidFill>
                  <a:schemeClr val="accent2"/>
                </a:solidFill>
              </a:rPr>
              <a:t> 	</a:t>
            </a:r>
            <a:r>
              <a:rPr lang="en-US" altLang="en-US" sz="1400" dirty="0"/>
              <a:t>	 deceased</a:t>
            </a:r>
            <a:r>
              <a:rPr lang="en-US" altLang="en-US" dirty="0"/>
              <a:t> </a:t>
            </a:r>
            <a:r>
              <a:rPr lang="en-US" altLang="en-US" sz="1400" dirty="0"/>
              <a:t>body begin to break down. </a:t>
            </a:r>
            <a:br>
              <a:rPr lang="en-US" altLang="en-US" sz="1400" dirty="0"/>
            </a:br>
            <a:r>
              <a:rPr lang="en-US" altLang="en-US" sz="1400" b="1" dirty="0"/>
              <a:t/>
            </a:r>
            <a:br>
              <a:rPr lang="en-US" altLang="en-US" sz="1400" b="1" dirty="0"/>
            </a:br>
            <a:r>
              <a:rPr lang="en-US" altLang="en-US" sz="1400" b="1" dirty="0"/>
              <a:t>4-7 days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dirty="0"/>
              <a:t>	Body is starting to decay and causes the 	 </a:t>
            </a:r>
            <a:r>
              <a:rPr lang="en-US" altLang="en-US" sz="1400" dirty="0" smtClean="0"/>
              <a:t>	</a:t>
            </a:r>
            <a:r>
              <a:rPr lang="en-US" altLang="en-US" sz="1400" dirty="0" smtClean="0">
                <a:solidFill>
                  <a:schemeClr val="accent2"/>
                </a:solidFill>
              </a:rPr>
              <a:t>Fly </a:t>
            </a:r>
            <a:r>
              <a:rPr lang="en-US" altLang="en-US" sz="1400" dirty="0">
                <a:solidFill>
                  <a:schemeClr val="accent2"/>
                </a:solidFill>
              </a:rPr>
              <a:t>larvae and beetle e.g. Rove Beetles</a:t>
            </a:r>
            <a:r>
              <a:rPr lang="en-US" altLang="en-US" dirty="0"/>
              <a:t> </a:t>
            </a:r>
            <a:r>
              <a:rPr lang="en-US" altLang="en-US" sz="1400" dirty="0"/>
              <a:t>	abdomen to inflate because of the gases</a:t>
            </a:r>
            <a:br>
              <a:rPr lang="en-US" altLang="en-US" sz="1400" dirty="0"/>
            </a:br>
            <a:r>
              <a:rPr lang="en-US" altLang="en-US" sz="1400" dirty="0"/>
              <a:t>	inside.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4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400" b="1" dirty="0"/>
              <a:t>8-18 days</a:t>
            </a:r>
            <a:r>
              <a:rPr lang="en-US" altLang="en-US" sz="1400" dirty="0"/>
              <a:t> 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dirty="0"/>
              <a:t>	Decay is well and truly setting in; the  	</a:t>
            </a:r>
            <a:r>
              <a:rPr lang="en-US" altLang="en-US" sz="1400" dirty="0" smtClean="0"/>
              <a:t>		 </a:t>
            </a:r>
            <a:r>
              <a:rPr lang="en-US" altLang="en-US" sz="1400" dirty="0">
                <a:solidFill>
                  <a:schemeClr val="accent2"/>
                </a:solidFill>
              </a:rPr>
              <a:t>Ants, cockroaches, beetles and flies</a:t>
            </a:r>
            <a:r>
              <a:rPr lang="en-US" altLang="en-US" dirty="0"/>
              <a:t> </a:t>
            </a:r>
            <a:r>
              <a:rPr lang="en-US" altLang="en-US" sz="1400" dirty="0"/>
              <a:t>	</a:t>
            </a:r>
            <a:endParaRPr lang="en-US" altLang="en-US" sz="1400" dirty="0" smtClean="0"/>
          </a:p>
          <a:p>
            <a:pPr eaLnBrk="1" hangingPunct="1">
              <a:spcBef>
                <a:spcPct val="50000"/>
              </a:spcBef>
            </a:pPr>
            <a:r>
              <a:rPr lang="en-US" altLang="en-US" sz="1400" dirty="0" smtClean="0"/>
              <a:t>abdomen </a:t>
            </a:r>
            <a:r>
              <a:rPr lang="en-US" altLang="en-US" sz="1400" dirty="0"/>
              <a:t>wall begins to break down.</a:t>
            </a:r>
            <a:br>
              <a:rPr lang="en-US" altLang="en-US" sz="1400" dirty="0"/>
            </a:br>
            <a:r>
              <a:rPr lang="en-US" altLang="en-US" sz="1400" b="1" dirty="0"/>
              <a:t/>
            </a:r>
            <a:br>
              <a:rPr lang="en-US" altLang="en-US" sz="1400" b="1" dirty="0"/>
            </a:br>
            <a:r>
              <a:rPr lang="en-US" altLang="en-US" sz="1400" b="1" dirty="0"/>
              <a:t>19-30 days	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400" dirty="0"/>
              <a:t>	The decaying body enters a stage know 	</a:t>
            </a:r>
            <a:r>
              <a:rPr lang="en-US" altLang="en-US" sz="1400" dirty="0" smtClean="0"/>
              <a:t>		</a:t>
            </a:r>
            <a:r>
              <a:rPr lang="en-US" altLang="en-US" sz="1400" dirty="0" smtClean="0">
                <a:solidFill>
                  <a:schemeClr val="accent2"/>
                </a:solidFill>
              </a:rPr>
              <a:t>Beetles </a:t>
            </a:r>
            <a:r>
              <a:rPr lang="en-US" altLang="en-US" sz="1400" dirty="0">
                <a:solidFill>
                  <a:schemeClr val="accent2"/>
                </a:solidFill>
              </a:rPr>
              <a:t>and mites e.g. Springtail beetle, </a:t>
            </a:r>
            <a:r>
              <a:rPr lang="en-US" altLang="en-US" sz="1400" dirty="0" err="1">
                <a:solidFill>
                  <a:schemeClr val="accent2"/>
                </a:solidFill>
              </a:rPr>
              <a:t>Acari</a:t>
            </a:r>
            <a:r>
              <a:rPr lang="en-US" altLang="en-US" sz="1400" dirty="0"/>
              <a:t>, 	as 'post-decay'; in wet, humid conditions, 	</a:t>
            </a:r>
            <a:r>
              <a:rPr lang="en-US" altLang="en-US" sz="1400" dirty="0" err="1">
                <a:solidFill>
                  <a:schemeClr val="accent2"/>
                </a:solidFill>
              </a:rPr>
              <a:t>Nematocera</a:t>
            </a:r>
            <a:r>
              <a:rPr lang="en-US" altLang="en-US" sz="1400" dirty="0"/>
              <a:t> (present only during the winter months), 	the body is sticky and wet; in hot dry 	</a:t>
            </a:r>
            <a:r>
              <a:rPr lang="en-US" altLang="en-US" sz="1400" dirty="0" smtClean="0"/>
              <a:t>	</a:t>
            </a:r>
            <a:r>
              <a:rPr lang="en-US" altLang="en-US" sz="1400" dirty="0" err="1" smtClean="0">
                <a:solidFill>
                  <a:schemeClr val="accent2"/>
                </a:solidFill>
              </a:rPr>
              <a:t>Brachycera</a:t>
            </a:r>
            <a:r>
              <a:rPr lang="en-US" altLang="en-US" sz="1400" dirty="0" smtClean="0"/>
              <a:t> </a:t>
            </a:r>
            <a:r>
              <a:rPr lang="en-US" altLang="en-US" sz="1400" dirty="0"/>
              <a:t/>
            </a:r>
            <a:br>
              <a:rPr lang="en-US" altLang="en-US" sz="1400" dirty="0"/>
            </a:br>
            <a:r>
              <a:rPr lang="en-US" altLang="en-US" sz="1400" dirty="0"/>
              <a:t>  	conditions, the body is dried out  . 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400" dirty="0"/>
          </a:p>
          <a:p>
            <a:pPr eaLnBrk="1" hangingPunct="1">
              <a:spcBef>
                <a:spcPct val="50000"/>
              </a:spcBef>
            </a:pPr>
            <a:r>
              <a:rPr lang="en-US" altLang="en-US" sz="1400" b="1" dirty="0" smtClean="0"/>
              <a:t>31 and over days</a:t>
            </a: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smtClean="0"/>
              <a:t>	The bones, skin and hair that remain no </a:t>
            </a:r>
            <a:br>
              <a:rPr lang="en-US" altLang="en-US" sz="1400" dirty="0" smtClean="0"/>
            </a:br>
            <a:r>
              <a:rPr lang="en-US" altLang="en-US" sz="1400" dirty="0" smtClean="0"/>
              <a:t>	longer give off a powerful stench and smell </a:t>
            </a:r>
            <a:br>
              <a:rPr lang="en-US" altLang="en-US" sz="1400" dirty="0" smtClean="0"/>
            </a:br>
            <a:r>
              <a:rPr lang="en-US" altLang="en-US" sz="1400" dirty="0" smtClean="0"/>
              <a:t>	just like the soil surrounding it.</a:t>
            </a:r>
            <a:endParaRPr lang="en-US" altLang="en-US" sz="1400" dirty="0"/>
          </a:p>
        </p:txBody>
      </p:sp>
      <p:pic>
        <p:nvPicPr>
          <p:cNvPr id="27651" name="Picture 5" descr="blowfl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95400"/>
            <a:ext cx="11430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devi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11811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051116_ants_hmed_11a_h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0"/>
            <a:ext cx="914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VYXCAI579SLCA2LVQUECAEQRFYOCAX23TZECAQ469MYCA7QJX29CAB8LTT0CAXENYB8CACES1SJCAVVR2PWCAU00QYFCA0A1THHCAV2ZAAGCAICGFAMCA80N3VICAHMDEZ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486400"/>
            <a:ext cx="9334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 descr="ba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679280"/>
            <a:ext cx="12192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lampro2_200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151" y="5679280"/>
            <a:ext cx="1295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7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90" y="1066800"/>
            <a:ext cx="8915400" cy="1371600"/>
          </a:xfrm>
        </p:spPr>
        <p:txBody>
          <a:bodyPr/>
          <a:lstStyle/>
          <a:p>
            <a:r>
              <a:rPr lang="en-US" sz="4800" dirty="0">
                <a:solidFill>
                  <a:srgbClr val="FF0000"/>
                </a:solidFill>
              </a:rPr>
              <a:t>Stages of Decomposition</a:t>
            </a: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7682" y="2286000"/>
            <a:ext cx="5791200" cy="29718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3600" b="1" dirty="0"/>
              <a:t>0-2 Days:</a:t>
            </a:r>
          </a:p>
          <a:p>
            <a:pPr lvl="1"/>
            <a:r>
              <a:rPr lang="en-US" dirty="0"/>
              <a:t>Green, purplish stains</a:t>
            </a:r>
          </a:p>
          <a:p>
            <a:pPr lvl="1"/>
            <a:r>
              <a:rPr lang="en-US" dirty="0"/>
              <a:t>Skin: marbled appearance</a:t>
            </a:r>
          </a:p>
          <a:p>
            <a:pPr lvl="1"/>
            <a:r>
              <a:rPr lang="en-US" dirty="0"/>
              <a:t>Face discolored</a:t>
            </a:r>
          </a:p>
          <a:p>
            <a:pPr lvl="1"/>
            <a:r>
              <a:rPr lang="en-US" dirty="0"/>
              <a:t>Flies lay eggs on corpse</a:t>
            </a:r>
          </a:p>
        </p:txBody>
      </p:sp>
      <p:pic>
        <p:nvPicPr>
          <p:cNvPr id="130055" name="Picture 7" descr="dead pigle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963423"/>
            <a:ext cx="3733800" cy="285908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time of death using insects (etymology)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95608"/>
            <a:ext cx="8382000" cy="32766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dirty="0"/>
              <a:t>4 Days:</a:t>
            </a:r>
          </a:p>
          <a:p>
            <a:pPr lvl="1"/>
            <a:r>
              <a:rPr lang="en-US" dirty="0"/>
              <a:t>Skin blisters</a:t>
            </a:r>
          </a:p>
          <a:p>
            <a:pPr lvl="1"/>
            <a:r>
              <a:rPr lang="en-US" dirty="0"/>
              <a:t>Abdomen swells (CO</a:t>
            </a:r>
            <a:r>
              <a:rPr lang="en-US" baseline="-25000" dirty="0"/>
              <a:t>2</a:t>
            </a:r>
            <a:r>
              <a:rPr lang="en-US" dirty="0"/>
              <a:t> gas released by bacteria in intestines)</a:t>
            </a:r>
          </a:p>
          <a:p>
            <a:pPr lvl="1"/>
            <a:r>
              <a:rPr lang="en-US" dirty="0"/>
              <a:t>Maggots on corpse</a:t>
            </a:r>
          </a:p>
        </p:txBody>
      </p:sp>
      <p:pic>
        <p:nvPicPr>
          <p:cNvPr id="133125" name="Picture 5" descr="The pig has become bloated from the build up of gases within the bod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33813"/>
            <a:ext cx="4343400" cy="3024187"/>
          </a:xfrm>
          <a:prstGeom prst="rect">
            <a:avLst/>
          </a:prstGeom>
          <a:noFill/>
        </p:spPr>
      </p:pic>
      <p:pic>
        <p:nvPicPr>
          <p:cNvPr id="133126" name="Picture 6" descr="larvae_develop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876800"/>
            <a:ext cx="1947863" cy="1981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time of death using insects (etymology)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9" name="Picture 5" descr="The pig is very flat with black exposed surfaces and creamy fles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527658"/>
            <a:ext cx="3429000" cy="2330341"/>
          </a:xfrm>
          <a:prstGeom prst="rect">
            <a:avLst/>
          </a:prstGeom>
          <a:noFill/>
        </p:spPr>
      </p:pic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763000" cy="3352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600" b="1" dirty="0"/>
              <a:t>6-10 Days: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Corpse bloats with CO</a:t>
            </a:r>
            <a:r>
              <a:rPr lang="en-US" baseline="-25000" dirty="0"/>
              <a:t>2</a:t>
            </a:r>
            <a:r>
              <a:rPr lang="en-US" dirty="0"/>
              <a:t>, chest and abdomen burst and collapse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Fluids leaks from body openings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Eyeballs and other tissues </a:t>
            </a:r>
            <a:r>
              <a:rPr lang="en-US" dirty="0" err="1"/>
              <a:t>liquify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Skin sloughs off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More eggs, maggots, flies, beetles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time of death using insects (etymology)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6" name="Picture 6" descr="The pig is now very flat and beginning to dry out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663564"/>
            <a:ext cx="3276600" cy="2319473"/>
          </a:xfrm>
          <a:prstGeom prst="rect">
            <a:avLst/>
          </a:prstGeom>
          <a:noFill/>
        </p:spPr>
      </p:pic>
      <p:sp>
        <p:nvSpPr>
          <p:cNvPr id="138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5181600" cy="33528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sz="3600" b="1" dirty="0"/>
              <a:t>10-20 Days:</a:t>
            </a:r>
          </a:p>
          <a:p>
            <a:pPr lvl="1"/>
            <a:r>
              <a:rPr lang="en-US" dirty="0"/>
              <a:t>Bloated body collapses</a:t>
            </a:r>
          </a:p>
          <a:p>
            <a:pPr lvl="1"/>
            <a:r>
              <a:rPr lang="en-US" dirty="0"/>
              <a:t>Flattened body, creamy flesh</a:t>
            </a:r>
          </a:p>
          <a:p>
            <a:pPr lvl="1"/>
            <a:r>
              <a:rPr lang="en-US" dirty="0"/>
              <a:t>Strong smell of decay</a:t>
            </a:r>
          </a:p>
          <a:p>
            <a:pPr lvl="1"/>
            <a:r>
              <a:rPr lang="en-US" dirty="0"/>
              <a:t>Fluids drain and seep</a:t>
            </a: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228600" y="4419600"/>
            <a:ext cx="5181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BEAB9C">
                <a:alpha val="74998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marL="609600" indent="-609600" eaLnBrk="1" hangingPunct="1">
              <a:spcBef>
                <a:spcPct val="20000"/>
              </a:spcBef>
            </a:pPr>
            <a:r>
              <a:rPr lang="en-US" sz="3600" b="1" u="none" dirty="0"/>
              <a:t>50-365 Days:</a:t>
            </a:r>
          </a:p>
          <a:p>
            <a:pPr marL="990600" lvl="1" indent="-533400" eaLnBrk="1" hangingPunct="1">
              <a:spcBef>
                <a:spcPct val="20000"/>
              </a:spcBef>
              <a:buFontTx/>
              <a:buChar char="–"/>
            </a:pPr>
            <a:r>
              <a:rPr lang="en-US" sz="2800" u="none" dirty="0">
                <a:ea typeface="ＭＳ Ｐゴシック" pitchFamily="-103" charset="-128"/>
              </a:rPr>
              <a:t>Body dry; decays slowly</a:t>
            </a:r>
          </a:p>
          <a:p>
            <a:pPr marL="990600" lvl="1" indent="-533400" eaLnBrk="1" hangingPunct="1">
              <a:spcBef>
                <a:spcPct val="20000"/>
              </a:spcBef>
              <a:buFontTx/>
              <a:buChar char="–"/>
            </a:pPr>
            <a:r>
              <a:rPr lang="en-US" sz="2800" u="none" dirty="0">
                <a:ea typeface="ＭＳ Ｐゴシック" pitchFamily="-103" charset="-128"/>
              </a:rPr>
              <a:t>Hair disappears, leaving bones</a:t>
            </a:r>
          </a:p>
        </p:txBody>
      </p:sp>
      <p:pic>
        <p:nvPicPr>
          <p:cNvPr id="138249" name="Picture 9" descr="The pig has been reduced to hair and bon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394200"/>
            <a:ext cx="3581400" cy="24638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time of death using insects (etymology)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9800"/>
            <a:ext cx="7313613" cy="868362"/>
          </a:xfrm>
        </p:spPr>
        <p:txBody>
          <a:bodyPr/>
          <a:lstStyle/>
          <a:p>
            <a:r>
              <a:rPr lang="en-US" sz="4000" dirty="0" smtClean="0"/>
              <a:t>Time lapse video of pig decaying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200400"/>
            <a:ext cx="7313613" cy="2590800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www.youtube.com/watch?v=yN8S6viF3Lw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time of death using insects (etymology)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123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5138"/>
            <a:ext cx="9144000" cy="40560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u="sng" dirty="0" smtClean="0">
                <a:solidFill>
                  <a:srgbClr val="FF0000"/>
                </a:solidFill>
              </a:rPr>
              <a:t>Manner of Death:</a:t>
            </a:r>
            <a:r>
              <a:rPr lang="en-US" b="1" i="1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Means by which they died</a:t>
            </a:r>
          </a:p>
          <a:p>
            <a:pPr lvl="1"/>
            <a:r>
              <a:rPr lang="en-US" dirty="0" smtClean="0"/>
              <a:t>Natural</a:t>
            </a:r>
          </a:p>
          <a:p>
            <a:pPr lvl="1"/>
            <a:r>
              <a:rPr lang="en-US" dirty="0" smtClean="0"/>
              <a:t>Accidental</a:t>
            </a:r>
          </a:p>
          <a:p>
            <a:pPr lvl="1"/>
            <a:r>
              <a:rPr lang="en-US" dirty="0" smtClean="0"/>
              <a:t>Suicidal</a:t>
            </a:r>
          </a:p>
          <a:p>
            <a:pPr lvl="1"/>
            <a:r>
              <a:rPr lang="en-US" dirty="0" smtClean="0"/>
              <a:t>Homicidal </a:t>
            </a:r>
          </a:p>
          <a:p>
            <a:pPr lvl="1"/>
            <a:r>
              <a:rPr lang="en-US" dirty="0" smtClean="0"/>
              <a:t>Undetermined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Differentiate between, meaning manner and cause of death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811420"/>
            <a:ext cx="8534400" cy="868362"/>
          </a:xfrm>
        </p:spPr>
        <p:txBody>
          <a:bodyPr/>
          <a:lstStyle/>
          <a:p>
            <a:r>
              <a:rPr lang="en-US" sz="4400" b="1" i="1" u="sng" dirty="0" smtClean="0">
                <a:solidFill>
                  <a:srgbClr val="FF0000"/>
                </a:solidFill>
              </a:rPr>
              <a:t>Cause of Death:  </a:t>
            </a:r>
            <a:r>
              <a:rPr lang="en-US" sz="4400" dirty="0" smtClean="0">
                <a:solidFill>
                  <a:srgbClr val="FF0000"/>
                </a:solidFill>
              </a:rPr>
              <a:t>Reason they died</a:t>
            </a: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28600" y="2679782"/>
            <a:ext cx="3200400" cy="58403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Ex. Natural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50126" y="2971800"/>
            <a:ext cx="3913401" cy="3616325"/>
          </a:xfrm>
        </p:spPr>
        <p:txBody>
          <a:bodyPr/>
          <a:lstStyle/>
          <a:p>
            <a:pPr lvl="1"/>
            <a:endParaRPr lang="en-US" dirty="0" smtClean="0"/>
          </a:p>
          <a:p>
            <a:r>
              <a:rPr lang="en-US" sz="3600" dirty="0" smtClean="0"/>
              <a:t>Heart attack </a:t>
            </a:r>
          </a:p>
          <a:p>
            <a:r>
              <a:rPr lang="en-US" sz="3600" dirty="0" smtClean="0"/>
              <a:t>Stroke</a:t>
            </a:r>
          </a:p>
          <a:p>
            <a:r>
              <a:rPr lang="en-US" sz="3600" dirty="0" smtClean="0"/>
              <a:t>Respiratory failure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930248" y="2679782"/>
            <a:ext cx="3832752" cy="58403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Ex. Homicide/Suicide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930248" y="2971800"/>
            <a:ext cx="3566160" cy="3616325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600" dirty="0" smtClean="0"/>
              <a:t>Hanging </a:t>
            </a:r>
          </a:p>
          <a:p>
            <a:r>
              <a:rPr lang="en-US" sz="3600" dirty="0" smtClean="0"/>
              <a:t>Drowning</a:t>
            </a:r>
          </a:p>
          <a:p>
            <a:r>
              <a:rPr lang="en-US" sz="3600" dirty="0" smtClean="0"/>
              <a:t>Asphyxiation</a:t>
            </a:r>
          </a:p>
          <a:p>
            <a:r>
              <a:rPr lang="en-US" sz="3600" dirty="0" smtClean="0"/>
              <a:t>Poison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Differentiate between, meaning manner and cause of death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735140"/>
            <a:ext cx="3962400" cy="4894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Gunshot wound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Stippling (powder burns) indicating gun was a few inches away </a:t>
            </a:r>
          </a:p>
          <a:p>
            <a:r>
              <a:rPr lang="en-US" sz="2400" dirty="0" smtClean="0"/>
              <a:t>Starring indicating barrel touching skin</a:t>
            </a:r>
          </a:p>
          <a:p>
            <a:endParaRPr lang="en-US" dirty="0"/>
          </a:p>
        </p:txBody>
      </p:sp>
      <p:pic>
        <p:nvPicPr>
          <p:cNvPr id="4" name="Picture 3" descr="cas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352689"/>
            <a:ext cx="1456373" cy="163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gunshot-cont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96" y="4419600"/>
            <a:ext cx="162940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unshot-intermedi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36" y="2277533"/>
            <a:ext cx="2961730" cy="194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Differentiate between, meaning manner and cause of death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03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dirty="0" smtClean="0"/>
              <a:t>Strangulation</a:t>
            </a:r>
          </a:p>
          <a:p>
            <a:r>
              <a:rPr lang="en-US" altLang="en-US" sz="2800" dirty="0" smtClean="0"/>
              <a:t>Petechial </a:t>
            </a:r>
            <a:r>
              <a:rPr lang="en-US" altLang="en-US" sz="2800" dirty="0"/>
              <a:t>hemorrhage as a result of strangulation</a:t>
            </a:r>
          </a:p>
          <a:p>
            <a:endParaRPr lang="en-US" dirty="0"/>
          </a:p>
        </p:txBody>
      </p:sp>
      <p:pic>
        <p:nvPicPr>
          <p:cNvPr id="5" name="Picture 4" descr="FOR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86000"/>
            <a:ext cx="41910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Differentiate between, meaning manner and cause of death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91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1735138"/>
            <a:ext cx="8534400" cy="40560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5818" b="1" i="1" u="sng" dirty="0" smtClean="0">
                <a:solidFill>
                  <a:srgbClr val="FF0000"/>
                </a:solidFill>
              </a:rPr>
              <a:t>Mechanism of death:</a:t>
            </a:r>
            <a:r>
              <a:rPr lang="en-US" sz="5818" b="1" u="sng" dirty="0" smtClean="0">
                <a:solidFill>
                  <a:srgbClr val="FF0000"/>
                </a:solidFill>
              </a:rPr>
              <a:t> </a:t>
            </a:r>
            <a:r>
              <a:rPr lang="en-US" sz="5818" dirty="0" smtClean="0">
                <a:solidFill>
                  <a:srgbClr val="FF0000"/>
                </a:solidFill>
              </a:rPr>
              <a:t>is the specific change in the body that brought about the end of life</a:t>
            </a:r>
            <a:endParaRPr lang="en-US" sz="5818" dirty="0" smtClean="0"/>
          </a:p>
          <a:p>
            <a:pPr>
              <a:buNone/>
            </a:pPr>
            <a:r>
              <a:rPr lang="en-US" sz="5818" dirty="0" smtClean="0"/>
              <a:t> </a:t>
            </a:r>
          </a:p>
          <a:p>
            <a:pPr>
              <a:buNone/>
            </a:pPr>
            <a:r>
              <a:rPr lang="en-US" sz="5818" dirty="0" smtClean="0"/>
              <a:t> </a:t>
            </a:r>
            <a:r>
              <a:rPr lang="en-US" sz="5818" u="sng" dirty="0" smtClean="0"/>
              <a:t>Cause  </a:t>
            </a:r>
            <a:r>
              <a:rPr lang="en-US" sz="5818" dirty="0" smtClean="0"/>
              <a:t>                     </a:t>
            </a:r>
            <a:r>
              <a:rPr lang="en-US" sz="5818" u="sng" dirty="0" smtClean="0"/>
              <a:t>Mechanism</a:t>
            </a:r>
          </a:p>
          <a:p>
            <a:pPr>
              <a:buNone/>
            </a:pPr>
            <a:r>
              <a:rPr lang="en-US" sz="5818" dirty="0" smtClean="0"/>
              <a:t>Shooting			Loss of blood</a:t>
            </a:r>
            <a:endParaRPr lang="en-US" sz="40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Differentiate between, meaning manner and cause of death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9484" y="1605948"/>
            <a:ext cx="7313613" cy="711365"/>
          </a:xfrm>
        </p:spPr>
        <p:txBody>
          <a:bodyPr/>
          <a:lstStyle/>
          <a:p>
            <a:pPr algn="l"/>
            <a:r>
              <a:rPr lang="en-US" sz="3600" b="1" i="1" u="sng" dirty="0">
                <a:solidFill>
                  <a:srgbClr val="FF0000"/>
                </a:solidFill>
              </a:rPr>
              <a:t>Time of Death:</a:t>
            </a:r>
            <a:r>
              <a:rPr lang="en-US" sz="3600" b="1" i="1" dirty="0">
                <a:solidFill>
                  <a:srgbClr val="FF0000"/>
                </a:solidFill>
              </a:rPr>
              <a:t>  </a:t>
            </a:r>
            <a:r>
              <a:rPr lang="en-US" sz="3600" dirty="0">
                <a:solidFill>
                  <a:srgbClr val="FF0000"/>
                </a:solidFill>
              </a:rPr>
              <a:t>When they died </a:t>
            </a:r>
            <a:br>
              <a:rPr lang="en-US" sz="3600" dirty="0">
                <a:solidFill>
                  <a:srgbClr val="FF0000"/>
                </a:solidFill>
              </a:rPr>
            </a:b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14600" y="2133600"/>
            <a:ext cx="3200400" cy="58403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Examples: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31520" y="2971800"/>
            <a:ext cx="3566160" cy="2209801"/>
          </a:xfrm>
        </p:spPr>
        <p:txBody>
          <a:bodyPr>
            <a:noAutofit/>
          </a:bodyPr>
          <a:lstStyle/>
          <a:p>
            <a:pPr marL="228600" indent="-228600"/>
            <a:r>
              <a:rPr lang="en-US" sz="2800" dirty="0" err="1" smtClean="0"/>
              <a:t>Livor</a:t>
            </a:r>
            <a:r>
              <a:rPr lang="en-US" sz="2800" dirty="0" smtClean="0"/>
              <a:t> </a:t>
            </a:r>
            <a:r>
              <a:rPr lang="en-US" sz="2800" dirty="0"/>
              <a:t>Mortis</a:t>
            </a:r>
          </a:p>
          <a:p>
            <a:pPr marL="228600" indent="-228600"/>
            <a:r>
              <a:rPr lang="en-US" sz="2800" dirty="0"/>
              <a:t>Rigor Mortis</a:t>
            </a:r>
          </a:p>
          <a:p>
            <a:pPr marL="228600" indent="-228600"/>
            <a:r>
              <a:rPr lang="en-US" sz="2800" dirty="0" err="1"/>
              <a:t>Algor</a:t>
            </a:r>
            <a:r>
              <a:rPr lang="en-US" sz="2800" dirty="0"/>
              <a:t> </a:t>
            </a:r>
            <a:r>
              <a:rPr lang="en-US" sz="2800" dirty="0" smtClean="0"/>
              <a:t>Mortis</a:t>
            </a:r>
          </a:p>
          <a:p>
            <a:pPr marL="228600" indent="-228600"/>
            <a:r>
              <a:rPr lang="en-US" sz="2800" dirty="0"/>
              <a:t>Stomach and intestinal contents</a:t>
            </a:r>
          </a:p>
          <a:p>
            <a:pPr marL="228600" indent="-228600"/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6514" y="2995808"/>
            <a:ext cx="3566160" cy="2209801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800" dirty="0" smtClean="0"/>
              <a:t>Changes </a:t>
            </a:r>
            <a:r>
              <a:rPr lang="en-US" sz="2800" dirty="0"/>
              <a:t>of the eye</a:t>
            </a:r>
          </a:p>
          <a:p>
            <a:pPr marL="285750" indent="-285750"/>
            <a:r>
              <a:rPr lang="en-US" sz="2800" dirty="0"/>
              <a:t>Stages of decomposition</a:t>
            </a:r>
          </a:p>
          <a:p>
            <a:pPr marL="285750" indent="-285750"/>
            <a:r>
              <a:rPr lang="en-US" sz="2800" dirty="0"/>
              <a:t>Insects (forensic entomology)</a:t>
            </a:r>
          </a:p>
          <a:p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time of death using rigor mortis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7762" y="1905000"/>
            <a:ext cx="7313613" cy="375126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FF0000"/>
                </a:solidFill>
              </a:rPr>
              <a:t>Factors affecting </a:t>
            </a:r>
            <a:r>
              <a:rPr lang="en-US" u="sng" dirty="0" err="1" smtClean="0">
                <a:solidFill>
                  <a:srgbClr val="FF0000"/>
                </a:solidFill>
              </a:rPr>
              <a:t>Livor</a:t>
            </a:r>
            <a:r>
              <a:rPr lang="en-US" u="sng" dirty="0" smtClean="0">
                <a:solidFill>
                  <a:srgbClr val="FF0000"/>
                </a:solidFill>
              </a:rPr>
              <a:t> Mortis</a:t>
            </a:r>
          </a:p>
          <a:p>
            <a:r>
              <a:rPr lang="en-US" dirty="0" smtClean="0"/>
              <a:t>Hot day/area– </a:t>
            </a:r>
            <a:r>
              <a:rPr lang="en-US" dirty="0"/>
              <a:t>blood pools faster</a:t>
            </a:r>
          </a:p>
          <a:p>
            <a:r>
              <a:rPr lang="en-US" dirty="0" smtClean="0"/>
              <a:t>Cool day/area: </a:t>
            </a:r>
            <a:r>
              <a:rPr lang="en-US" dirty="0"/>
              <a:t>slower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381000"/>
            <a:ext cx="7057873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B0F0"/>
                </a:solidFill>
              </a:rPr>
              <a:t>Objectives</a:t>
            </a:r>
            <a:r>
              <a:rPr lang="en-US" sz="2800" dirty="0" smtClean="0"/>
              <a:t>: Determine time of death using rigor mortis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5 Hair.pptx</Template>
  <TotalTime>6876</TotalTime>
  <Words>871</Words>
  <Application>Microsoft Office PowerPoint</Application>
  <PresentationFormat>On-screen Show (4:3)</PresentationFormat>
  <Paragraphs>156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Inkwell</vt:lpstr>
      <vt:lpstr>Time of Death </vt:lpstr>
      <vt:lpstr>Meaning of Death</vt:lpstr>
      <vt:lpstr>PowerPoint Presentation</vt:lpstr>
      <vt:lpstr>Cause of Death:  Reason they died </vt:lpstr>
      <vt:lpstr>PowerPoint Presentation</vt:lpstr>
      <vt:lpstr>PowerPoint Presentation</vt:lpstr>
      <vt:lpstr>PowerPoint Presentation</vt:lpstr>
      <vt:lpstr>Time of Death:  When they died  </vt:lpstr>
      <vt:lpstr>PowerPoint Presentation</vt:lpstr>
      <vt:lpstr>Rigor Mortis: stiffening of skeletal muscles after death</vt:lpstr>
      <vt:lpstr>PowerPoint Presentation</vt:lpstr>
      <vt:lpstr>Factors affecting rigor mortis:</vt:lpstr>
      <vt:lpstr>Livor Mortis: pooling of blood in tissues after death (lividity)</vt:lpstr>
      <vt:lpstr>PowerPoint Presentation</vt:lpstr>
      <vt:lpstr> Algor Mortis:  cooling of body after death </vt:lpstr>
      <vt:lpstr>Factors affecting algor mortis:</vt:lpstr>
      <vt:lpstr>Stomach and Intestinal Contents</vt:lpstr>
      <vt:lpstr>PowerPoint Presentation</vt:lpstr>
      <vt:lpstr>Eye after death</vt:lpstr>
      <vt:lpstr>Autopsy Report </vt:lpstr>
      <vt:lpstr>Body Farm</vt:lpstr>
      <vt:lpstr>PowerPoint Presentation</vt:lpstr>
      <vt:lpstr>PowerPoint Presentation</vt:lpstr>
      <vt:lpstr>Stages of Decomposition</vt:lpstr>
      <vt:lpstr>PowerPoint Presentation</vt:lpstr>
      <vt:lpstr>PowerPoint Presentation</vt:lpstr>
      <vt:lpstr>PowerPoint Presentation</vt:lpstr>
      <vt:lpstr>Time lapse video of pig decaying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Death</dc:title>
  <dc:creator>Martin Palermo</dc:creator>
  <cp:lastModifiedBy>WFSD</cp:lastModifiedBy>
  <cp:revision>80</cp:revision>
  <dcterms:created xsi:type="dcterms:W3CDTF">2014-03-02T21:39:26Z</dcterms:created>
  <dcterms:modified xsi:type="dcterms:W3CDTF">2016-03-03T16:41:44Z</dcterms:modified>
</cp:coreProperties>
</file>