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28" r:id="rId2"/>
    <p:sldId id="330" r:id="rId3"/>
    <p:sldId id="260" r:id="rId4"/>
    <p:sldId id="272" r:id="rId5"/>
    <p:sldId id="271" r:id="rId6"/>
    <p:sldId id="276" r:id="rId7"/>
    <p:sldId id="277" r:id="rId8"/>
    <p:sldId id="278" r:id="rId9"/>
    <p:sldId id="279" r:id="rId10"/>
    <p:sldId id="258" r:id="rId11"/>
    <p:sldId id="259" r:id="rId12"/>
    <p:sldId id="304" r:id="rId13"/>
    <p:sldId id="306" r:id="rId14"/>
    <p:sldId id="307" r:id="rId15"/>
    <p:sldId id="308" r:id="rId16"/>
    <p:sldId id="309" r:id="rId17"/>
    <p:sldId id="310" r:id="rId18"/>
    <p:sldId id="311" r:id="rId19"/>
    <p:sldId id="312" r:id="rId20"/>
    <p:sldId id="313" r:id="rId21"/>
    <p:sldId id="314" r:id="rId22"/>
    <p:sldId id="315" r:id="rId23"/>
    <p:sldId id="316" r:id="rId24"/>
    <p:sldId id="333" r:id="rId25"/>
    <p:sldId id="385" r:id="rId26"/>
    <p:sldId id="335" r:id="rId27"/>
    <p:sldId id="336" r:id="rId28"/>
    <p:sldId id="337" r:id="rId29"/>
    <p:sldId id="338" r:id="rId30"/>
    <p:sldId id="339" r:id="rId31"/>
    <p:sldId id="340" r:id="rId32"/>
    <p:sldId id="341" r:id="rId33"/>
    <p:sldId id="365" r:id="rId34"/>
    <p:sldId id="366" r:id="rId35"/>
    <p:sldId id="367" r:id="rId36"/>
    <p:sldId id="368" r:id="rId37"/>
    <p:sldId id="386" r:id="rId38"/>
    <p:sldId id="370" r:id="rId39"/>
    <p:sldId id="371" r:id="rId40"/>
    <p:sldId id="372" r:id="rId41"/>
    <p:sldId id="373" r:id="rId42"/>
    <p:sldId id="374" r:id="rId43"/>
    <p:sldId id="375" r:id="rId44"/>
    <p:sldId id="376" r:id="rId45"/>
    <p:sldId id="377" r:id="rId46"/>
    <p:sldId id="387" r:id="rId47"/>
    <p:sldId id="382" r:id="rId48"/>
    <p:sldId id="290" r:id="rId49"/>
    <p:sldId id="38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4" autoAdjust="0"/>
    <p:restoredTop sz="94671" autoAdjust="0"/>
  </p:normalViewPr>
  <p:slideViewPr>
    <p:cSldViewPr>
      <p:cViewPr>
        <p:scale>
          <a:sx n="70" d="100"/>
          <a:sy n="70" d="100"/>
        </p:scale>
        <p:origin x="-510" y="-90"/>
      </p:cViewPr>
      <p:guideLst>
        <p:guide orient="horz" pos="2160"/>
        <p:guide pos="2880"/>
      </p:guideLst>
    </p:cSldViewPr>
  </p:slideViewPr>
  <p:outlineViewPr>
    <p:cViewPr>
      <p:scale>
        <a:sx n="33" d="100"/>
        <a:sy n="33" d="100"/>
      </p:scale>
      <p:origin x="24" y="46152"/>
    </p:cViewPr>
  </p:outlineViewPr>
  <p:notesTextViewPr>
    <p:cViewPr>
      <p:scale>
        <a:sx n="1" d="1"/>
        <a:sy n="1" d="1"/>
      </p:scale>
      <p:origin x="0" y="0"/>
    </p:cViewPr>
  </p:notesTextViewPr>
  <p:sorterViewPr>
    <p:cViewPr>
      <p:scale>
        <a:sx n="100" d="100"/>
        <a:sy n="100" d="100"/>
      </p:scale>
      <p:origin x="0" y="174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1" y="3124200"/>
            <a:ext cx="6477000" cy="1914144"/>
          </a:xfrm>
        </p:spPr>
        <p:txBody>
          <a:bodyPr vert="horz" lIns="45715" tIns="0" rIns="45715" bIns="0" rtlCol="0" anchor="b" anchorCtr="0">
            <a:noAutofit/>
          </a:bodyPr>
          <a:lstStyle>
            <a:lvl1pPr algn="l" defTabSz="914305"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1" y="5056632"/>
            <a:ext cx="6477000" cy="704088"/>
          </a:xfrm>
        </p:spPr>
        <p:txBody>
          <a:bodyPr vert="horz" lIns="91430" tIns="0" rIns="45715" bIns="0" rtlCol="0">
            <a:normAutofit/>
          </a:bodyPr>
          <a:lstStyle>
            <a:lvl1pPr marL="0" indent="0" algn="l" defTabSz="914305" rtl="0" eaLnBrk="1" latinLnBrk="0" hangingPunct="1">
              <a:lnSpc>
                <a:spcPts val="2600"/>
              </a:lnSpc>
              <a:spcBef>
                <a:spcPts val="2000"/>
              </a:spcBef>
              <a:buSzPct val="90000"/>
              <a:buFontTx/>
              <a:buNone/>
              <a:defRPr sz="2200" kern="1200">
                <a:solidFill>
                  <a:schemeClr val="tx1"/>
                </a:solidFill>
                <a:latin typeface="+mn-lt"/>
                <a:ea typeface="+mn-ea"/>
                <a:cs typeface="+mn-cs"/>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a:prstGeom prst="rect">
            <a:avLst/>
          </a:prstGeom>
        </p:spPr>
        <p:txBody>
          <a:bodyPr vert="horz" lIns="91430" tIns="45715" rIns="91430" bIns="45715" rtlCol="0" anchor="ctr"/>
          <a:lstStyle>
            <a:lvl1pPr marL="0" algn="l" defTabSz="914305" rtl="0" eaLnBrk="1" latinLnBrk="0" hangingPunct="1">
              <a:defRPr sz="1100" kern="1200">
                <a:solidFill>
                  <a:schemeClr val="tx1"/>
                </a:solidFill>
                <a:latin typeface="Rockwell" pitchFamily="18" charset="0"/>
                <a:ea typeface="+mn-ea"/>
                <a:cs typeface="+mn-cs"/>
              </a:defRPr>
            </a:lvl1pPr>
          </a:lstStyle>
          <a:p>
            <a:fld id="{9A019693-75A5-4C12-9B25-7A3B5DD36EBF}" type="datetimeFigureOut">
              <a:rPr lang="en-US" smtClean="0"/>
              <a:pPr/>
              <a:t>3/29/2016</a:t>
            </a:fld>
            <a:endParaRPr lang="en-US" dirty="0"/>
          </a:p>
        </p:txBody>
      </p:sp>
      <p:sp>
        <p:nvSpPr>
          <p:cNvPr id="5" name="Footer Placeholder 4"/>
          <p:cNvSpPr>
            <a:spLocks noGrp="1"/>
          </p:cNvSpPr>
          <p:nvPr>
            <p:ph type="ftr" sz="quarter" idx="11"/>
          </p:nvPr>
        </p:nvSpPr>
        <p:spPr>
          <a:xfrm>
            <a:off x="3959352" y="6300216"/>
            <a:ext cx="3813048" cy="274320"/>
          </a:xfrm>
          <a:prstGeom prst="rect">
            <a:avLst/>
          </a:prstGeom>
        </p:spPr>
        <p:txBody>
          <a:bodyPr vert="horz" lIns="91430" tIns="45715" rIns="91430" bIns="45715" rtlCol="0" anchor="ctr"/>
          <a:lstStyle>
            <a:lvl1pPr marL="0" algn="l" defTabSz="914305" rtl="0" eaLnBrk="1" latinLnBrk="0" hangingPunct="1">
              <a:defRPr sz="1100" kern="1200">
                <a:solidFill>
                  <a:schemeClr val="tx1"/>
                </a:solidFill>
                <a:latin typeface="Rockwell" pitchFamily="18" charset="0"/>
                <a:ea typeface="+mn-ea"/>
                <a:cs typeface="+mn-cs"/>
              </a:defRPr>
            </a:lvl1pPr>
          </a:lstStyle>
          <a:p>
            <a:endParaRPr lang="en-US" dirty="0"/>
          </a:p>
        </p:txBody>
      </p:sp>
      <p:sp>
        <p:nvSpPr>
          <p:cNvPr id="6" name="Slide Number Placeholder 5"/>
          <p:cNvSpPr>
            <a:spLocks noGrp="1"/>
          </p:cNvSpPr>
          <p:nvPr>
            <p:ph type="sldNum" sz="quarter" idx="12"/>
          </p:nvPr>
        </p:nvSpPr>
        <p:spPr>
          <a:xfrm>
            <a:off x="8275321" y="6300216"/>
            <a:ext cx="685800" cy="274320"/>
          </a:xfrm>
          <a:prstGeom prst="rect">
            <a:avLst/>
          </a:prstGeom>
        </p:spPr>
        <p:txBody>
          <a:bodyPr vert="horz" lIns="91430" tIns="45715" rIns="91430" bIns="45715" rtlCol="0" anchor="ctr"/>
          <a:lstStyle>
            <a:lvl1pPr marL="0" algn="r" defTabSz="914305" rtl="0" eaLnBrk="1" latinLnBrk="0" hangingPunct="1">
              <a:defRPr sz="1100" kern="1200">
                <a:solidFill>
                  <a:schemeClr val="tx1"/>
                </a:solidFill>
                <a:latin typeface="Rockwell" pitchFamily="18" charset="0"/>
                <a:ea typeface="+mn-ea"/>
                <a:cs typeface="+mn-cs"/>
              </a:defRPr>
            </a:lvl1pPr>
          </a:lstStyle>
          <a:p>
            <a:fld id="{D129F8DA-1A56-46B8-A2AE-173DFBE5379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a:xfrm>
            <a:off x="7663438" y="6314461"/>
            <a:ext cx="1295400" cy="265089"/>
          </a:xfrm>
          <a:prstGeom prst="rect">
            <a:avLst/>
          </a:prstGeom>
        </p:spPr>
        <p:txBody>
          <a:bodyPr lIns="91430" tIns="45715" rIns="91430" bIns="45715"/>
          <a:lstStyle/>
          <a:p>
            <a:fld id="{9A019693-75A5-4C12-9B25-7A3B5DD36EBF}" type="datetimeFigureOut">
              <a:rPr lang="en-US" smtClean="0"/>
              <a:pPr/>
              <a:t>3/29/2016</a:t>
            </a:fld>
            <a:endParaRPr lang="en-US" dirty="0"/>
          </a:p>
        </p:txBody>
      </p:sp>
      <p:sp>
        <p:nvSpPr>
          <p:cNvPr id="6" name="Footer Placeholder 5"/>
          <p:cNvSpPr>
            <a:spLocks noGrp="1"/>
          </p:cNvSpPr>
          <p:nvPr>
            <p:ph type="ftr" sz="quarter" idx="11"/>
          </p:nvPr>
        </p:nvSpPr>
        <p:spPr>
          <a:xfrm>
            <a:off x="3942607" y="6305797"/>
            <a:ext cx="3717967" cy="259278"/>
          </a:xfrm>
          <a:prstGeom prst="rect">
            <a:avLst/>
          </a:prstGeom>
        </p:spPr>
        <p:txBody>
          <a:bodyPr/>
          <a:lstStyle/>
          <a:p>
            <a:endParaRPr lang="en-US" dirty="0"/>
          </a:p>
        </p:txBody>
      </p:sp>
      <p:sp>
        <p:nvSpPr>
          <p:cNvPr id="7" name="Slide Number Placeholder 6"/>
          <p:cNvSpPr>
            <a:spLocks noGrp="1"/>
          </p:cNvSpPr>
          <p:nvPr>
            <p:ph type="sldNum" sz="quarter" idx="12"/>
          </p:nvPr>
        </p:nvSpPr>
        <p:spPr>
          <a:xfrm>
            <a:off x="7521388" y="5476098"/>
            <a:ext cx="1483056" cy="851848"/>
          </a:xfrm>
          <a:prstGeom prst="rect">
            <a:avLst/>
          </a:prstGeom>
        </p:spPr>
        <p:txBody>
          <a:bodyPr lIns="91430" tIns="45715" rIns="91430" bIns="45715"/>
          <a:lstStyle/>
          <a:p>
            <a:fld id="{D129F8DA-1A56-46B8-A2AE-173DFBE53790}" type="slidenum">
              <a:rPr lang="en-US" smtClean="0"/>
              <a:pPr/>
              <a:t>‹#›</a:t>
            </a:fld>
            <a:endParaRPr lang="en-US"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1"/>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40"/>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7663438" y="6314461"/>
            <a:ext cx="1295400" cy="265089"/>
          </a:xfrm>
          <a:prstGeom prst="rect">
            <a:avLst/>
          </a:prstGeom>
        </p:spPr>
        <p:txBody>
          <a:bodyPr lIns="91430" tIns="45715" rIns="91430" bIns="45715"/>
          <a:lstStyle/>
          <a:p>
            <a:fld id="{9A019693-75A5-4C12-9B25-7A3B5DD36EBF}" type="datetimeFigureOut">
              <a:rPr lang="en-US" smtClean="0"/>
              <a:pPr/>
              <a:t>3/29/2016</a:t>
            </a:fld>
            <a:endParaRPr lang="en-US" dirty="0"/>
          </a:p>
        </p:txBody>
      </p:sp>
      <p:sp>
        <p:nvSpPr>
          <p:cNvPr id="6" name="Footer Placeholder 5"/>
          <p:cNvSpPr>
            <a:spLocks noGrp="1"/>
          </p:cNvSpPr>
          <p:nvPr>
            <p:ph type="ftr" sz="quarter" idx="11"/>
          </p:nvPr>
        </p:nvSpPr>
        <p:spPr>
          <a:xfrm>
            <a:off x="3942607" y="6305797"/>
            <a:ext cx="3717967" cy="259278"/>
          </a:xfrm>
          <a:prstGeom prst="rect">
            <a:avLst/>
          </a:prstGeom>
        </p:spPr>
        <p:txBody>
          <a:bodyPr/>
          <a:lstStyle/>
          <a:p>
            <a:endParaRPr lang="en-US" dirty="0"/>
          </a:p>
        </p:txBody>
      </p:sp>
      <p:sp>
        <p:nvSpPr>
          <p:cNvPr id="7" name="Slide Number Placeholder 6"/>
          <p:cNvSpPr>
            <a:spLocks noGrp="1"/>
          </p:cNvSpPr>
          <p:nvPr>
            <p:ph type="sldNum" sz="quarter" idx="12"/>
          </p:nvPr>
        </p:nvSpPr>
        <p:spPr>
          <a:xfrm>
            <a:off x="7521388" y="5476098"/>
            <a:ext cx="1483056" cy="851848"/>
          </a:xfrm>
          <a:prstGeom prst="rect">
            <a:avLst/>
          </a:prstGeom>
        </p:spPr>
        <p:txBody>
          <a:bodyPr lIns="91430" tIns="45715" rIns="91430" bIns="45715"/>
          <a:lstStyle/>
          <a:p>
            <a:fld id="{D129F8DA-1A56-46B8-A2AE-173DFBE53790}" type="slidenum">
              <a:rPr lang="en-US" smtClean="0"/>
              <a:pPr/>
              <a:t>‹#›</a:t>
            </a:fld>
            <a:endParaRPr lang="en-US" dirty="0"/>
          </a:p>
        </p:txBody>
      </p:sp>
      <p:sp>
        <p:nvSpPr>
          <p:cNvPr id="8" name="Content Placeholder 2"/>
          <p:cNvSpPr>
            <a:spLocks noGrp="1"/>
          </p:cNvSpPr>
          <p:nvPr>
            <p:ph sz="half" idx="13"/>
          </p:nvPr>
        </p:nvSpPr>
        <p:spPr>
          <a:xfrm>
            <a:off x="914400" y="3870961"/>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1"/>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7663438" y="6314461"/>
            <a:ext cx="1295400" cy="265089"/>
          </a:xfrm>
          <a:prstGeom prst="rect">
            <a:avLst/>
          </a:prstGeom>
        </p:spPr>
        <p:txBody>
          <a:bodyPr lIns="91430" tIns="45715" rIns="91430" bIns="45715"/>
          <a:lstStyle/>
          <a:p>
            <a:fld id="{9A019693-75A5-4C12-9B25-7A3B5DD36EBF}" type="datetimeFigureOut">
              <a:rPr lang="en-US" smtClean="0"/>
              <a:pPr/>
              <a:t>3/29/2016</a:t>
            </a:fld>
            <a:endParaRPr lang="en-US" dirty="0"/>
          </a:p>
        </p:txBody>
      </p:sp>
      <p:sp>
        <p:nvSpPr>
          <p:cNvPr id="4" name="Footer Placeholder 3"/>
          <p:cNvSpPr>
            <a:spLocks noGrp="1"/>
          </p:cNvSpPr>
          <p:nvPr>
            <p:ph type="ftr" sz="quarter" idx="11"/>
          </p:nvPr>
        </p:nvSpPr>
        <p:spPr>
          <a:xfrm>
            <a:off x="3942607" y="6305797"/>
            <a:ext cx="3717967" cy="259278"/>
          </a:xfrm>
          <a:prstGeom prst="rect">
            <a:avLst/>
          </a:prstGeom>
        </p:spPr>
        <p:txBody>
          <a:bodyPr/>
          <a:lstStyle/>
          <a:p>
            <a:endParaRPr lang="en-US" dirty="0"/>
          </a:p>
        </p:txBody>
      </p:sp>
      <p:sp>
        <p:nvSpPr>
          <p:cNvPr id="5" name="Slide Number Placeholder 4"/>
          <p:cNvSpPr>
            <a:spLocks noGrp="1"/>
          </p:cNvSpPr>
          <p:nvPr>
            <p:ph type="sldNum" sz="quarter" idx="12"/>
          </p:nvPr>
        </p:nvSpPr>
        <p:spPr>
          <a:xfrm>
            <a:off x="7521388" y="5476098"/>
            <a:ext cx="1483056" cy="851848"/>
          </a:xfrm>
          <a:prstGeom prst="rect">
            <a:avLst/>
          </a:prstGeom>
        </p:spPr>
        <p:txBody>
          <a:bodyPr lIns="91430" tIns="45715" rIns="91430" bIns="45715"/>
          <a:lstStyle/>
          <a:p>
            <a:fld id="{D129F8DA-1A56-46B8-A2AE-173DFBE53790}" type="slidenum">
              <a:rPr lang="en-US" smtClean="0"/>
              <a:pPr/>
              <a:t>‹#›</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63438" y="6314461"/>
            <a:ext cx="1295400" cy="265089"/>
          </a:xfrm>
          <a:prstGeom prst="rect">
            <a:avLst/>
          </a:prstGeom>
        </p:spPr>
        <p:txBody>
          <a:bodyPr lIns="91430" tIns="45715" rIns="91430" bIns="45715"/>
          <a:lstStyle/>
          <a:p>
            <a:fld id="{9A019693-75A5-4C12-9B25-7A3B5DD36EBF}" type="datetimeFigureOut">
              <a:rPr lang="en-US" smtClean="0"/>
              <a:pPr/>
              <a:t>3/29/2016</a:t>
            </a:fld>
            <a:endParaRPr lang="en-US" dirty="0"/>
          </a:p>
        </p:txBody>
      </p:sp>
      <p:sp>
        <p:nvSpPr>
          <p:cNvPr id="3" name="Footer Placeholder 2"/>
          <p:cNvSpPr>
            <a:spLocks noGrp="1"/>
          </p:cNvSpPr>
          <p:nvPr>
            <p:ph type="ftr" sz="quarter" idx="11"/>
          </p:nvPr>
        </p:nvSpPr>
        <p:spPr>
          <a:xfrm>
            <a:off x="3942607" y="6305797"/>
            <a:ext cx="3717967" cy="259278"/>
          </a:xfrm>
          <a:prstGeom prst="rect">
            <a:avLst/>
          </a:prstGeom>
        </p:spPr>
        <p:txBody>
          <a:bodyPr/>
          <a:lstStyle/>
          <a:p>
            <a:endParaRPr lang="en-US" dirty="0"/>
          </a:p>
        </p:txBody>
      </p:sp>
      <p:sp>
        <p:nvSpPr>
          <p:cNvPr id="4" name="Slide Number Placeholder 3"/>
          <p:cNvSpPr>
            <a:spLocks noGrp="1"/>
          </p:cNvSpPr>
          <p:nvPr>
            <p:ph type="sldNum" sz="quarter" idx="12"/>
          </p:nvPr>
        </p:nvSpPr>
        <p:spPr>
          <a:xfrm>
            <a:off x="7521388" y="5476098"/>
            <a:ext cx="1483056" cy="851848"/>
          </a:xfrm>
          <a:prstGeom prst="rect">
            <a:avLst/>
          </a:prstGeom>
        </p:spPr>
        <p:txBody>
          <a:bodyPr lIns="91430" tIns="45715" rIns="91430" bIns="45715"/>
          <a:lstStyle/>
          <a:p>
            <a:fld id="{D129F8DA-1A56-46B8-A2AE-173DFBE53790}" type="slidenum">
              <a:rPr lang="en-US" smtClean="0"/>
              <a:pPr/>
              <a:t>‹#›</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9"/>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1"/>
            <a:ext cx="3563938" cy="2163171"/>
          </a:xfrm>
        </p:spPr>
        <p:txBody>
          <a:bodyPr/>
          <a:lstStyle>
            <a:lvl1pPr marL="0" indent="0">
              <a:buNone/>
              <a:defRPr sz="20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63438" y="6314461"/>
            <a:ext cx="1295400" cy="265089"/>
          </a:xfrm>
          <a:prstGeom prst="rect">
            <a:avLst/>
          </a:prstGeom>
        </p:spPr>
        <p:txBody>
          <a:bodyPr lIns="91430" tIns="45715" rIns="91430" bIns="45715"/>
          <a:lstStyle/>
          <a:p>
            <a:fld id="{9A019693-75A5-4C12-9B25-7A3B5DD36EBF}" type="datetimeFigureOut">
              <a:rPr lang="en-US" smtClean="0"/>
              <a:pPr/>
              <a:t>3/29/2016</a:t>
            </a:fld>
            <a:endParaRPr lang="en-US" dirty="0"/>
          </a:p>
        </p:txBody>
      </p:sp>
      <p:sp>
        <p:nvSpPr>
          <p:cNvPr id="6" name="Footer Placeholder 5"/>
          <p:cNvSpPr>
            <a:spLocks noGrp="1"/>
          </p:cNvSpPr>
          <p:nvPr>
            <p:ph type="ftr" sz="quarter" idx="11"/>
          </p:nvPr>
        </p:nvSpPr>
        <p:spPr>
          <a:xfrm>
            <a:off x="3942607" y="6305797"/>
            <a:ext cx="3717967" cy="259278"/>
          </a:xfrm>
          <a:prstGeom prst="rect">
            <a:avLst/>
          </a:prstGeom>
        </p:spPr>
        <p:txBody>
          <a:bodyPr/>
          <a:lstStyle/>
          <a:p>
            <a:endParaRPr lang="en-US" dirty="0"/>
          </a:p>
        </p:txBody>
      </p:sp>
      <p:sp>
        <p:nvSpPr>
          <p:cNvPr id="7" name="Slide Number Placeholder 6"/>
          <p:cNvSpPr>
            <a:spLocks noGrp="1"/>
          </p:cNvSpPr>
          <p:nvPr>
            <p:ph type="sldNum" sz="quarter" idx="12"/>
          </p:nvPr>
        </p:nvSpPr>
        <p:spPr>
          <a:xfrm>
            <a:off x="7521388" y="5476098"/>
            <a:ext cx="1483056" cy="851848"/>
          </a:xfrm>
          <a:prstGeom prst="rect">
            <a:avLst/>
          </a:prstGeom>
        </p:spPr>
        <p:txBody>
          <a:bodyPr lIns="91430" tIns="45715" rIns="91430" bIns="45715"/>
          <a:lstStyle/>
          <a:p>
            <a:fld id="{D129F8DA-1A56-46B8-A2AE-173DFBE53790}" type="slidenum">
              <a:rPr lang="en-US" smtClean="0"/>
              <a:pPr/>
              <a:t>‹#›</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1"/>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3"/>
            <a:ext cx="3566160" cy="2163171"/>
          </a:xfrm>
        </p:spPr>
        <p:txBody>
          <a:bodyPr/>
          <a:lstStyle>
            <a:lvl1pPr marL="0" indent="0">
              <a:buNone/>
              <a:defRPr sz="20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63438" y="6314461"/>
            <a:ext cx="1295400" cy="265089"/>
          </a:xfrm>
          <a:prstGeom prst="rect">
            <a:avLst/>
          </a:prstGeom>
        </p:spPr>
        <p:txBody>
          <a:bodyPr lIns="91430" tIns="45715" rIns="91430" bIns="45715"/>
          <a:lstStyle/>
          <a:p>
            <a:fld id="{9A019693-75A5-4C12-9B25-7A3B5DD36EBF}" type="datetimeFigureOut">
              <a:rPr lang="en-US" smtClean="0"/>
              <a:pPr/>
              <a:t>3/29/2016</a:t>
            </a:fld>
            <a:endParaRPr lang="en-US" dirty="0"/>
          </a:p>
        </p:txBody>
      </p:sp>
      <p:sp>
        <p:nvSpPr>
          <p:cNvPr id="6" name="Footer Placeholder 5"/>
          <p:cNvSpPr>
            <a:spLocks noGrp="1"/>
          </p:cNvSpPr>
          <p:nvPr>
            <p:ph type="ftr" sz="quarter" idx="11"/>
          </p:nvPr>
        </p:nvSpPr>
        <p:spPr>
          <a:xfrm>
            <a:off x="3942607" y="6305797"/>
            <a:ext cx="3717967" cy="259278"/>
          </a:xfrm>
          <a:prstGeom prst="rect">
            <a:avLst/>
          </a:prstGeom>
        </p:spPr>
        <p:txBody>
          <a:bodyPr/>
          <a:lstStyle/>
          <a:p>
            <a:endParaRPr lang="en-US" dirty="0"/>
          </a:p>
        </p:txBody>
      </p:sp>
      <p:sp>
        <p:nvSpPr>
          <p:cNvPr id="7" name="Slide Number Placeholder 6"/>
          <p:cNvSpPr>
            <a:spLocks noGrp="1"/>
          </p:cNvSpPr>
          <p:nvPr>
            <p:ph type="sldNum" sz="quarter" idx="12"/>
          </p:nvPr>
        </p:nvSpPr>
        <p:spPr>
          <a:xfrm>
            <a:off x="7521388" y="5476098"/>
            <a:ext cx="1483056" cy="851848"/>
          </a:xfrm>
          <a:prstGeom prst="rect">
            <a:avLst/>
          </a:prstGeom>
        </p:spPr>
        <p:txBody>
          <a:bodyPr lIns="91430" tIns="45715" rIns="91430" bIns="45715"/>
          <a:lstStyle/>
          <a:p>
            <a:fld id="{D129F8DA-1A56-46B8-A2AE-173DFBE53790}" type="slidenum">
              <a:rPr lang="en-US" smtClean="0"/>
              <a:pPr/>
              <a:t>‹#›</a:t>
            </a:fld>
            <a:endParaRPr lang="en-US" dirty="0"/>
          </a:p>
        </p:txBody>
      </p:sp>
      <p:grpSp>
        <p:nvGrpSpPr>
          <p:cNvPr id="3" name="Group 7"/>
          <p:cNvGrpSpPr/>
          <p:nvPr/>
        </p:nvGrpSpPr>
        <p:grpSpPr>
          <a:xfrm rot="21421631">
            <a:off x="629029"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1"/>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transition spd="slow">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9"/>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8" y="3682580"/>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2" y="241257"/>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30" y="403038"/>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1"/>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3"/>
            <a:ext cx="3566160" cy="2163171"/>
          </a:xfrm>
        </p:spPr>
        <p:txBody>
          <a:bodyPr/>
          <a:lstStyle>
            <a:lvl1pPr marL="0" indent="0">
              <a:buNone/>
              <a:defRPr sz="20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63438" y="6314461"/>
            <a:ext cx="1295400" cy="265089"/>
          </a:xfrm>
          <a:prstGeom prst="rect">
            <a:avLst/>
          </a:prstGeom>
        </p:spPr>
        <p:txBody>
          <a:bodyPr lIns="91430" tIns="45715" rIns="91430" bIns="45715"/>
          <a:lstStyle/>
          <a:p>
            <a:fld id="{9A019693-75A5-4C12-9B25-7A3B5DD36EBF}" type="datetimeFigureOut">
              <a:rPr lang="en-US" smtClean="0"/>
              <a:pPr/>
              <a:t>3/29/2016</a:t>
            </a:fld>
            <a:endParaRPr lang="en-US" dirty="0"/>
          </a:p>
        </p:txBody>
      </p:sp>
      <p:sp>
        <p:nvSpPr>
          <p:cNvPr id="6" name="Footer Placeholder 5"/>
          <p:cNvSpPr>
            <a:spLocks noGrp="1"/>
          </p:cNvSpPr>
          <p:nvPr>
            <p:ph type="ftr" sz="quarter" idx="11"/>
          </p:nvPr>
        </p:nvSpPr>
        <p:spPr>
          <a:xfrm>
            <a:off x="3942607" y="6305797"/>
            <a:ext cx="3717967" cy="259278"/>
          </a:xfrm>
          <a:prstGeom prst="rect">
            <a:avLst/>
          </a:prstGeom>
        </p:spPr>
        <p:txBody>
          <a:bodyPr/>
          <a:lstStyle/>
          <a:p>
            <a:endParaRPr lang="en-US" dirty="0"/>
          </a:p>
        </p:txBody>
      </p:sp>
      <p:sp>
        <p:nvSpPr>
          <p:cNvPr id="7" name="Slide Number Placeholder 6"/>
          <p:cNvSpPr>
            <a:spLocks noGrp="1"/>
          </p:cNvSpPr>
          <p:nvPr>
            <p:ph type="sldNum" sz="quarter" idx="12"/>
          </p:nvPr>
        </p:nvSpPr>
        <p:spPr>
          <a:xfrm>
            <a:off x="7521388" y="5476098"/>
            <a:ext cx="1483056" cy="851848"/>
          </a:xfrm>
          <a:prstGeom prst="rect">
            <a:avLst/>
          </a:prstGeom>
        </p:spPr>
        <p:txBody>
          <a:bodyPr lIns="91430" tIns="45715" rIns="91430" bIns="45715"/>
          <a:lstStyle/>
          <a:p>
            <a:fld id="{D129F8DA-1A56-46B8-A2AE-173DFBE53790}"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5"/>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3"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buNone/>
              <a:defRPr sz="20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63438" y="6314461"/>
            <a:ext cx="1295400" cy="265089"/>
          </a:xfrm>
          <a:prstGeom prst="rect">
            <a:avLst/>
          </a:prstGeom>
        </p:spPr>
        <p:txBody>
          <a:bodyPr lIns="91430" tIns="45715" rIns="91430" bIns="45715"/>
          <a:lstStyle/>
          <a:p>
            <a:fld id="{9A019693-75A5-4C12-9B25-7A3B5DD36EBF}" type="datetimeFigureOut">
              <a:rPr lang="en-US" smtClean="0"/>
              <a:pPr/>
              <a:t>3/29/2016</a:t>
            </a:fld>
            <a:endParaRPr lang="en-US" dirty="0"/>
          </a:p>
        </p:txBody>
      </p:sp>
      <p:sp>
        <p:nvSpPr>
          <p:cNvPr id="6" name="Footer Placeholder 5"/>
          <p:cNvSpPr>
            <a:spLocks noGrp="1"/>
          </p:cNvSpPr>
          <p:nvPr>
            <p:ph type="ftr" sz="quarter" idx="11"/>
          </p:nvPr>
        </p:nvSpPr>
        <p:spPr>
          <a:xfrm>
            <a:off x="3942607" y="6305797"/>
            <a:ext cx="3717967" cy="259278"/>
          </a:xfrm>
          <a:prstGeom prst="rect">
            <a:avLst/>
          </a:prstGeom>
        </p:spPr>
        <p:txBody>
          <a:bodyPr/>
          <a:lstStyle/>
          <a:p>
            <a:endParaRPr lang="en-US" dirty="0"/>
          </a:p>
        </p:txBody>
      </p:sp>
      <p:sp>
        <p:nvSpPr>
          <p:cNvPr id="7" name="Slide Number Placeholder 6"/>
          <p:cNvSpPr>
            <a:spLocks noGrp="1"/>
          </p:cNvSpPr>
          <p:nvPr>
            <p:ph type="sldNum" sz="quarter" idx="12"/>
          </p:nvPr>
        </p:nvSpPr>
        <p:spPr>
          <a:xfrm>
            <a:off x="7521388" y="5476098"/>
            <a:ext cx="1483056" cy="851848"/>
          </a:xfrm>
          <a:prstGeom prst="rect">
            <a:avLst/>
          </a:prstGeom>
        </p:spPr>
        <p:txBody>
          <a:bodyPr lIns="91430" tIns="45715" rIns="91430" bIns="45715"/>
          <a:lstStyle/>
          <a:p>
            <a:fld id="{D129F8DA-1A56-46B8-A2AE-173DFBE53790}" type="slidenum">
              <a:rPr lang="en-US" smtClean="0"/>
              <a:pPr/>
              <a:t>‹#›</a:t>
            </a:fld>
            <a:endParaRPr lang="en-US" dirty="0"/>
          </a:p>
        </p:txBody>
      </p:sp>
      <p:sp>
        <p:nvSpPr>
          <p:cNvPr id="12" name="Picture Placeholder 9"/>
          <p:cNvSpPr>
            <a:spLocks noGrp="1"/>
          </p:cNvSpPr>
          <p:nvPr>
            <p:ph type="pic" sz="quarter" idx="15"/>
          </p:nvPr>
        </p:nvSpPr>
        <p:spPr>
          <a:xfrm rot="232774">
            <a:off x="2248158"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5"/>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2" y="304999"/>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80"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7"/>
            <a:ext cx="7315200" cy="990600"/>
          </a:xfrm>
        </p:spPr>
        <p:txBody>
          <a:bodyPr/>
          <a:lstStyle>
            <a:lvl1pPr marL="0" indent="0">
              <a:buNone/>
              <a:defRPr sz="20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63438" y="6314461"/>
            <a:ext cx="1295400" cy="265089"/>
          </a:xfrm>
          <a:prstGeom prst="rect">
            <a:avLst/>
          </a:prstGeom>
        </p:spPr>
        <p:txBody>
          <a:bodyPr lIns="91430" tIns="45715" rIns="91430" bIns="45715"/>
          <a:lstStyle/>
          <a:p>
            <a:fld id="{9A019693-75A5-4C12-9B25-7A3B5DD36EBF}" type="datetimeFigureOut">
              <a:rPr lang="en-US" smtClean="0"/>
              <a:pPr/>
              <a:t>3/29/2016</a:t>
            </a:fld>
            <a:endParaRPr lang="en-US" dirty="0"/>
          </a:p>
        </p:txBody>
      </p:sp>
      <p:sp>
        <p:nvSpPr>
          <p:cNvPr id="6" name="Footer Placeholder 5"/>
          <p:cNvSpPr>
            <a:spLocks noGrp="1"/>
          </p:cNvSpPr>
          <p:nvPr>
            <p:ph type="ftr" sz="quarter" idx="11"/>
          </p:nvPr>
        </p:nvSpPr>
        <p:spPr>
          <a:xfrm>
            <a:off x="3942607" y="6305797"/>
            <a:ext cx="3717967" cy="259278"/>
          </a:xfrm>
          <a:prstGeom prst="rect">
            <a:avLst/>
          </a:prstGeom>
        </p:spPr>
        <p:txBody>
          <a:bodyPr/>
          <a:lstStyle/>
          <a:p>
            <a:endParaRPr lang="en-US" dirty="0"/>
          </a:p>
        </p:txBody>
      </p:sp>
      <p:sp>
        <p:nvSpPr>
          <p:cNvPr id="7" name="Slide Number Placeholder 6"/>
          <p:cNvSpPr>
            <a:spLocks noGrp="1"/>
          </p:cNvSpPr>
          <p:nvPr>
            <p:ph type="sldNum" sz="quarter" idx="12"/>
          </p:nvPr>
        </p:nvSpPr>
        <p:spPr>
          <a:xfrm>
            <a:off x="7521388" y="5476098"/>
            <a:ext cx="1483056" cy="851848"/>
          </a:xfrm>
          <a:prstGeom prst="rect">
            <a:avLst/>
          </a:prstGeom>
        </p:spPr>
        <p:txBody>
          <a:bodyPr lIns="91430" tIns="45715" rIns="91430" bIns="45715"/>
          <a:lstStyle/>
          <a:p>
            <a:fld id="{D129F8DA-1A56-46B8-A2AE-173DFBE53790}"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663438" y="6314461"/>
            <a:ext cx="1295400" cy="265089"/>
          </a:xfrm>
          <a:prstGeom prst="rect">
            <a:avLst/>
          </a:prstGeom>
        </p:spPr>
        <p:txBody>
          <a:bodyPr lIns="91430" tIns="45715" rIns="91430" bIns="45715"/>
          <a:lstStyle/>
          <a:p>
            <a:fld id="{9A019693-75A5-4C12-9B25-7A3B5DD36EBF}" type="datetimeFigureOut">
              <a:rPr lang="en-US" smtClean="0"/>
              <a:pPr/>
              <a:t>3/29/2016</a:t>
            </a:fld>
            <a:endParaRPr lang="en-US" dirty="0"/>
          </a:p>
        </p:txBody>
      </p:sp>
      <p:sp>
        <p:nvSpPr>
          <p:cNvPr id="5" name="Footer Placeholder 4"/>
          <p:cNvSpPr>
            <a:spLocks noGrp="1"/>
          </p:cNvSpPr>
          <p:nvPr>
            <p:ph type="ftr" sz="quarter" idx="11"/>
          </p:nvPr>
        </p:nvSpPr>
        <p:spPr>
          <a:xfrm>
            <a:off x="3942607" y="6305797"/>
            <a:ext cx="3717967" cy="259278"/>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21388" y="5476098"/>
            <a:ext cx="1483056" cy="851848"/>
          </a:xfrm>
          <a:prstGeom prst="rect">
            <a:avLst/>
          </a:prstGeom>
        </p:spPr>
        <p:txBody>
          <a:bodyPr lIns="91430" tIns="45715" rIns="91430" bIns="45715"/>
          <a:lstStyle/>
          <a:p>
            <a:fld id="{D129F8DA-1A56-46B8-A2AE-173DFBE53790}" type="slidenum">
              <a:rPr lang="en-US" smtClean="0"/>
              <a:pPr/>
              <a:t>‹#›</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663438" y="6314461"/>
            <a:ext cx="1295400" cy="265089"/>
          </a:xfrm>
          <a:prstGeom prst="rect">
            <a:avLst/>
          </a:prstGeom>
        </p:spPr>
        <p:txBody>
          <a:bodyPr lIns="91430" tIns="45715" rIns="91430" bIns="45715"/>
          <a:lstStyle/>
          <a:p>
            <a:fld id="{9A019693-75A5-4C12-9B25-7A3B5DD36EBF}" type="datetimeFigureOut">
              <a:rPr lang="en-US" smtClean="0"/>
              <a:pPr/>
              <a:t>3/29/2016</a:t>
            </a:fld>
            <a:endParaRPr lang="en-US" dirty="0"/>
          </a:p>
        </p:txBody>
      </p:sp>
      <p:sp>
        <p:nvSpPr>
          <p:cNvPr id="5" name="Footer Placeholder 4"/>
          <p:cNvSpPr>
            <a:spLocks noGrp="1"/>
          </p:cNvSpPr>
          <p:nvPr>
            <p:ph type="ftr" sz="quarter" idx="11"/>
          </p:nvPr>
        </p:nvSpPr>
        <p:spPr>
          <a:xfrm>
            <a:off x="3942607" y="6305797"/>
            <a:ext cx="3717967" cy="259278"/>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21388" y="5476098"/>
            <a:ext cx="1483056" cy="851848"/>
          </a:xfrm>
          <a:prstGeom prst="rect">
            <a:avLst/>
          </a:prstGeom>
        </p:spPr>
        <p:txBody>
          <a:bodyPr lIns="91430" tIns="45715" rIns="91430" bIns="45715"/>
          <a:lstStyle/>
          <a:p>
            <a:fld id="{D129F8DA-1A56-46B8-A2AE-173DFBE53790}" type="slidenum">
              <a:rPr lang="en-US" smtClean="0"/>
              <a:pPr/>
              <a:t>‹#›</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663438" y="6314461"/>
            <a:ext cx="1295400" cy="265089"/>
          </a:xfrm>
          <a:prstGeom prst="rect">
            <a:avLst/>
          </a:prstGeom>
        </p:spPr>
        <p:txBody>
          <a:bodyPr lIns="91430" tIns="45715" rIns="91430" bIns="45715"/>
          <a:lstStyle/>
          <a:p>
            <a:fld id="{9A019693-75A5-4C12-9B25-7A3B5DD36EBF}" type="datetimeFigureOut">
              <a:rPr lang="en-US" smtClean="0"/>
              <a:pPr/>
              <a:t>3/29/2016</a:t>
            </a:fld>
            <a:endParaRPr lang="en-US" dirty="0"/>
          </a:p>
        </p:txBody>
      </p:sp>
      <p:sp>
        <p:nvSpPr>
          <p:cNvPr id="5" name="Footer Placeholder 4"/>
          <p:cNvSpPr>
            <a:spLocks noGrp="1"/>
          </p:cNvSpPr>
          <p:nvPr>
            <p:ph type="ftr" sz="quarter" idx="11"/>
          </p:nvPr>
        </p:nvSpPr>
        <p:spPr>
          <a:xfrm>
            <a:off x="3942607" y="6305797"/>
            <a:ext cx="3717967" cy="259278"/>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21388" y="5476098"/>
            <a:ext cx="1483056" cy="851848"/>
          </a:xfrm>
          <a:prstGeom prst="rect">
            <a:avLst/>
          </a:prstGeom>
        </p:spPr>
        <p:txBody>
          <a:bodyPr lIns="91430" tIns="45715" rIns="91430" bIns="45715"/>
          <a:lstStyle/>
          <a:p>
            <a:fld id="{D129F8DA-1A56-46B8-A2AE-173DFBE53790}" type="slidenum">
              <a:rPr lang="en-US" smtClean="0"/>
              <a:pPr/>
              <a:t>‹#›</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fld id="{9A019693-75A5-4C12-9B25-7A3B5DD36EBF}" type="datetimeFigureOut">
              <a:rPr lang="en-US" smtClean="0"/>
              <a:pPr/>
              <a:t>3/29/2016</a:t>
            </a:fld>
            <a:endParaRPr lang="en-US" dirty="0"/>
          </a:p>
        </p:txBody>
      </p:sp>
      <p:sp>
        <p:nvSpPr>
          <p:cNvPr id="7" name="Rectangle 5"/>
          <p:cNvSpPr>
            <a:spLocks noGrp="1" noChangeArrowheads="1"/>
          </p:cNvSpPr>
          <p:nvPr>
            <p:ph type="ftr" sz="quarter" idx="11"/>
          </p:nvPr>
        </p:nvSpPr>
        <p:spPr>
          <a:ln/>
        </p:spPr>
        <p:txBody>
          <a:bodyPr/>
          <a:lstStyle>
            <a:lvl1pPr>
              <a:defRPr/>
            </a:lvl1pPr>
          </a:lstStyle>
          <a:p>
            <a:endParaRPr lang="en-US" dirty="0"/>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lIns="91430" tIns="45715" rIns="91430" bIns="45715"/>
          <a:lstStyle>
            <a:lvl1pPr>
              <a:defRPr/>
            </a:lvl1pPr>
          </a:lstStyle>
          <a:p>
            <a:fld id="{D129F8DA-1A56-46B8-A2AE-173DFBE53790}"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fld id="{9A019693-75A5-4C12-9B25-7A3B5DD36EBF}" type="datetimeFigureOut">
              <a:rPr lang="en-US" smtClean="0"/>
              <a:pPr/>
              <a:t>3/29/2016</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lIns="91430" tIns="45715" rIns="91430" bIns="45715"/>
          <a:lstStyle>
            <a:lvl1pPr>
              <a:defRPr/>
            </a:lvl1pPr>
          </a:lstStyle>
          <a:p>
            <a:fld id="{D129F8DA-1A56-46B8-A2AE-173DFBE53790}"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1"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2438400" y="6248400"/>
            <a:ext cx="2130425" cy="474663"/>
          </a:xfrm>
          <a:prstGeom prst="rect">
            <a:avLst/>
          </a:prstGeom>
          <a:ln/>
        </p:spPr>
        <p:txBody>
          <a:bodyPr lIns="91430" tIns="45715" rIns="91430" bIns="45715"/>
          <a:lstStyle>
            <a:lvl1pPr>
              <a:defRPr/>
            </a:lvl1pPr>
          </a:lstStyle>
          <a:p>
            <a:fld id="{9A019693-75A5-4C12-9B25-7A3B5DD36EBF}" type="datetimeFigureOut">
              <a:rPr lang="en-US" smtClean="0"/>
              <a:pPr/>
              <a:t>3/29/2016</a:t>
            </a:fld>
            <a:endParaRPr lang="en-US" dirty="0"/>
          </a:p>
        </p:txBody>
      </p:sp>
      <p:sp>
        <p:nvSpPr>
          <p:cNvPr id="6" name="Rectangle 12"/>
          <p:cNvSpPr>
            <a:spLocks noGrp="1" noChangeArrowheads="1"/>
          </p:cNvSpPr>
          <p:nvPr>
            <p:ph type="ftr" sz="quarter" idx="11"/>
          </p:nvPr>
        </p:nvSpPr>
        <p:spPr>
          <a:ln/>
        </p:spPr>
        <p:txBody>
          <a:bodyPr/>
          <a:lstStyle>
            <a:lvl1pPr>
              <a:defRPr/>
            </a:lvl1pPr>
          </a:lstStyle>
          <a:p>
            <a:endParaRPr lang="en-US" dirty="0"/>
          </a:p>
        </p:txBody>
      </p:sp>
      <p:sp>
        <p:nvSpPr>
          <p:cNvPr id="7" name="Rectangle 13"/>
          <p:cNvSpPr>
            <a:spLocks noGrp="1" noChangeArrowheads="1"/>
          </p:cNvSpPr>
          <p:nvPr>
            <p:ph type="sldNum" sz="quarter" idx="12"/>
          </p:nvPr>
        </p:nvSpPr>
        <p:spPr>
          <a:xfrm>
            <a:off x="84139" y="6242050"/>
            <a:ext cx="587375" cy="488950"/>
          </a:xfrm>
          <a:prstGeom prst="rect">
            <a:avLst/>
          </a:prstGeom>
          <a:ln/>
        </p:spPr>
        <p:txBody>
          <a:bodyPr lIns="91430" tIns="45715" rIns="91430" bIns="45715"/>
          <a:lstStyle>
            <a:lvl1pPr>
              <a:defRPr/>
            </a:lvl1pPr>
          </a:lstStyle>
          <a:p>
            <a:fld id="{D129F8DA-1A56-46B8-A2AE-173DFBE53790}"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26880" y="273629"/>
            <a:ext cx="7509600" cy="1143480"/>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xfrm>
            <a:off x="456481" y="6247376"/>
            <a:ext cx="2128320" cy="470930"/>
          </a:xfrm>
          <a:prstGeom prst="rect">
            <a:avLst/>
          </a:prstGeom>
          <a:ln/>
        </p:spPr>
        <p:txBody>
          <a:bodyPr lIns="82945" tIns="41473" rIns="82945" bIns="41473"/>
          <a:lstStyle>
            <a:lvl1pPr>
              <a:defRPr/>
            </a:lvl1pPr>
          </a:lstStyle>
          <a:p>
            <a:fld id="{9A019693-75A5-4C12-9B25-7A3B5DD36EBF}" type="datetimeFigureOut">
              <a:rPr lang="en-US" smtClean="0"/>
              <a:pPr/>
              <a:t>3/29/2016</a:t>
            </a:fld>
            <a:endParaRPr lang="en-US" dirty="0"/>
          </a:p>
        </p:txBody>
      </p:sp>
      <p:sp>
        <p:nvSpPr>
          <p:cNvPr id="4" name="Rectangle 4"/>
          <p:cNvSpPr>
            <a:spLocks noGrp="1" noChangeArrowheads="1"/>
          </p:cNvSpPr>
          <p:nvPr>
            <p:ph type="ftr" idx="11"/>
          </p:nvPr>
        </p:nvSpPr>
        <p:spPr>
          <a:ln/>
        </p:spPr>
        <p:txBody>
          <a:bodyPr/>
          <a:lstStyle>
            <a:lvl1pPr>
              <a:defRPr/>
            </a:lvl1pPr>
          </a:lstStyle>
          <a:p>
            <a:endParaRPr lang="en-US" dirty="0"/>
          </a:p>
        </p:txBody>
      </p:sp>
      <p:sp>
        <p:nvSpPr>
          <p:cNvPr id="5" name="Rectangle 5"/>
          <p:cNvSpPr>
            <a:spLocks noGrp="1" noChangeArrowheads="1"/>
          </p:cNvSpPr>
          <p:nvPr>
            <p:ph type="sldNum" idx="12"/>
          </p:nvPr>
        </p:nvSpPr>
        <p:spPr>
          <a:xfrm>
            <a:off x="5837760" y="6247376"/>
            <a:ext cx="2128320" cy="470930"/>
          </a:xfrm>
          <a:prstGeom prst="rect">
            <a:avLst/>
          </a:prstGeom>
          <a:ln/>
        </p:spPr>
        <p:txBody>
          <a:bodyPr lIns="82945" tIns="41473" rIns="82945" bIns="41473"/>
          <a:lstStyle>
            <a:lvl1pPr>
              <a:defRPr/>
            </a:lvl1pPr>
          </a:lstStyle>
          <a:p>
            <a:fld id="{D129F8DA-1A56-46B8-A2AE-173DFBE5379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6"/>
            <a:ext cx="4724400" cy="1209964"/>
          </a:xfrm>
        </p:spPr>
        <p:txBody>
          <a:bodyPr lIns="45715" tIns="0" rIns="45715"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706586"/>
          </a:xfrm>
        </p:spPr>
        <p:txBody>
          <a:bodyPr lIns="91430" tIns="0" rIns="45715" bIns="0">
            <a:normAutofit/>
          </a:bodyPr>
          <a:lstStyle>
            <a:lvl1pPr marL="0" indent="0" algn="l">
              <a:lnSpc>
                <a:spcPts val="2600"/>
              </a:lnSpc>
              <a:buNone/>
              <a:defRPr sz="2200">
                <a:solidFill>
                  <a:schemeClr val="tx1"/>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5"/>
            <a:ext cx="1981200" cy="273050"/>
          </a:xfrm>
          <a:prstGeom prst="rect">
            <a:avLst/>
          </a:prstGeom>
        </p:spPr>
        <p:txBody>
          <a:bodyPr lIns="91430" tIns="45715" rIns="91430" bIns="45715"/>
          <a:lstStyle>
            <a:lvl1pPr algn="l">
              <a:defRPr sz="1100">
                <a:latin typeface="Rockwell" pitchFamily="18" charset="0"/>
              </a:defRPr>
            </a:lvl1pPr>
          </a:lstStyle>
          <a:p>
            <a:fld id="{9A019693-75A5-4C12-9B25-7A3B5DD36EBF}" type="datetimeFigureOut">
              <a:rPr lang="en-US" smtClean="0"/>
              <a:pPr/>
              <a:t>3/29/2016</a:t>
            </a:fld>
            <a:endParaRPr lang="en-US" dirty="0"/>
          </a:p>
        </p:txBody>
      </p:sp>
      <p:sp>
        <p:nvSpPr>
          <p:cNvPr id="5" name="Footer Placeholder 4"/>
          <p:cNvSpPr>
            <a:spLocks noGrp="1"/>
          </p:cNvSpPr>
          <p:nvPr>
            <p:ph type="ftr" sz="quarter" idx="11"/>
          </p:nvPr>
        </p:nvSpPr>
        <p:spPr>
          <a:xfrm>
            <a:off x="3962400" y="6298745"/>
            <a:ext cx="3810000" cy="273050"/>
          </a:xfrm>
          <a:prstGeom prst="rect">
            <a:avLst/>
          </a:prstGeo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264857" y="6312393"/>
            <a:ext cx="685800" cy="265089"/>
          </a:xfrm>
          <a:prstGeom prst="rect">
            <a:avLst/>
          </a:prstGeom>
        </p:spPr>
        <p:txBody>
          <a:bodyPr lIns="91430" tIns="45715" rIns="91430" bIns="45715"/>
          <a:lstStyle>
            <a:lvl1pPr>
              <a:defRPr sz="1100">
                <a:solidFill>
                  <a:schemeClr val="tx1"/>
                </a:solidFill>
                <a:latin typeface="Rockwell" pitchFamily="18" charset="0"/>
              </a:defRPr>
            </a:lvl1pPr>
          </a:lstStyle>
          <a:p>
            <a:fld id="{D129F8DA-1A56-46B8-A2AE-173DFBE5379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1"/>
            <a:ext cx="7772400" cy="1362075"/>
          </a:xfrm>
        </p:spPr>
        <p:txBody>
          <a:bodyPr vert="horz" lIns="45715" tIns="0" rIns="45715" bIns="0" rtlCol="0" anchor="b" anchorCtr="0">
            <a:noAutofit/>
          </a:bodyPr>
          <a:lstStyle>
            <a:lvl1pPr algn="l" defTabSz="914305"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7"/>
            <a:ext cx="7772400" cy="987552"/>
          </a:xfrm>
        </p:spPr>
        <p:txBody>
          <a:bodyPr vert="horz" lIns="91430" tIns="0" rIns="45715" bIns="0" rtlCol="0" anchor="t" anchorCtr="0">
            <a:normAutofit/>
          </a:bodyPr>
          <a:lstStyle>
            <a:lvl1pPr marL="0" indent="0">
              <a:buNone/>
              <a:defRPr sz="2200" kern="1200">
                <a:solidFill>
                  <a:schemeClr val="tx1"/>
                </a:solidFill>
                <a:latin typeface="+mn-lt"/>
                <a:ea typeface="+mn-ea"/>
                <a:cs typeface="+mn-cs"/>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marL="0" lvl="0" indent="0" algn="l" defTabSz="914305"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a:xfrm>
            <a:off x="7663438" y="6314461"/>
            <a:ext cx="1295400" cy="265089"/>
          </a:xfrm>
          <a:prstGeom prst="rect">
            <a:avLst/>
          </a:prstGeom>
        </p:spPr>
        <p:txBody>
          <a:bodyPr lIns="91430" tIns="45715" rIns="91430" bIns="45715"/>
          <a:lstStyle/>
          <a:p>
            <a:fld id="{9A019693-75A5-4C12-9B25-7A3B5DD36EBF}" type="datetimeFigureOut">
              <a:rPr lang="en-US" smtClean="0"/>
              <a:pPr/>
              <a:t>3/29/2016</a:t>
            </a:fld>
            <a:endParaRPr lang="en-US" dirty="0"/>
          </a:p>
        </p:txBody>
      </p:sp>
      <p:sp>
        <p:nvSpPr>
          <p:cNvPr id="5" name="Footer Placeholder 4"/>
          <p:cNvSpPr>
            <a:spLocks noGrp="1"/>
          </p:cNvSpPr>
          <p:nvPr>
            <p:ph type="ftr" sz="quarter" idx="11"/>
          </p:nvPr>
        </p:nvSpPr>
        <p:spPr>
          <a:xfrm>
            <a:off x="3942607" y="6305797"/>
            <a:ext cx="3717967" cy="259278"/>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21388" y="5476098"/>
            <a:ext cx="1483056" cy="851848"/>
          </a:xfrm>
          <a:prstGeom prst="rect">
            <a:avLst/>
          </a:prstGeom>
        </p:spPr>
        <p:txBody>
          <a:bodyPr lIns="91430" tIns="45715" rIns="91430" bIns="45715"/>
          <a:lstStyle/>
          <a:p>
            <a:fld id="{D129F8DA-1A56-46B8-A2AE-173DFBE5379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8"/>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4"/>
            <a:ext cx="5334000" cy="1362075"/>
          </a:xfrm>
        </p:spPr>
        <p:txBody>
          <a:bodyPr lIns="45715" tIns="0" rIns="45715"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9"/>
            <a:ext cx="5334000" cy="983087"/>
          </a:xfrm>
        </p:spPr>
        <p:txBody>
          <a:bodyPr tIns="0" rIns="45715" bIns="0" anchor="t" anchorCtr="0"/>
          <a:lstStyle>
            <a:lvl1pPr marL="0" indent="0">
              <a:buNone/>
              <a:defRPr sz="2200">
                <a:solidFill>
                  <a:schemeClr val="tx1"/>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663438" y="6314461"/>
            <a:ext cx="1295400" cy="265089"/>
          </a:xfrm>
          <a:prstGeom prst="rect">
            <a:avLst/>
          </a:prstGeom>
        </p:spPr>
        <p:txBody>
          <a:bodyPr lIns="91430" tIns="45715" rIns="91430" bIns="45715"/>
          <a:lstStyle/>
          <a:p>
            <a:fld id="{9A019693-75A5-4C12-9B25-7A3B5DD36EBF}" type="datetimeFigureOut">
              <a:rPr lang="en-US" smtClean="0"/>
              <a:pPr/>
              <a:t>3/29/2016</a:t>
            </a:fld>
            <a:endParaRPr lang="en-US" dirty="0"/>
          </a:p>
        </p:txBody>
      </p:sp>
      <p:sp>
        <p:nvSpPr>
          <p:cNvPr id="5" name="Footer Placeholder 4"/>
          <p:cNvSpPr>
            <a:spLocks noGrp="1"/>
          </p:cNvSpPr>
          <p:nvPr>
            <p:ph type="ftr" sz="quarter" idx="11"/>
          </p:nvPr>
        </p:nvSpPr>
        <p:spPr>
          <a:xfrm>
            <a:off x="3942607" y="6305797"/>
            <a:ext cx="3717967" cy="259278"/>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21388" y="5476098"/>
            <a:ext cx="1483056" cy="851848"/>
          </a:xfrm>
          <a:prstGeom prst="rect">
            <a:avLst/>
          </a:prstGeom>
        </p:spPr>
        <p:txBody>
          <a:bodyPr lIns="91430" tIns="45715" rIns="91430" bIns="45715"/>
          <a:lstStyle/>
          <a:p>
            <a:fld id="{D129F8DA-1A56-46B8-A2AE-173DFBE5379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6"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8"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7"/>
            <a:ext cx="5532958" cy="865093"/>
          </a:xfrm>
        </p:spPr>
        <p:txBody>
          <a:bodyPr/>
          <a:lstStyle>
            <a:lvl1pPr marL="0" indent="0">
              <a:buNone/>
              <a:defRPr sz="22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63438" y="6314461"/>
            <a:ext cx="1295400" cy="265089"/>
          </a:xfrm>
          <a:prstGeom prst="rect">
            <a:avLst/>
          </a:prstGeom>
        </p:spPr>
        <p:txBody>
          <a:bodyPr lIns="91430" tIns="45715" rIns="91430" bIns="45715"/>
          <a:lstStyle/>
          <a:p>
            <a:fld id="{9A019693-75A5-4C12-9B25-7A3B5DD36EBF}" type="datetimeFigureOut">
              <a:rPr lang="en-US" smtClean="0"/>
              <a:pPr/>
              <a:t>3/29/2016</a:t>
            </a:fld>
            <a:endParaRPr lang="en-US" dirty="0"/>
          </a:p>
        </p:txBody>
      </p:sp>
      <p:sp>
        <p:nvSpPr>
          <p:cNvPr id="6" name="Footer Placeholder 5"/>
          <p:cNvSpPr>
            <a:spLocks noGrp="1"/>
          </p:cNvSpPr>
          <p:nvPr>
            <p:ph type="ftr" sz="quarter" idx="11"/>
          </p:nvPr>
        </p:nvSpPr>
        <p:spPr>
          <a:xfrm>
            <a:off x="3942607" y="6305797"/>
            <a:ext cx="3717967" cy="259278"/>
          </a:xfrm>
          <a:prstGeom prst="rect">
            <a:avLst/>
          </a:prstGeom>
        </p:spPr>
        <p:txBody>
          <a:bodyPr/>
          <a:lstStyle/>
          <a:p>
            <a:endParaRPr lang="en-US" dirty="0"/>
          </a:p>
        </p:txBody>
      </p:sp>
      <p:sp>
        <p:nvSpPr>
          <p:cNvPr id="7" name="Slide Number Placeholder 6"/>
          <p:cNvSpPr>
            <a:spLocks noGrp="1"/>
          </p:cNvSpPr>
          <p:nvPr>
            <p:ph type="sldNum" sz="quarter" idx="12"/>
          </p:nvPr>
        </p:nvSpPr>
        <p:spPr>
          <a:xfrm>
            <a:off x="7521388" y="5476098"/>
            <a:ext cx="1483056" cy="851848"/>
          </a:xfrm>
          <a:prstGeom prst="rect">
            <a:avLst/>
          </a:prstGeom>
        </p:spPr>
        <p:txBody>
          <a:bodyPr lIns="91430" tIns="45715" rIns="91430" bIns="45715"/>
          <a:lstStyle/>
          <a:p>
            <a:fld id="{D129F8DA-1A56-46B8-A2AE-173DFBE5379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40"/>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40"/>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7663438" y="6314461"/>
            <a:ext cx="1295400" cy="265089"/>
          </a:xfrm>
          <a:prstGeom prst="rect">
            <a:avLst/>
          </a:prstGeom>
        </p:spPr>
        <p:txBody>
          <a:bodyPr lIns="91430" tIns="45715" rIns="91430" bIns="45715"/>
          <a:lstStyle/>
          <a:p>
            <a:fld id="{9A019693-75A5-4C12-9B25-7A3B5DD36EBF}" type="datetimeFigureOut">
              <a:rPr lang="en-US" smtClean="0"/>
              <a:pPr/>
              <a:t>3/29/2016</a:t>
            </a:fld>
            <a:endParaRPr lang="en-US" dirty="0"/>
          </a:p>
        </p:txBody>
      </p:sp>
      <p:sp>
        <p:nvSpPr>
          <p:cNvPr id="6" name="Footer Placeholder 5"/>
          <p:cNvSpPr>
            <a:spLocks noGrp="1"/>
          </p:cNvSpPr>
          <p:nvPr>
            <p:ph type="ftr" sz="quarter" idx="11"/>
          </p:nvPr>
        </p:nvSpPr>
        <p:spPr>
          <a:xfrm>
            <a:off x="3942607" y="6305797"/>
            <a:ext cx="3717967" cy="259278"/>
          </a:xfrm>
          <a:prstGeom prst="rect">
            <a:avLst/>
          </a:prstGeom>
        </p:spPr>
        <p:txBody>
          <a:bodyPr/>
          <a:lstStyle/>
          <a:p>
            <a:endParaRPr lang="en-US" dirty="0"/>
          </a:p>
        </p:txBody>
      </p:sp>
      <p:sp>
        <p:nvSpPr>
          <p:cNvPr id="7" name="Slide Number Placeholder 6"/>
          <p:cNvSpPr>
            <a:spLocks noGrp="1"/>
          </p:cNvSpPr>
          <p:nvPr>
            <p:ph type="sldNum" sz="quarter" idx="12"/>
          </p:nvPr>
        </p:nvSpPr>
        <p:spPr>
          <a:xfrm>
            <a:off x="7521388" y="5476098"/>
            <a:ext cx="1483056" cy="851848"/>
          </a:xfrm>
          <a:prstGeom prst="rect">
            <a:avLst/>
          </a:prstGeom>
        </p:spPr>
        <p:txBody>
          <a:bodyPr lIns="91430" tIns="45715" rIns="91430" bIns="45715"/>
          <a:lstStyle/>
          <a:p>
            <a:fld id="{D129F8DA-1A56-46B8-A2AE-173DFBE53790}" type="slidenum">
              <a:rPr lang="en-US" smtClean="0"/>
              <a:pPr/>
              <a:t>‹#›</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7"/>
            <a:ext cx="3200400" cy="584035"/>
          </a:xfrm>
        </p:spPr>
        <p:txBody>
          <a:bodyPr anchor="b"/>
          <a:lstStyle>
            <a:lvl1pPr marL="0" indent="0" algn="ctr">
              <a:buNone/>
              <a:defRPr sz="2200" b="0">
                <a:solidFill>
                  <a:schemeClr val="tx2">
                    <a:lumMod val="60000"/>
                    <a:lumOff val="40000"/>
                  </a:schemeClr>
                </a:solidFill>
                <a:latin typeface="Impact" pitchFamily="34" charset="0"/>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6"/>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8" y="1419367"/>
            <a:ext cx="3200400" cy="584035"/>
          </a:xfrm>
        </p:spPr>
        <p:txBody>
          <a:bodyPr anchor="b"/>
          <a:lstStyle>
            <a:lvl1pPr marL="0" indent="0" algn="ctr">
              <a:buNone/>
              <a:defRPr sz="2200" b="0">
                <a:solidFill>
                  <a:schemeClr val="tx2">
                    <a:lumMod val="60000"/>
                    <a:lumOff val="40000"/>
                  </a:schemeClr>
                </a:solidFill>
                <a:latin typeface="Impact" pitchFamily="34" charset="0"/>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6"/>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7663438" y="6314461"/>
            <a:ext cx="1295400" cy="265089"/>
          </a:xfrm>
          <a:prstGeom prst="rect">
            <a:avLst/>
          </a:prstGeom>
        </p:spPr>
        <p:txBody>
          <a:bodyPr lIns="91430" tIns="45715" rIns="91430" bIns="45715"/>
          <a:lstStyle/>
          <a:p>
            <a:fld id="{9A019693-75A5-4C12-9B25-7A3B5DD36EBF}" type="datetimeFigureOut">
              <a:rPr lang="en-US" smtClean="0"/>
              <a:pPr/>
              <a:t>3/29/2016</a:t>
            </a:fld>
            <a:endParaRPr lang="en-US" dirty="0"/>
          </a:p>
        </p:txBody>
      </p:sp>
      <p:sp>
        <p:nvSpPr>
          <p:cNvPr id="8" name="Footer Placeholder 7"/>
          <p:cNvSpPr>
            <a:spLocks noGrp="1"/>
          </p:cNvSpPr>
          <p:nvPr>
            <p:ph type="ftr" sz="quarter" idx="11"/>
          </p:nvPr>
        </p:nvSpPr>
        <p:spPr>
          <a:xfrm>
            <a:off x="3942607" y="6305797"/>
            <a:ext cx="3717967" cy="259278"/>
          </a:xfrm>
          <a:prstGeom prst="rect">
            <a:avLst/>
          </a:prstGeom>
        </p:spPr>
        <p:txBody>
          <a:bodyPr/>
          <a:lstStyle/>
          <a:p>
            <a:endParaRPr lang="en-US" dirty="0"/>
          </a:p>
        </p:txBody>
      </p:sp>
      <p:sp>
        <p:nvSpPr>
          <p:cNvPr id="9" name="Slide Number Placeholder 8"/>
          <p:cNvSpPr>
            <a:spLocks noGrp="1"/>
          </p:cNvSpPr>
          <p:nvPr>
            <p:ph type="sldNum" sz="quarter" idx="12"/>
          </p:nvPr>
        </p:nvSpPr>
        <p:spPr>
          <a:xfrm>
            <a:off x="7521388" y="5476098"/>
            <a:ext cx="1483056" cy="851848"/>
          </a:xfrm>
          <a:prstGeom prst="rect">
            <a:avLst/>
          </a:prstGeom>
        </p:spPr>
        <p:txBody>
          <a:bodyPr lIns="91430" tIns="45715" rIns="91430" bIns="45715"/>
          <a:lstStyle/>
          <a:p>
            <a:fld id="{D129F8DA-1A56-46B8-A2AE-173DFBE53790}" type="slidenum">
              <a:rPr lang="en-US" smtClean="0"/>
              <a:pPr/>
              <a:t>‹#›</a:t>
            </a:fld>
            <a:endParaRPr lang="en-US" dirty="0"/>
          </a:p>
        </p:txBody>
      </p:sp>
      <p:pic>
        <p:nvPicPr>
          <p:cNvPr id="11" name="Picture 10" descr="Comparison-Underline.png"/>
          <p:cNvPicPr>
            <a:picLocks noChangeAspect="1"/>
          </p:cNvPicPr>
          <p:nvPr/>
        </p:nvPicPr>
        <p:blipFill>
          <a:blip r:embed="rId2" cstate="print"/>
          <a:stretch>
            <a:fillRect/>
          </a:stretch>
        </p:blipFill>
        <p:spPr>
          <a:xfrm>
            <a:off x="957040" y="1897041"/>
            <a:ext cx="3228975" cy="142875"/>
          </a:xfrm>
          <a:prstGeom prst="rect">
            <a:avLst/>
          </a:prstGeom>
        </p:spPr>
      </p:pic>
      <p:pic>
        <p:nvPicPr>
          <p:cNvPr id="13" name="Picture 12" descr="Comparison-Underline.png"/>
          <p:cNvPicPr>
            <a:picLocks noChangeAspect="1"/>
          </p:cNvPicPr>
          <p:nvPr/>
        </p:nvPicPr>
        <p:blipFill>
          <a:blip r:embed="rId2" cstate="print"/>
          <a:stretch>
            <a:fillRect/>
          </a:stretch>
        </p:blipFill>
        <p:spPr>
          <a:xfrm>
            <a:off x="4915961" y="1897041"/>
            <a:ext cx="3228975" cy="142875"/>
          </a:xfrm>
          <a:prstGeom prst="rect">
            <a:avLst/>
          </a:prstGeom>
        </p:spPr>
      </p:pic>
      <p:pic>
        <p:nvPicPr>
          <p:cNvPr id="12" name="Picture 11" descr="Comparison-Underline.png"/>
          <p:cNvPicPr>
            <a:picLocks noChangeAspect="1"/>
          </p:cNvPicPr>
          <p:nvPr/>
        </p:nvPicPr>
        <p:blipFill>
          <a:blip r:embed="rId2" cstate="print"/>
          <a:stretch>
            <a:fillRect/>
          </a:stretch>
        </p:blipFill>
        <p:spPr>
          <a:xfrm>
            <a:off x="957040" y="1897041"/>
            <a:ext cx="3228975" cy="142875"/>
          </a:xfrm>
          <a:prstGeom prst="rect">
            <a:avLst/>
          </a:prstGeom>
        </p:spPr>
      </p:pic>
      <p:pic>
        <p:nvPicPr>
          <p:cNvPr id="14" name="Picture 13" descr="Comparison-Underline.png"/>
          <p:cNvPicPr>
            <a:picLocks noChangeAspect="1"/>
          </p:cNvPicPr>
          <p:nvPr/>
        </p:nvPicPr>
        <p:blipFill>
          <a:blip r:embed="rId2" cstate="print"/>
          <a:stretch>
            <a:fillRect/>
          </a:stretch>
        </p:blipFill>
        <p:spPr>
          <a:xfrm>
            <a:off x="4915961" y="1897041"/>
            <a:ext cx="3228975" cy="142875"/>
          </a:xfrm>
          <a:prstGeom prst="rect">
            <a:avLst/>
          </a:prstGeom>
        </p:spPr>
      </p:pic>
    </p:spTree>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7663438" y="6314461"/>
            <a:ext cx="1295400" cy="265089"/>
          </a:xfrm>
          <a:prstGeom prst="rect">
            <a:avLst/>
          </a:prstGeom>
        </p:spPr>
        <p:txBody>
          <a:bodyPr lIns="91430" tIns="45715" rIns="91430" bIns="45715"/>
          <a:lstStyle/>
          <a:p>
            <a:fld id="{9A019693-75A5-4C12-9B25-7A3B5DD36EBF}" type="datetimeFigureOut">
              <a:rPr lang="en-US" smtClean="0"/>
              <a:pPr/>
              <a:t>3/29/2016</a:t>
            </a:fld>
            <a:endParaRPr lang="en-US" dirty="0"/>
          </a:p>
        </p:txBody>
      </p:sp>
      <p:sp>
        <p:nvSpPr>
          <p:cNvPr id="6" name="Footer Placeholder 5"/>
          <p:cNvSpPr>
            <a:spLocks noGrp="1"/>
          </p:cNvSpPr>
          <p:nvPr>
            <p:ph type="ftr" sz="quarter" idx="11"/>
          </p:nvPr>
        </p:nvSpPr>
        <p:spPr>
          <a:xfrm>
            <a:off x="3942607" y="6305797"/>
            <a:ext cx="3717967" cy="259278"/>
          </a:xfrm>
          <a:prstGeom prst="rect">
            <a:avLst/>
          </a:prstGeom>
        </p:spPr>
        <p:txBody>
          <a:bodyPr/>
          <a:lstStyle/>
          <a:p>
            <a:endParaRPr lang="en-US" dirty="0"/>
          </a:p>
        </p:txBody>
      </p:sp>
      <p:sp>
        <p:nvSpPr>
          <p:cNvPr id="7" name="Slide Number Placeholder 6"/>
          <p:cNvSpPr>
            <a:spLocks noGrp="1"/>
          </p:cNvSpPr>
          <p:nvPr>
            <p:ph type="sldNum" sz="quarter" idx="12"/>
          </p:nvPr>
        </p:nvSpPr>
        <p:spPr>
          <a:xfrm>
            <a:off x="7521388" y="5476098"/>
            <a:ext cx="1483056" cy="851848"/>
          </a:xfrm>
          <a:prstGeom prst="rect">
            <a:avLst/>
          </a:prstGeom>
        </p:spPr>
        <p:txBody>
          <a:bodyPr lIns="91430" tIns="45715" rIns="91430" bIns="45715"/>
          <a:lstStyle/>
          <a:p>
            <a:fld id="{D129F8DA-1A56-46B8-A2AE-173DFBE53790}" type="slidenum">
              <a:rPr lang="en-US" smtClean="0"/>
              <a:pPr/>
              <a:t>‹#›</a:t>
            </a:fld>
            <a:endParaRPr lang="en-US" dirty="0"/>
          </a:p>
        </p:txBody>
      </p:sp>
      <p:sp>
        <p:nvSpPr>
          <p:cNvPr id="8" name="Content Placeholder 2"/>
          <p:cNvSpPr>
            <a:spLocks noGrp="1"/>
          </p:cNvSpPr>
          <p:nvPr>
            <p:ph sz="half" idx="13"/>
          </p:nvPr>
        </p:nvSpPr>
        <p:spPr>
          <a:xfrm>
            <a:off x="914400" y="3870961"/>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126" y="503238"/>
            <a:ext cx="7313613" cy="868362"/>
          </a:xfrm>
          <a:prstGeom prst="rect">
            <a:avLst/>
          </a:prstGeom>
        </p:spPr>
        <p:txBody>
          <a:bodyPr vert="horz" lIns="91430" tIns="45715" rIns="91430" bIns="45715" rtlCol="0" anchor="ctr">
            <a:noAutofit/>
          </a:bodyPr>
          <a:lstStyle/>
          <a:p>
            <a:r>
              <a:rPr lang="en-US" smtClean="0"/>
              <a:t>Click to edit Master title style</a:t>
            </a:r>
            <a:endParaRPr dirty="0"/>
          </a:p>
        </p:txBody>
      </p:sp>
      <p:sp>
        <p:nvSpPr>
          <p:cNvPr id="3" name="Text Placeholder 2"/>
          <p:cNvSpPr>
            <a:spLocks noGrp="1"/>
          </p:cNvSpPr>
          <p:nvPr>
            <p:ph type="body" idx="1"/>
          </p:nvPr>
        </p:nvSpPr>
        <p:spPr>
          <a:xfrm>
            <a:off x="914400" y="1735138"/>
            <a:ext cx="7313613" cy="4056062"/>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Footer Placeholder 8"/>
          <p:cNvSpPr>
            <a:spLocks noGrp="1"/>
          </p:cNvSpPr>
          <p:nvPr>
            <p:ph type="ftr" sz="quarter" idx="3"/>
          </p:nvPr>
        </p:nvSpPr>
        <p:spPr>
          <a:xfrm>
            <a:off x="2895600" y="6173788"/>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dirty="0"/>
          </a:p>
        </p:txBody>
      </p:sp>
      <p:pic>
        <p:nvPicPr>
          <p:cNvPr id="7" name="Picture 6" descr="Screen Shot 2013-10-05 at 3.36.33 PM.png"/>
          <p:cNvPicPr>
            <a:picLocks noChangeAspect="1"/>
          </p:cNvPicPr>
          <p:nvPr/>
        </p:nvPicPr>
        <p:blipFill>
          <a:blip r:embed="rId26" cstate="print"/>
          <a:stretch>
            <a:fillRect/>
          </a:stretch>
        </p:blipFill>
        <p:spPr>
          <a:xfrm>
            <a:off x="7544160" y="249146"/>
            <a:ext cx="1382400" cy="1257732"/>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Lst>
  <p:transition spd="slow">
    <p:wipe dir="r"/>
  </p:transition>
  <p:timing>
    <p:tnLst>
      <p:par>
        <p:cTn id="1" dur="indefinite" restart="never" nodeType="tmRoot"/>
      </p:par>
    </p:tnLst>
  </p:timing>
  <p:txStyles>
    <p:titleStyle>
      <a:lvl1pPr algn="ctr" defTabSz="914305" rtl="0" eaLnBrk="1" latinLnBrk="0" hangingPunct="1">
        <a:spcBef>
          <a:spcPct val="0"/>
        </a:spcBef>
        <a:buNone/>
        <a:defRPr sz="4600" kern="1200">
          <a:solidFill>
            <a:schemeClr val="tx1"/>
          </a:solidFill>
          <a:latin typeface="+mj-lt"/>
          <a:ea typeface="+mj-ea"/>
          <a:cs typeface="+mj-cs"/>
        </a:defRPr>
      </a:lvl1pPr>
    </p:titleStyle>
    <p:bodyStyle>
      <a:lvl1pPr marL="463502" indent="-463502" algn="l" defTabSz="914305" rtl="0" eaLnBrk="1" latinLnBrk="0" hangingPunct="1">
        <a:spcBef>
          <a:spcPts val="2000"/>
        </a:spcBef>
        <a:buSzPct val="90000"/>
        <a:buFontTx/>
        <a:buBlip>
          <a:blip r:embed="rId27"/>
        </a:buBlip>
        <a:defRPr sz="3600" kern="1200">
          <a:solidFill>
            <a:schemeClr val="tx1"/>
          </a:solidFill>
          <a:latin typeface="+mn-lt"/>
          <a:ea typeface="+mn-ea"/>
          <a:cs typeface="+mn-cs"/>
        </a:defRPr>
      </a:lvl1pPr>
      <a:lvl2pPr marL="914305" indent="-457153" algn="l" defTabSz="914305" rtl="0" eaLnBrk="1" latinLnBrk="0" hangingPunct="1">
        <a:spcBef>
          <a:spcPts val="600"/>
        </a:spcBef>
        <a:buSzPct val="90000"/>
        <a:buFontTx/>
        <a:buBlip>
          <a:blip r:embed="rId28"/>
        </a:buBlip>
        <a:defRPr sz="3600" kern="1200">
          <a:solidFill>
            <a:schemeClr val="tx1"/>
          </a:solidFill>
          <a:latin typeface="+mn-lt"/>
          <a:ea typeface="+mn-ea"/>
          <a:cs typeface="+mn-cs"/>
        </a:defRPr>
      </a:lvl2pPr>
      <a:lvl3pPr marL="1255582" indent="-341277" algn="l" defTabSz="914305" rtl="0" eaLnBrk="1" latinLnBrk="0" hangingPunct="1">
        <a:spcBef>
          <a:spcPts val="600"/>
        </a:spcBef>
        <a:buSzPct val="90000"/>
        <a:buFontTx/>
        <a:buBlip>
          <a:blip r:embed="rId29"/>
        </a:buBlip>
        <a:defRPr sz="3600" kern="1200">
          <a:solidFill>
            <a:schemeClr val="tx1"/>
          </a:solidFill>
          <a:latin typeface="+mn-lt"/>
          <a:ea typeface="+mn-ea"/>
          <a:cs typeface="+mn-cs"/>
        </a:defRPr>
      </a:lvl3pPr>
      <a:lvl4pPr marL="1596860" indent="-341277" algn="l" defTabSz="914305" rtl="0" eaLnBrk="1" latinLnBrk="0" hangingPunct="1">
        <a:spcBef>
          <a:spcPts val="600"/>
        </a:spcBef>
        <a:buSzPct val="90000"/>
        <a:buFontTx/>
        <a:buBlip>
          <a:blip r:embed="rId29"/>
        </a:buBlip>
        <a:defRPr sz="3600" kern="1200">
          <a:solidFill>
            <a:schemeClr val="tx1"/>
          </a:solidFill>
          <a:latin typeface="+mn-lt"/>
          <a:ea typeface="+mn-ea"/>
          <a:cs typeface="+mn-cs"/>
        </a:defRPr>
      </a:lvl4pPr>
      <a:lvl5pPr marL="1938137" indent="-341277" algn="l" defTabSz="914305" rtl="0" eaLnBrk="1" latinLnBrk="0" hangingPunct="1">
        <a:spcBef>
          <a:spcPts val="600"/>
        </a:spcBef>
        <a:buSzPct val="90000"/>
        <a:buFontTx/>
        <a:buBlip>
          <a:blip r:embed="rId29"/>
        </a:buBlip>
        <a:defRPr sz="3600" kern="1200">
          <a:solidFill>
            <a:schemeClr val="tx1"/>
          </a:solidFill>
          <a:latin typeface="+mn-lt"/>
          <a:ea typeface="+mn-ea"/>
          <a:cs typeface="+mn-cs"/>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hyperlink" Target="http://www.youtube.com/watch?v=_AJ8otqVvw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zXjANz9r5F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w8VU2hbQVoI" TargetMode="External"/><Relationship Id="rId1" Type="http://schemas.openxmlformats.org/officeDocument/2006/relationships/slideLayout" Target="../slideLayouts/slideLayout2.xml"/><Relationship Id="rId6" Type="http://schemas.openxmlformats.org/officeDocument/2006/relationships/hyperlink" Target="https://www.youtube.com/watch?v=c3yzkhJVXE4"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www.youtube.com/watch?v=feRFn_gCFV0"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cnn.com/2013/10/17/world/africa/kenya-mall-attack-footage/" TargetMode="External"/><Relationship Id="rId2" Type="http://schemas.openxmlformats.org/officeDocument/2006/relationships/hyperlink" Target="https://www.youtube.com/watch?v=EFk9Sliuj9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86200" y="5029200"/>
            <a:ext cx="5538788" cy="1162050"/>
          </a:xfrm>
        </p:spPr>
        <p:txBody>
          <a:bodyPr/>
          <a:lstStyle/>
          <a:p>
            <a:pPr algn="ctr"/>
            <a:r>
              <a:rPr lang="en-US" u="sng" dirty="0" smtClean="0"/>
              <a:t>Unit</a:t>
            </a:r>
            <a:r>
              <a:rPr lang="en-US" dirty="0" smtClean="0"/>
              <a:t>: Drug Identification &amp; Toxicology</a:t>
            </a:r>
            <a:endParaRPr lang="en-US" dirty="0"/>
          </a:p>
        </p:txBody>
      </p:sp>
      <p:pic>
        <p:nvPicPr>
          <p:cNvPr id="1026" name="Picture 2" descr="http://ts1.mm.bing.net/th?id=HN.608013085371598146&amp;w=194&amp;h=188&amp;c=7&amp;rs=1&amp;pid=1.7"/>
          <p:cNvPicPr>
            <a:picLocks noGrp="1" noChangeAspect="1" noChangeArrowheads="1"/>
          </p:cNvPicPr>
          <p:nvPr>
            <p:ph type="pic" sz="quarter" idx="15"/>
          </p:nvPr>
        </p:nvPicPr>
        <p:blipFill>
          <a:blip r:embed="rId2" cstate="print"/>
          <a:srcRect t="16486" b="16486"/>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7313613" cy="868362"/>
          </a:xfrm>
        </p:spPr>
        <p:txBody>
          <a:bodyPr/>
          <a:lstStyle/>
          <a:p>
            <a:r>
              <a:rPr lang="en-US" b="1" u="sng" dirty="0" smtClean="0">
                <a:solidFill>
                  <a:srgbClr val="FF0000"/>
                </a:solidFill>
              </a:rPr>
              <a:t>Exposure to Toxic Substances</a:t>
            </a:r>
            <a:endParaRPr lang="en-US" b="1" u="sng" dirty="0">
              <a:solidFill>
                <a:srgbClr val="FF0000"/>
              </a:solidFill>
            </a:endParaRPr>
          </a:p>
        </p:txBody>
      </p:sp>
      <p:sp>
        <p:nvSpPr>
          <p:cNvPr id="3" name="Content Placeholder 2"/>
          <p:cNvSpPr>
            <a:spLocks noGrp="1"/>
          </p:cNvSpPr>
          <p:nvPr>
            <p:ph idx="1"/>
          </p:nvPr>
        </p:nvSpPr>
        <p:spPr>
          <a:xfrm>
            <a:off x="1" y="2438400"/>
            <a:ext cx="6400800" cy="4419600"/>
          </a:xfrm>
        </p:spPr>
        <p:txBody>
          <a:bodyPr>
            <a:normAutofit/>
          </a:bodyPr>
          <a:lstStyle/>
          <a:p>
            <a:pPr>
              <a:buFont typeface="Arial" pitchFamily="34" charset="0"/>
              <a:buChar char="•"/>
            </a:pPr>
            <a:r>
              <a:rPr lang="en-US" sz="3200" b="1" u="sng" dirty="0" smtClean="0"/>
              <a:t>Accidental/Unintentional</a:t>
            </a:r>
            <a:r>
              <a:rPr lang="en-US" sz="3200" dirty="0" smtClean="0"/>
              <a:t> – overdose</a:t>
            </a:r>
          </a:p>
          <a:p>
            <a:pPr>
              <a:buFont typeface="Arial" pitchFamily="34" charset="0"/>
              <a:buChar char="•"/>
            </a:pPr>
            <a:r>
              <a:rPr lang="en-US" sz="3200" b="1" u="sng" dirty="0" smtClean="0"/>
              <a:t>Intentional</a:t>
            </a:r>
            <a:r>
              <a:rPr lang="en-US" sz="3200" dirty="0" smtClean="0"/>
              <a:t> – medical or recreational purposes</a:t>
            </a:r>
          </a:p>
          <a:p>
            <a:pPr>
              <a:buFont typeface="Arial" pitchFamily="34" charset="0"/>
              <a:buChar char="•"/>
            </a:pPr>
            <a:r>
              <a:rPr lang="en-US" sz="3200" b="1" u="sng" dirty="0" smtClean="0"/>
              <a:t>Deliberate</a:t>
            </a:r>
            <a:r>
              <a:rPr lang="en-US" sz="3200" b="1" dirty="0" smtClean="0"/>
              <a:t> </a:t>
            </a:r>
            <a:r>
              <a:rPr lang="en-US" sz="3200" dirty="0" smtClean="0"/>
              <a:t>– suicide or criminal actions</a:t>
            </a:r>
            <a:endParaRPr lang="en-US" sz="3200" dirty="0"/>
          </a:p>
        </p:txBody>
      </p:sp>
      <p:sp>
        <p:nvSpPr>
          <p:cNvPr id="4" name="Title 4"/>
          <p:cNvSpPr txBox="1">
            <a:spLocks/>
          </p:cNvSpPr>
          <p:nvPr/>
        </p:nvSpPr>
        <p:spPr>
          <a:xfrm>
            <a:off x="0" y="304800"/>
            <a:ext cx="6917474" cy="1020762"/>
          </a:xfrm>
          <a:prstGeom prst="rect">
            <a:avLst/>
          </a:prstGeom>
          <a:ln>
            <a:solidFill>
              <a:schemeClr val="tx1"/>
            </a:solidFill>
          </a:ln>
        </p:spPr>
        <p:txBody>
          <a:bodyPr vert="horz" lIns="91430" tIns="45715" rIns="91430" bIns="45715" rtlCol="0" anchor="ctr">
            <a:noAutofit/>
          </a:bodyPr>
          <a:lstStyle/>
          <a:p>
            <a:pPr marL="0" marR="0" lvl="0" indent="0" algn="ctr" defTabSz="914305" rtl="0" eaLnBrk="1" fontAlgn="auto" latinLnBrk="0" hangingPunct="1">
              <a:lnSpc>
                <a:spcPct val="100000"/>
              </a:lnSpc>
              <a:spcBef>
                <a:spcPct val="0"/>
              </a:spcBef>
              <a:spcAft>
                <a:spcPts val="0"/>
              </a:spcAft>
              <a:buClrTx/>
              <a:buSzTx/>
              <a:buFontTx/>
              <a:buNone/>
              <a:tabLst/>
              <a:defRPr/>
            </a:pPr>
            <a:r>
              <a:rPr kumimoji="0" lang="en-US" sz="2800" b="0" i="0" u="sng" strike="noStrike" kern="1200" cap="none" spc="0" normalizeH="0" baseline="0" noProof="0" dirty="0" smtClean="0">
                <a:ln>
                  <a:noFill/>
                </a:ln>
                <a:solidFill>
                  <a:srgbClr val="0070C0"/>
                </a:solidFill>
                <a:effectLst/>
                <a:uLnTx/>
                <a:uFillTx/>
                <a:latin typeface="+mj-lt"/>
                <a:ea typeface="+mj-ea"/>
                <a:cs typeface="+mj-cs"/>
              </a:rPr>
              <a:t>Objective</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 SWBAT compare</a:t>
            </a:r>
            <a:r>
              <a:rPr kumimoji="0" lang="en-US" sz="2800" b="0" i="0" u="none" strike="noStrike" kern="1200" cap="none" spc="0" normalizeH="0" noProof="0" dirty="0" smtClean="0">
                <a:ln>
                  <a:noFill/>
                </a:ln>
                <a:solidFill>
                  <a:schemeClr val="tx1"/>
                </a:solidFill>
                <a:effectLst/>
                <a:uLnTx/>
                <a:uFillTx/>
                <a:latin typeface="+mj-lt"/>
                <a:ea typeface="+mj-ea"/>
                <a:cs typeface="+mj-cs"/>
              </a:rPr>
              <a:t> various types of exposure to toxic substances.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78850" name="Picture 2" descr="http://ts3.mm.bing.net/th?id=HN.608029711193735325&amp;w=336&amp;h=188&amp;c=7&amp;rs=1&amp;qlt=80&amp;pid=1.7"/>
          <p:cNvPicPr>
            <a:picLocks noChangeAspect="1" noChangeArrowheads="1"/>
          </p:cNvPicPr>
          <p:nvPr/>
        </p:nvPicPr>
        <p:blipFill>
          <a:blip r:embed="rId2" cstate="print"/>
          <a:srcRect/>
          <a:stretch>
            <a:fillRect/>
          </a:stretch>
        </p:blipFill>
        <p:spPr bwMode="auto">
          <a:xfrm>
            <a:off x="5715000" y="2438400"/>
            <a:ext cx="3200400" cy="1790701"/>
          </a:xfrm>
          <a:prstGeom prst="rect">
            <a:avLst/>
          </a:prstGeom>
          <a:noFill/>
        </p:spPr>
      </p:pic>
      <p:pic>
        <p:nvPicPr>
          <p:cNvPr id="78852" name="Picture 4" descr="http://ts1.mm.bing.net/th?id=HN.608021018178031244&amp;w=270&amp;h=169&amp;c=7&amp;rs=1&amp;pid=1.7"/>
          <p:cNvPicPr>
            <a:picLocks noChangeAspect="1" noChangeArrowheads="1"/>
          </p:cNvPicPr>
          <p:nvPr/>
        </p:nvPicPr>
        <p:blipFill>
          <a:blip r:embed="rId3" cstate="print"/>
          <a:srcRect/>
          <a:stretch>
            <a:fillRect/>
          </a:stretch>
        </p:blipFill>
        <p:spPr bwMode="auto">
          <a:xfrm>
            <a:off x="5791200" y="4724400"/>
            <a:ext cx="3048000" cy="1752600"/>
          </a:xfrm>
          <a:prstGeom prst="rect">
            <a:avLst/>
          </a:prstGeom>
          <a:noFill/>
        </p:spPr>
      </p:pic>
    </p:spTree>
    <p:extLst>
      <p:ext uri="{BB962C8B-B14F-4D97-AF65-F5344CB8AC3E}">
        <p14:creationId xmlns:p14="http://schemas.microsoft.com/office/powerpoint/2010/main" val="11772272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8229600" cy="1630362"/>
          </a:xfrm>
        </p:spPr>
        <p:txBody>
          <a:bodyPr>
            <a:normAutofit/>
          </a:bodyPr>
          <a:lstStyle/>
          <a:p>
            <a:r>
              <a:rPr lang="en-US" sz="3600" b="1" u="sng" dirty="0" smtClean="0">
                <a:solidFill>
                  <a:srgbClr val="FF0000"/>
                </a:solidFill>
              </a:rPr>
              <a:t>Role of the Forensic Toxicologist</a:t>
            </a:r>
            <a:endParaRPr lang="en-US" sz="3600" b="1" u="sng" dirty="0">
              <a:solidFill>
                <a:srgbClr val="FF0000"/>
              </a:solidFill>
            </a:endParaRPr>
          </a:p>
        </p:txBody>
      </p:sp>
      <p:sp>
        <p:nvSpPr>
          <p:cNvPr id="3" name="Content Placeholder 2"/>
          <p:cNvSpPr>
            <a:spLocks noGrp="1"/>
          </p:cNvSpPr>
          <p:nvPr>
            <p:ph idx="1"/>
          </p:nvPr>
        </p:nvSpPr>
        <p:spPr>
          <a:xfrm>
            <a:off x="0" y="2133601"/>
            <a:ext cx="9144000" cy="4724400"/>
          </a:xfrm>
        </p:spPr>
        <p:txBody>
          <a:bodyPr>
            <a:normAutofit fontScale="70000" lnSpcReduction="20000"/>
          </a:bodyPr>
          <a:lstStyle/>
          <a:p>
            <a:pPr>
              <a:buNone/>
            </a:pPr>
            <a:r>
              <a:rPr lang="en-US" b="1" dirty="0" smtClean="0"/>
              <a:t>Determines cause and effect between exposure to drug or other substances and the lethal effects of exposure to humans.</a:t>
            </a:r>
          </a:p>
          <a:p>
            <a:pPr marL="0" indent="0">
              <a:buNone/>
            </a:pPr>
            <a:r>
              <a:rPr lang="en-US" u="sng" dirty="0" smtClean="0"/>
              <a:t>Questions </a:t>
            </a:r>
            <a:r>
              <a:rPr lang="en-US" u="sng" dirty="0"/>
              <a:t>a Forensic Toxicologist can answer</a:t>
            </a:r>
            <a:r>
              <a:rPr lang="en-US" dirty="0"/>
              <a:t>:</a:t>
            </a:r>
          </a:p>
          <a:p>
            <a:pPr marL="0" indent="0">
              <a:buNone/>
            </a:pPr>
            <a:r>
              <a:rPr lang="en-US" dirty="0" smtClean="0"/>
              <a:t>1</a:t>
            </a:r>
            <a:r>
              <a:rPr lang="en-US" dirty="0"/>
              <a:t>.   Are drugs involved?</a:t>
            </a:r>
          </a:p>
          <a:p>
            <a:pPr marL="0" indent="0">
              <a:buNone/>
            </a:pPr>
            <a:r>
              <a:rPr lang="en-US" dirty="0"/>
              <a:t>2.  What did the person take?</a:t>
            </a:r>
          </a:p>
          <a:p>
            <a:pPr marL="0" indent="0">
              <a:buNone/>
            </a:pPr>
            <a:r>
              <a:rPr lang="en-US" dirty="0"/>
              <a:t>3.  When did </a:t>
            </a:r>
            <a:r>
              <a:rPr lang="en-US" dirty="0" smtClean="0"/>
              <a:t>they </a:t>
            </a:r>
            <a:r>
              <a:rPr lang="en-US" dirty="0"/>
              <a:t>take it?</a:t>
            </a:r>
          </a:p>
          <a:p>
            <a:pPr marL="0" indent="0">
              <a:buNone/>
            </a:pPr>
            <a:r>
              <a:rPr lang="en-US" dirty="0"/>
              <a:t>4.  How much did </a:t>
            </a:r>
            <a:r>
              <a:rPr lang="en-US" dirty="0" smtClean="0"/>
              <a:t>they </a:t>
            </a:r>
            <a:r>
              <a:rPr lang="en-US" dirty="0"/>
              <a:t>take?</a:t>
            </a:r>
          </a:p>
          <a:p>
            <a:pPr marL="0" lvl="0" indent="0">
              <a:buNone/>
            </a:pPr>
            <a:r>
              <a:rPr lang="en-US" dirty="0" smtClean="0"/>
              <a:t>5.  How </a:t>
            </a:r>
            <a:r>
              <a:rPr lang="en-US" dirty="0"/>
              <a:t>did it affect </a:t>
            </a:r>
            <a:r>
              <a:rPr lang="en-US" dirty="0" smtClean="0"/>
              <a:t>them?</a:t>
            </a:r>
            <a:endParaRPr lang="en-US" dirty="0"/>
          </a:p>
          <a:p>
            <a:pPr marL="0" indent="0">
              <a:buNone/>
            </a:pPr>
            <a:r>
              <a:rPr lang="en-US" dirty="0"/>
              <a:t>6.  How certain are you?</a:t>
            </a:r>
          </a:p>
          <a:p>
            <a:endParaRPr 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505200"/>
            <a:ext cx="3311434"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txBox="1">
            <a:spLocks/>
          </p:cNvSpPr>
          <p:nvPr/>
        </p:nvSpPr>
        <p:spPr>
          <a:xfrm>
            <a:off x="0" y="152400"/>
            <a:ext cx="7543800" cy="1020762"/>
          </a:xfrm>
          <a:prstGeom prst="rect">
            <a:avLst/>
          </a:prstGeom>
          <a:ln>
            <a:solidFill>
              <a:schemeClr val="tx1"/>
            </a:solidFill>
          </a:ln>
        </p:spPr>
        <p:txBody>
          <a:bodyPr vert="horz" lIns="91430" tIns="45715" rIns="91430" bIns="45715" rtlCol="0" anchor="ctr">
            <a:noAutofit/>
          </a:bodyPr>
          <a:lstStyle/>
          <a:p>
            <a:pPr marL="0" marR="0" lvl="0" indent="0" algn="ctr" defTabSz="914305" rtl="0" eaLnBrk="1" fontAlgn="auto" latinLnBrk="0" hangingPunct="1">
              <a:lnSpc>
                <a:spcPct val="100000"/>
              </a:lnSpc>
              <a:spcBef>
                <a:spcPct val="0"/>
              </a:spcBef>
              <a:spcAft>
                <a:spcPts val="0"/>
              </a:spcAft>
              <a:buClrTx/>
              <a:buSzTx/>
              <a:buFontTx/>
              <a:buNone/>
              <a:tabLst/>
              <a:defRPr/>
            </a:pPr>
            <a:r>
              <a:rPr kumimoji="0" lang="en-US" sz="2800" b="0" i="0" u="sng" strike="noStrike" kern="1200" cap="none" spc="0" normalizeH="0" baseline="0" noProof="0" dirty="0" smtClean="0">
                <a:ln>
                  <a:noFill/>
                </a:ln>
                <a:solidFill>
                  <a:srgbClr val="0070C0"/>
                </a:solidFill>
                <a:effectLst/>
                <a:uLnTx/>
                <a:uFillTx/>
                <a:latin typeface="+mj-lt"/>
                <a:ea typeface="+mj-ea"/>
                <a:cs typeface="+mj-cs"/>
              </a:rPr>
              <a:t>Objective</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 SWBAT discuss the role</a:t>
            </a:r>
            <a:r>
              <a:rPr kumimoji="0" lang="en-US" sz="2800" b="0" i="0" u="none" strike="noStrike" kern="1200" cap="none" spc="0" normalizeH="0" noProof="0" dirty="0" smtClean="0">
                <a:ln>
                  <a:noFill/>
                </a:ln>
                <a:solidFill>
                  <a:schemeClr val="tx1"/>
                </a:solidFill>
                <a:effectLst/>
                <a:uLnTx/>
                <a:uFillTx/>
                <a:latin typeface="+mj-lt"/>
                <a:ea typeface="+mj-ea"/>
                <a:cs typeface="+mj-cs"/>
              </a:rPr>
              <a:t> of the forensic toxicologist in solving mysterious deaths.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4466546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fade">
                                      <p:cBhvr>
                                        <p:cTn id="49" dur="1000"/>
                                        <p:tgtEl>
                                          <p:spTgt spid="4099"/>
                                        </p:tgtEl>
                                      </p:cBhvr>
                                    </p:animEffect>
                                    <p:anim calcmode="lin" valueType="num">
                                      <p:cBhvr>
                                        <p:cTn id="50" dur="1000" fill="hold"/>
                                        <p:tgtEl>
                                          <p:spTgt spid="4099"/>
                                        </p:tgtEl>
                                        <p:attrNameLst>
                                          <p:attrName>ppt_x</p:attrName>
                                        </p:attrNameLst>
                                      </p:cBhvr>
                                      <p:tavLst>
                                        <p:tav tm="0">
                                          <p:val>
                                            <p:strVal val="#ppt_x"/>
                                          </p:val>
                                        </p:tav>
                                        <p:tav tm="100000">
                                          <p:val>
                                            <p:strVal val="#ppt_x"/>
                                          </p:val>
                                        </p:tav>
                                      </p:tavLst>
                                    </p:anim>
                                    <p:anim calcmode="lin" valueType="num">
                                      <p:cBhvr>
                                        <p:cTn id="51"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1569660"/>
            <a:ext cx="3962399" cy="868362"/>
          </a:xfrm>
        </p:spPr>
        <p:txBody>
          <a:bodyPr/>
          <a:lstStyle/>
          <a:p>
            <a:pPr algn="l"/>
            <a:r>
              <a:rPr lang="en-US" altLang="en-US" b="1" dirty="0" smtClean="0">
                <a:solidFill>
                  <a:srgbClr val="FF0000"/>
                </a:solidFill>
              </a:rPr>
              <a:t>Types of Drugs</a:t>
            </a:r>
          </a:p>
        </p:txBody>
      </p:sp>
      <p:sp>
        <p:nvSpPr>
          <p:cNvPr id="67587" name="Rectangle 3"/>
          <p:cNvSpPr>
            <a:spLocks noGrp="1" noChangeArrowheads="1"/>
          </p:cNvSpPr>
          <p:nvPr>
            <p:ph idx="1"/>
          </p:nvPr>
        </p:nvSpPr>
        <p:spPr>
          <a:xfrm>
            <a:off x="1736678" y="2514600"/>
            <a:ext cx="7010400" cy="4114800"/>
          </a:xfrm>
        </p:spPr>
        <p:txBody>
          <a:bodyPr rtlCol="0">
            <a:noAutofit/>
          </a:bodyPr>
          <a:lstStyle/>
          <a:p>
            <a:pPr marL="463502" indent="-463502" defTabSz="914305" fontAlgn="auto">
              <a:spcBef>
                <a:spcPts val="0"/>
              </a:spcBef>
              <a:defRPr/>
            </a:pPr>
            <a:r>
              <a:rPr lang="en-US" sz="2800" dirty="0" smtClean="0"/>
              <a:t>“Drug” can mean different things…</a:t>
            </a:r>
          </a:p>
          <a:p>
            <a:pPr marL="914305" lvl="1" indent="-457153" defTabSz="914305" fontAlgn="auto">
              <a:spcBef>
                <a:spcPts val="0"/>
              </a:spcBef>
              <a:defRPr/>
            </a:pPr>
            <a:r>
              <a:rPr lang="en-US" sz="2800" b="1" u="sng" dirty="0" smtClean="0"/>
              <a:t>Illicit or illegal drugs</a:t>
            </a:r>
            <a:r>
              <a:rPr lang="en-US" sz="2800" u="sng" dirty="0" smtClean="0"/>
              <a:t> </a:t>
            </a:r>
            <a:r>
              <a:rPr lang="en-US" sz="2800" dirty="0" smtClean="0"/>
              <a:t>that have no accepted medical use in the US</a:t>
            </a:r>
          </a:p>
          <a:p>
            <a:pPr marL="914305" lvl="1" indent="-457153" defTabSz="914305" fontAlgn="auto">
              <a:spcBef>
                <a:spcPts val="0"/>
              </a:spcBef>
              <a:defRPr/>
            </a:pPr>
            <a:r>
              <a:rPr lang="en-US" sz="2800" b="1" u="sng" dirty="0" smtClean="0"/>
              <a:t>Controlled substances</a:t>
            </a:r>
            <a:r>
              <a:rPr lang="en-US" sz="2800" dirty="0" smtClean="0"/>
              <a:t>: legal drugs whose sale, possession, and use are restricted because of their effects and the potential for abuse. </a:t>
            </a:r>
            <a:endParaRPr lang="en-US" sz="2800" dirty="0"/>
          </a:p>
          <a:p>
            <a:pPr indent="-457153">
              <a:spcBef>
                <a:spcPts val="0"/>
              </a:spcBef>
              <a:defRPr/>
            </a:pPr>
            <a:r>
              <a:rPr lang="en-US" sz="2800" dirty="0" smtClean="0"/>
              <a:t>Drugs can fall into one of several different classes: narcotics, hallucinogens, depressants, stimulants, club drugs, and steroids</a:t>
            </a:r>
          </a:p>
        </p:txBody>
      </p:sp>
      <p:pic>
        <p:nvPicPr>
          <p:cNvPr id="24581" name="Picture 6" descr="ANd9GcTtQkxWRa6Vh4arEKuZRsKdUzKgcqYyrmBMqz8YSR0rsta_NYx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962400"/>
            <a:ext cx="14144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ANd9GcRqXS9eCOX24lwUVDJ3YTH0v7CyloVeD4G1OyLjBJ9pvTwt1WCB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48325"/>
            <a:ext cx="11414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 descr="MC90030528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457200"/>
            <a:ext cx="15240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6858000" cy="1569660"/>
          </a:xfrm>
          <a:prstGeom prst="rect">
            <a:avLst/>
          </a:prstGeom>
          <a:ln>
            <a:solidFill>
              <a:schemeClr val="tx1"/>
            </a:solidFill>
          </a:ln>
        </p:spPr>
        <p:txBody>
          <a:bodyPr wrap="square">
            <a:spAutoFit/>
          </a:bodyPr>
          <a:lstStyle/>
          <a:p>
            <a:pPr lvl="0" algn="ctr" defTabSz="914305">
              <a:spcBef>
                <a:spcPct val="0"/>
              </a:spcBef>
              <a:defRPr/>
            </a:pPr>
            <a:r>
              <a:rPr lang="en-US" sz="3200" u="sng" dirty="0" smtClean="0">
                <a:solidFill>
                  <a:srgbClr val="0070C0"/>
                </a:solidFill>
              </a:rPr>
              <a:t>Objective</a:t>
            </a:r>
            <a:r>
              <a:rPr lang="en-US" sz="3200" dirty="0" smtClean="0"/>
              <a:t>: SWBAT Classify drugs into one of 5 categories of controlled substances.</a:t>
            </a:r>
            <a:endParaRPr lang="en-US" sz="3200" dirty="0"/>
          </a:p>
        </p:txBody>
      </p:sp>
    </p:spTree>
    <p:extLst>
      <p:ext uri="{BB962C8B-B14F-4D97-AF65-F5344CB8AC3E}">
        <p14:creationId xmlns:p14="http://schemas.microsoft.com/office/powerpoint/2010/main" val="1635107759"/>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 y="1524000"/>
            <a:ext cx="3886200" cy="868362"/>
          </a:xfrm>
        </p:spPr>
        <p:txBody>
          <a:bodyPr/>
          <a:lstStyle/>
          <a:p>
            <a:pPr algn="l"/>
            <a:r>
              <a:rPr lang="en-US" altLang="en-US" b="1" dirty="0" smtClean="0">
                <a:solidFill>
                  <a:srgbClr val="FF0000"/>
                </a:solidFill>
              </a:rPr>
              <a:t>Narcotics</a:t>
            </a:r>
          </a:p>
        </p:txBody>
      </p:sp>
      <p:sp>
        <p:nvSpPr>
          <p:cNvPr id="23556" name="Rectangle 3"/>
          <p:cNvSpPr>
            <a:spLocks noGrp="1" noChangeArrowheads="1"/>
          </p:cNvSpPr>
          <p:nvPr>
            <p:ph idx="1"/>
          </p:nvPr>
        </p:nvSpPr>
        <p:spPr>
          <a:xfrm>
            <a:off x="1524000" y="2362200"/>
            <a:ext cx="7315200" cy="4343400"/>
          </a:xfrm>
        </p:spPr>
        <p:txBody>
          <a:bodyPr rtlCol="0">
            <a:normAutofit fontScale="77500" lnSpcReduction="20000"/>
          </a:bodyPr>
          <a:lstStyle/>
          <a:p>
            <a:pPr marL="463502" indent="-463502" defTabSz="914305" fontAlgn="auto">
              <a:lnSpc>
                <a:spcPct val="90000"/>
              </a:lnSpc>
              <a:spcAft>
                <a:spcPts val="0"/>
              </a:spcAft>
              <a:defRPr/>
            </a:pPr>
            <a:r>
              <a:rPr lang="en-US" altLang="en-US" dirty="0" smtClean="0"/>
              <a:t>Varieties of narcotics:</a:t>
            </a:r>
          </a:p>
          <a:p>
            <a:pPr marL="914305" lvl="1" indent="-457153" defTabSz="914305" fontAlgn="auto">
              <a:lnSpc>
                <a:spcPct val="90000"/>
              </a:lnSpc>
              <a:spcAft>
                <a:spcPts val="0"/>
              </a:spcAft>
              <a:defRPr/>
            </a:pPr>
            <a:r>
              <a:rPr lang="en-US" altLang="en-US" u="sng" dirty="0" smtClean="0"/>
              <a:t>Opiates</a:t>
            </a:r>
            <a:r>
              <a:rPr lang="en-US" altLang="en-US" dirty="0" smtClean="0"/>
              <a:t>: derived from the Asian Poppy</a:t>
            </a:r>
          </a:p>
          <a:p>
            <a:pPr marL="1255582" lvl="2" indent="-341277" defTabSz="914305" fontAlgn="auto">
              <a:lnSpc>
                <a:spcPct val="90000"/>
              </a:lnSpc>
              <a:spcAft>
                <a:spcPts val="0"/>
              </a:spcAft>
              <a:defRPr/>
            </a:pPr>
            <a:r>
              <a:rPr lang="en-US" altLang="en-US" dirty="0" smtClean="0"/>
              <a:t>Heroine, morphine, codeine</a:t>
            </a:r>
          </a:p>
          <a:p>
            <a:pPr marL="914305" lvl="1" indent="-457153" defTabSz="914305" fontAlgn="auto">
              <a:lnSpc>
                <a:spcPct val="90000"/>
              </a:lnSpc>
              <a:spcAft>
                <a:spcPts val="0"/>
              </a:spcAft>
              <a:defRPr/>
            </a:pPr>
            <a:r>
              <a:rPr lang="en-US" altLang="en-US" u="sng" dirty="0" smtClean="0"/>
              <a:t>Synthetic opiates</a:t>
            </a:r>
            <a:r>
              <a:rPr lang="en-US" altLang="en-US" dirty="0" smtClean="0"/>
              <a:t>: man-made</a:t>
            </a:r>
          </a:p>
          <a:p>
            <a:pPr marL="1255582" lvl="2" indent="-341277" defTabSz="914305" fontAlgn="auto">
              <a:lnSpc>
                <a:spcPct val="90000"/>
              </a:lnSpc>
              <a:spcAft>
                <a:spcPts val="0"/>
              </a:spcAft>
              <a:defRPr/>
            </a:pPr>
            <a:r>
              <a:rPr lang="en-US" altLang="en-US" dirty="0" smtClean="0"/>
              <a:t>Methadone: given to heroine addicts to try and break their addiction</a:t>
            </a:r>
          </a:p>
          <a:p>
            <a:pPr marL="1255582" lvl="2" indent="-341277" defTabSz="914305" fontAlgn="auto">
              <a:lnSpc>
                <a:spcPct val="90000"/>
              </a:lnSpc>
              <a:spcAft>
                <a:spcPts val="0"/>
              </a:spcAft>
              <a:defRPr/>
            </a:pPr>
            <a:r>
              <a:rPr lang="en-US" altLang="en-US" dirty="0" smtClean="0"/>
              <a:t>Oxycodone (</a:t>
            </a:r>
            <a:r>
              <a:rPr lang="en-US" altLang="en-US" dirty="0" err="1" smtClean="0"/>
              <a:t>OxyContin</a:t>
            </a:r>
            <a:r>
              <a:rPr lang="en-US" altLang="en-US" dirty="0" smtClean="0"/>
              <a:t> or Percocet) </a:t>
            </a:r>
          </a:p>
          <a:p>
            <a:pPr marL="1255582" lvl="2" indent="-341277" defTabSz="914305" fontAlgn="auto">
              <a:lnSpc>
                <a:spcPct val="90000"/>
              </a:lnSpc>
              <a:spcAft>
                <a:spcPts val="0"/>
              </a:spcAft>
              <a:defRPr/>
            </a:pPr>
            <a:r>
              <a:rPr lang="en-US" altLang="en-US" dirty="0" smtClean="0"/>
              <a:t>Hydrocodone (</a:t>
            </a:r>
            <a:r>
              <a:rPr lang="en-US" altLang="en-US" dirty="0" err="1" smtClean="0"/>
              <a:t>Vicodin</a:t>
            </a:r>
            <a:r>
              <a:rPr lang="en-US" altLang="en-US" dirty="0" smtClean="0"/>
              <a:t>)</a:t>
            </a:r>
          </a:p>
          <a:p>
            <a:pPr marL="463502" indent="-463502" defTabSz="914305" fontAlgn="auto">
              <a:lnSpc>
                <a:spcPct val="90000"/>
              </a:lnSpc>
              <a:spcAft>
                <a:spcPts val="0"/>
              </a:spcAft>
              <a:defRPr/>
            </a:pPr>
            <a:r>
              <a:rPr lang="en-US" altLang="en-US" dirty="0" smtClean="0"/>
              <a:t>Overdose on narcotics can result in difficulty breathing, low blood pressure, loss of consciousness, and possibly coma and death. </a:t>
            </a:r>
          </a:p>
          <a:p>
            <a:pPr marL="1596860" lvl="3" indent="-341277" defTabSz="914305" fontAlgn="auto">
              <a:lnSpc>
                <a:spcPct val="90000"/>
              </a:lnSpc>
              <a:spcAft>
                <a:spcPts val="0"/>
              </a:spcAft>
              <a:defRPr/>
            </a:pPr>
            <a:endParaRPr lang="en-US" altLang="en-US" dirty="0" smtClean="0"/>
          </a:p>
          <a:p>
            <a:pPr marL="1255582" lvl="2" indent="-341277" defTabSz="914305" fontAlgn="auto">
              <a:lnSpc>
                <a:spcPct val="90000"/>
              </a:lnSpc>
              <a:spcAft>
                <a:spcPts val="0"/>
              </a:spcAft>
              <a:defRPr/>
            </a:pPr>
            <a:endParaRPr lang="en-US" altLang="en-US" dirty="0" smtClean="0"/>
          </a:p>
          <a:p>
            <a:pPr marL="914305" lvl="1" indent="-457153" defTabSz="914305" fontAlgn="auto">
              <a:lnSpc>
                <a:spcPct val="90000"/>
              </a:lnSpc>
              <a:spcAft>
                <a:spcPts val="0"/>
              </a:spcAft>
              <a:defRPr/>
            </a:pPr>
            <a:endParaRPr lang="en-US" altLang="en-US" dirty="0" smtClean="0"/>
          </a:p>
        </p:txBody>
      </p:sp>
      <p:pic>
        <p:nvPicPr>
          <p:cNvPr id="26629" name="Picture 7" descr="E:\Controlled Substances\pics for controlled substances\stock-photo-16927956-pop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038600"/>
            <a:ext cx="1033463" cy="1246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6858000" cy="1569660"/>
          </a:xfrm>
          <a:prstGeom prst="rect">
            <a:avLst/>
          </a:prstGeom>
          <a:ln>
            <a:solidFill>
              <a:schemeClr val="tx1"/>
            </a:solidFill>
          </a:ln>
        </p:spPr>
        <p:txBody>
          <a:bodyPr wrap="square">
            <a:spAutoFit/>
          </a:bodyPr>
          <a:lstStyle/>
          <a:p>
            <a:pPr lvl="0" algn="ctr" defTabSz="914305">
              <a:spcBef>
                <a:spcPct val="0"/>
              </a:spcBef>
              <a:defRPr/>
            </a:pPr>
            <a:r>
              <a:rPr lang="en-US" sz="3200" u="sng" dirty="0" smtClean="0">
                <a:solidFill>
                  <a:srgbClr val="0070C0"/>
                </a:solidFill>
              </a:rPr>
              <a:t>Objective</a:t>
            </a:r>
            <a:r>
              <a:rPr lang="en-US" sz="3200" dirty="0" smtClean="0"/>
              <a:t>: SWBAT Classify drugs into one of 5 categories of controlled substances.</a:t>
            </a:r>
            <a:endParaRPr lang="en-US" sz="3200" dirty="0"/>
          </a:p>
        </p:txBody>
      </p:sp>
    </p:spTree>
    <p:extLst>
      <p:ext uri="{BB962C8B-B14F-4D97-AF65-F5344CB8AC3E}">
        <p14:creationId xmlns:p14="http://schemas.microsoft.com/office/powerpoint/2010/main" val="4020108712"/>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0" y="1371600"/>
            <a:ext cx="7772400" cy="1295400"/>
          </a:xfrm>
        </p:spPr>
        <p:txBody>
          <a:bodyPr/>
          <a:lstStyle/>
          <a:p>
            <a:pPr algn="l"/>
            <a:r>
              <a:rPr lang="en-US" altLang="en-US" b="1" dirty="0" smtClean="0">
                <a:solidFill>
                  <a:srgbClr val="FF0000"/>
                </a:solidFill>
              </a:rPr>
              <a:t>Hallucinogens</a:t>
            </a:r>
          </a:p>
        </p:txBody>
      </p:sp>
      <p:sp>
        <p:nvSpPr>
          <p:cNvPr id="73731" name="Rectangle 3"/>
          <p:cNvSpPr>
            <a:spLocks noGrp="1" noChangeArrowheads="1"/>
          </p:cNvSpPr>
          <p:nvPr>
            <p:ph idx="1"/>
          </p:nvPr>
        </p:nvSpPr>
        <p:spPr>
          <a:xfrm>
            <a:off x="1828800" y="2514600"/>
            <a:ext cx="7010400" cy="4114800"/>
          </a:xfrm>
        </p:spPr>
        <p:txBody>
          <a:bodyPr rtlCol="0">
            <a:normAutofit fontScale="85000" lnSpcReduction="20000"/>
          </a:bodyPr>
          <a:lstStyle/>
          <a:p>
            <a:pPr marL="463502" indent="-463502" defTabSz="914305" fontAlgn="auto">
              <a:spcAft>
                <a:spcPts val="0"/>
              </a:spcAft>
              <a:defRPr/>
            </a:pPr>
            <a:r>
              <a:rPr lang="en-US" b="1" dirty="0" smtClean="0"/>
              <a:t>Hallucinogens</a:t>
            </a:r>
            <a:r>
              <a:rPr lang="en-US" dirty="0" smtClean="0"/>
              <a:t> alter the user’s perceptions, thinking, self-awareness, and emotions. </a:t>
            </a:r>
          </a:p>
          <a:p>
            <a:pPr lvl="1" indent="-463502">
              <a:defRPr/>
            </a:pPr>
            <a:r>
              <a:rPr lang="en-US" dirty="0" smtClean="0"/>
              <a:t>Some hallucinogens can cause panic attacks, seizures, headaches, and sometimes psychosis that can last for weeks. </a:t>
            </a:r>
          </a:p>
          <a:p>
            <a:pPr lvl="1" indent="-463502">
              <a:defRPr/>
            </a:pPr>
            <a:r>
              <a:rPr lang="en-US" dirty="0" smtClean="0"/>
              <a:t>Many hallucinogens, particularly PCP, increase the user’s heart rate, which could lead to heart failure. </a:t>
            </a:r>
          </a:p>
        </p:txBody>
      </p:sp>
      <p:pic>
        <p:nvPicPr>
          <p:cNvPr id="27653" name="Picture 5" descr="MC90032443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168900"/>
            <a:ext cx="1371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descr="Dali-Paintings-2--127856564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36" y="2895600"/>
            <a:ext cx="13223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6858000" cy="1569660"/>
          </a:xfrm>
          <a:prstGeom prst="rect">
            <a:avLst/>
          </a:prstGeom>
          <a:ln>
            <a:solidFill>
              <a:schemeClr val="tx1"/>
            </a:solidFill>
          </a:ln>
        </p:spPr>
        <p:txBody>
          <a:bodyPr wrap="square">
            <a:spAutoFit/>
          </a:bodyPr>
          <a:lstStyle/>
          <a:p>
            <a:pPr lvl="0" algn="ctr" defTabSz="914305">
              <a:spcBef>
                <a:spcPct val="0"/>
              </a:spcBef>
              <a:defRPr/>
            </a:pPr>
            <a:r>
              <a:rPr lang="en-US" sz="3200" u="sng" dirty="0" smtClean="0">
                <a:solidFill>
                  <a:srgbClr val="0070C0"/>
                </a:solidFill>
              </a:rPr>
              <a:t>Objective</a:t>
            </a:r>
            <a:r>
              <a:rPr lang="en-US" sz="3200" dirty="0" smtClean="0"/>
              <a:t>: SWBAT Classify drugs into one of 5 categories of controlled substances.</a:t>
            </a:r>
            <a:endParaRPr lang="en-US" sz="3200" dirty="0"/>
          </a:p>
        </p:txBody>
      </p:sp>
    </p:spTree>
    <p:extLst>
      <p:ext uri="{BB962C8B-B14F-4D97-AF65-F5344CB8AC3E}">
        <p14:creationId xmlns:p14="http://schemas.microsoft.com/office/powerpoint/2010/main" val="3285226096"/>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1447800"/>
            <a:ext cx="7620000" cy="1295400"/>
          </a:xfrm>
        </p:spPr>
        <p:txBody>
          <a:bodyPr/>
          <a:lstStyle/>
          <a:p>
            <a:pPr algn="l"/>
            <a:r>
              <a:rPr lang="en-US" altLang="en-US" b="1" dirty="0" smtClean="0">
                <a:solidFill>
                  <a:srgbClr val="FF0000"/>
                </a:solidFill>
              </a:rPr>
              <a:t>Hallucinogens: Types</a:t>
            </a:r>
          </a:p>
        </p:txBody>
      </p:sp>
      <p:sp>
        <p:nvSpPr>
          <p:cNvPr id="25604" name="Rectangle 3"/>
          <p:cNvSpPr>
            <a:spLocks noGrp="1" noChangeArrowheads="1"/>
          </p:cNvSpPr>
          <p:nvPr>
            <p:ph idx="1"/>
          </p:nvPr>
        </p:nvSpPr>
        <p:spPr>
          <a:xfrm>
            <a:off x="1371600" y="2438400"/>
            <a:ext cx="7696200" cy="4419600"/>
          </a:xfrm>
        </p:spPr>
        <p:txBody>
          <a:bodyPr rtlCol="0">
            <a:normAutofit fontScale="77500" lnSpcReduction="20000"/>
          </a:bodyPr>
          <a:lstStyle/>
          <a:p>
            <a:pPr lvl="1">
              <a:defRPr/>
            </a:pPr>
            <a:r>
              <a:rPr lang="en-US" altLang="en-US" dirty="0" smtClean="0"/>
              <a:t>Marijuana (from cannabis plant)</a:t>
            </a:r>
          </a:p>
          <a:p>
            <a:pPr lvl="2">
              <a:defRPr/>
            </a:pPr>
            <a:r>
              <a:rPr lang="en-US" altLang="en-US" dirty="0" smtClean="0"/>
              <a:t>The most widely used illicit drug in the U.S.</a:t>
            </a:r>
          </a:p>
          <a:p>
            <a:pPr lvl="2">
              <a:defRPr/>
            </a:pPr>
            <a:r>
              <a:rPr lang="en-US" altLang="en-US" dirty="0" smtClean="0"/>
              <a:t>Contains </a:t>
            </a:r>
            <a:r>
              <a:rPr lang="en-US" altLang="en-US" dirty="0" err="1" smtClean="0"/>
              <a:t>tetrahydrocannabinol</a:t>
            </a:r>
            <a:r>
              <a:rPr lang="en-US" altLang="en-US" dirty="0" smtClean="0"/>
              <a:t> (THC)</a:t>
            </a:r>
          </a:p>
          <a:p>
            <a:pPr lvl="2">
              <a:defRPr/>
            </a:pPr>
            <a:r>
              <a:rPr lang="en-US" altLang="en-US" dirty="0" smtClean="0"/>
              <a:t>Has medical uses such as treating glaucoma and relieving nausea due to chemotherapy</a:t>
            </a:r>
          </a:p>
          <a:p>
            <a:pPr lvl="1">
              <a:defRPr/>
            </a:pPr>
            <a:r>
              <a:rPr lang="en-US" altLang="en-US" dirty="0" smtClean="0"/>
              <a:t>MDMA (“</a:t>
            </a:r>
            <a:r>
              <a:rPr lang="en-US" altLang="en-US" dirty="0" err="1" smtClean="0"/>
              <a:t>Ecstacy</a:t>
            </a:r>
            <a:r>
              <a:rPr lang="en-US" altLang="en-US" dirty="0" smtClean="0"/>
              <a:t>”)</a:t>
            </a:r>
          </a:p>
          <a:p>
            <a:pPr lvl="1">
              <a:defRPr/>
            </a:pPr>
            <a:r>
              <a:rPr lang="en-US" altLang="en-US" dirty="0" smtClean="0"/>
              <a:t>Mescaline (from Peyote cactus)</a:t>
            </a:r>
          </a:p>
          <a:p>
            <a:pPr lvl="1">
              <a:defRPr/>
            </a:pPr>
            <a:r>
              <a:rPr lang="en-US" altLang="en-US" dirty="0" smtClean="0"/>
              <a:t>LSD (Lysergic Acid, or simply “Acid”)</a:t>
            </a:r>
          </a:p>
          <a:p>
            <a:pPr lvl="1">
              <a:defRPr/>
            </a:pPr>
            <a:r>
              <a:rPr lang="en-US" altLang="en-US" dirty="0" smtClean="0"/>
              <a:t>PCP (phencyclidine or “Angel Dust”)</a:t>
            </a:r>
          </a:p>
          <a:p>
            <a:pPr lvl="1">
              <a:defRPr/>
            </a:pPr>
            <a:r>
              <a:rPr lang="en-US" altLang="en-US" dirty="0" smtClean="0"/>
              <a:t>Mushrooms (contain psilocybin)</a:t>
            </a:r>
          </a:p>
        </p:txBody>
      </p:sp>
      <p:pic>
        <p:nvPicPr>
          <p:cNvPr id="28677" name="Picture 7" descr="MC90039073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56260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743200"/>
            <a:ext cx="14033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6858000" cy="1569660"/>
          </a:xfrm>
          <a:prstGeom prst="rect">
            <a:avLst/>
          </a:prstGeom>
          <a:ln>
            <a:solidFill>
              <a:schemeClr val="tx1"/>
            </a:solidFill>
          </a:ln>
        </p:spPr>
        <p:txBody>
          <a:bodyPr wrap="square">
            <a:spAutoFit/>
          </a:bodyPr>
          <a:lstStyle/>
          <a:p>
            <a:pPr lvl="0" algn="ctr" defTabSz="914305">
              <a:spcBef>
                <a:spcPct val="0"/>
              </a:spcBef>
              <a:defRPr/>
            </a:pPr>
            <a:r>
              <a:rPr lang="en-US" sz="3200" u="sng" dirty="0" smtClean="0">
                <a:solidFill>
                  <a:srgbClr val="0070C0"/>
                </a:solidFill>
              </a:rPr>
              <a:t>Objective</a:t>
            </a:r>
            <a:r>
              <a:rPr lang="en-US" sz="3200" dirty="0" smtClean="0"/>
              <a:t>: SWBAT Classify drugs into one of 5 categories of controlled substances.</a:t>
            </a:r>
            <a:endParaRPr lang="en-US" sz="3200" dirty="0"/>
          </a:p>
        </p:txBody>
      </p:sp>
    </p:spTree>
    <p:extLst>
      <p:ext uri="{BB962C8B-B14F-4D97-AF65-F5344CB8AC3E}">
        <p14:creationId xmlns:p14="http://schemas.microsoft.com/office/powerpoint/2010/main" val="3242935201"/>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38953"/>
            <a:ext cx="7467600" cy="1295400"/>
          </a:xfrm>
        </p:spPr>
        <p:txBody>
          <a:bodyPr/>
          <a:lstStyle/>
          <a:p>
            <a:pPr algn="l"/>
            <a:r>
              <a:rPr lang="en-US" altLang="en-US" b="1" dirty="0" smtClean="0">
                <a:solidFill>
                  <a:srgbClr val="FF0000"/>
                </a:solidFill>
              </a:rPr>
              <a:t>Depressants</a:t>
            </a:r>
          </a:p>
        </p:txBody>
      </p:sp>
      <p:sp>
        <p:nvSpPr>
          <p:cNvPr id="71683" name="Rectangle 3"/>
          <p:cNvSpPr>
            <a:spLocks noGrp="1" noChangeArrowheads="1"/>
          </p:cNvSpPr>
          <p:nvPr>
            <p:ph idx="1"/>
          </p:nvPr>
        </p:nvSpPr>
        <p:spPr>
          <a:xfrm>
            <a:off x="1423585" y="2649538"/>
            <a:ext cx="7146759" cy="4056062"/>
          </a:xfrm>
        </p:spPr>
        <p:txBody>
          <a:bodyPr rtlCol="0">
            <a:normAutofit fontScale="92500" lnSpcReduction="20000"/>
          </a:bodyPr>
          <a:lstStyle/>
          <a:p>
            <a:pPr marL="463502" indent="-463502" defTabSz="914305" fontAlgn="auto">
              <a:spcBef>
                <a:spcPts val="0"/>
              </a:spcBef>
              <a:spcAft>
                <a:spcPts val="0"/>
              </a:spcAft>
              <a:defRPr/>
            </a:pPr>
            <a:r>
              <a:rPr lang="en-US" b="1" dirty="0" smtClean="0"/>
              <a:t>Depressants</a:t>
            </a:r>
            <a:r>
              <a:rPr lang="en-US" dirty="0" smtClean="0"/>
              <a:t> are used to relieve anxiety and produce sleep.</a:t>
            </a:r>
          </a:p>
          <a:p>
            <a:pPr lvl="1" indent="-463502">
              <a:spcBef>
                <a:spcPts val="0"/>
              </a:spcBef>
              <a:defRPr/>
            </a:pPr>
            <a:r>
              <a:rPr lang="en-US" dirty="0" smtClean="0"/>
              <a:t>Depressants reduce body functions such as heart rate.</a:t>
            </a:r>
          </a:p>
          <a:p>
            <a:pPr lvl="1" indent="-463502">
              <a:spcBef>
                <a:spcPts val="0"/>
              </a:spcBef>
              <a:defRPr/>
            </a:pPr>
            <a:r>
              <a:rPr lang="en-US" dirty="0" smtClean="0"/>
              <a:t>Overdose can cause coma and death.</a:t>
            </a:r>
          </a:p>
          <a:p>
            <a:pPr lvl="1" indent="-463502">
              <a:spcBef>
                <a:spcPts val="0"/>
              </a:spcBef>
              <a:defRPr/>
            </a:pPr>
            <a:r>
              <a:rPr lang="en-US" dirty="0" smtClean="0"/>
              <a:t>Mixing depressants with other drugs or alcohol can increase their effects and health risks. </a:t>
            </a:r>
          </a:p>
        </p:txBody>
      </p:sp>
      <p:pic>
        <p:nvPicPr>
          <p:cNvPr id="29700" name="Picture 6" descr="MC90029619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060" y="2819400"/>
            <a:ext cx="1025525"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MC90044180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86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6858000" cy="1569660"/>
          </a:xfrm>
          <a:prstGeom prst="rect">
            <a:avLst/>
          </a:prstGeom>
          <a:ln>
            <a:solidFill>
              <a:schemeClr val="tx1"/>
            </a:solidFill>
          </a:ln>
        </p:spPr>
        <p:txBody>
          <a:bodyPr wrap="square">
            <a:spAutoFit/>
          </a:bodyPr>
          <a:lstStyle/>
          <a:p>
            <a:pPr lvl="0" algn="ctr" defTabSz="914305">
              <a:spcBef>
                <a:spcPct val="0"/>
              </a:spcBef>
              <a:defRPr/>
            </a:pPr>
            <a:r>
              <a:rPr lang="en-US" sz="3200" u="sng" dirty="0" smtClean="0">
                <a:solidFill>
                  <a:srgbClr val="0070C0"/>
                </a:solidFill>
              </a:rPr>
              <a:t>Objective</a:t>
            </a:r>
            <a:r>
              <a:rPr lang="en-US" sz="3200" dirty="0" smtClean="0"/>
              <a:t>: SWBAT Classify drugs into one of 5 categories of controlled substances.</a:t>
            </a:r>
            <a:endParaRPr lang="en-US" sz="3200" dirty="0"/>
          </a:p>
        </p:txBody>
      </p:sp>
    </p:spTree>
    <p:extLst>
      <p:ext uri="{BB962C8B-B14F-4D97-AF65-F5344CB8AC3E}">
        <p14:creationId xmlns:p14="http://schemas.microsoft.com/office/powerpoint/2010/main" val="2689351256"/>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50042" y="1371600"/>
            <a:ext cx="7467600" cy="1295400"/>
          </a:xfrm>
        </p:spPr>
        <p:txBody>
          <a:bodyPr/>
          <a:lstStyle/>
          <a:p>
            <a:pPr algn="l"/>
            <a:r>
              <a:rPr lang="en-US" altLang="en-US" b="1" dirty="0" smtClean="0">
                <a:solidFill>
                  <a:srgbClr val="FF0000"/>
                </a:solidFill>
              </a:rPr>
              <a:t>Depressants: Types</a:t>
            </a:r>
          </a:p>
        </p:txBody>
      </p:sp>
      <p:sp>
        <p:nvSpPr>
          <p:cNvPr id="27652" name="Rectangle 3"/>
          <p:cNvSpPr>
            <a:spLocks noGrp="1" noChangeArrowheads="1"/>
          </p:cNvSpPr>
          <p:nvPr>
            <p:ph idx="1"/>
          </p:nvPr>
        </p:nvSpPr>
        <p:spPr>
          <a:xfrm>
            <a:off x="1761581" y="2362200"/>
            <a:ext cx="7010400" cy="4267200"/>
          </a:xfrm>
        </p:spPr>
        <p:txBody>
          <a:bodyPr rtlCol="0">
            <a:normAutofit fontScale="77500" lnSpcReduction="20000"/>
          </a:bodyPr>
          <a:lstStyle/>
          <a:p>
            <a:pPr marL="914305" lvl="1" indent="-457153" defTabSz="914305" fontAlgn="auto">
              <a:spcAft>
                <a:spcPts val="0"/>
              </a:spcAft>
              <a:defRPr/>
            </a:pPr>
            <a:r>
              <a:rPr lang="en-US" altLang="en-US" dirty="0" smtClean="0"/>
              <a:t>Alcohol</a:t>
            </a:r>
          </a:p>
          <a:p>
            <a:pPr marL="914305" lvl="1" indent="-457153" defTabSz="914305" fontAlgn="auto">
              <a:spcAft>
                <a:spcPts val="0"/>
              </a:spcAft>
              <a:defRPr/>
            </a:pPr>
            <a:r>
              <a:rPr lang="en-US" altLang="en-US" dirty="0" smtClean="0"/>
              <a:t>Barbiturates: “downers” such as Phenobarbital and </a:t>
            </a:r>
            <a:r>
              <a:rPr lang="en-US" altLang="en-US" dirty="0" err="1" smtClean="0"/>
              <a:t>Methaqualone</a:t>
            </a:r>
            <a:r>
              <a:rPr lang="en-US" altLang="en-US" dirty="0" smtClean="0"/>
              <a:t> (also called Quaaludes, illegal)</a:t>
            </a:r>
          </a:p>
          <a:p>
            <a:pPr marL="914305" lvl="1" indent="-457153" defTabSz="914305" fontAlgn="auto">
              <a:spcAft>
                <a:spcPts val="0"/>
              </a:spcAft>
              <a:defRPr/>
            </a:pPr>
            <a:r>
              <a:rPr lang="en-US" altLang="en-US" dirty="0" smtClean="0"/>
              <a:t>Anti-psychotic and anti-anxiety drugs including benzodiazepines such as Diazepam (Valium) </a:t>
            </a:r>
          </a:p>
          <a:p>
            <a:pPr marL="914305" lvl="1" indent="-457153" defTabSz="914305" fontAlgn="auto">
              <a:spcAft>
                <a:spcPts val="0"/>
              </a:spcAft>
              <a:defRPr/>
            </a:pPr>
            <a:r>
              <a:rPr lang="en-US" altLang="en-US" dirty="0" smtClean="0"/>
              <a:t>Inhalants (“huffing”)</a:t>
            </a:r>
          </a:p>
          <a:p>
            <a:pPr marL="914305" lvl="1" indent="-457153" defTabSz="914305" fontAlgn="auto">
              <a:spcAft>
                <a:spcPts val="0"/>
              </a:spcAft>
              <a:defRPr/>
            </a:pPr>
            <a:r>
              <a:rPr lang="en-US" altLang="en-US" dirty="0" smtClean="0"/>
              <a:t>Sedatives, muscle relaxers, etc. </a:t>
            </a:r>
          </a:p>
          <a:p>
            <a:pPr marL="914305" lvl="1" indent="-457153" defTabSz="914305" fontAlgn="auto">
              <a:spcAft>
                <a:spcPts val="0"/>
              </a:spcAft>
              <a:defRPr/>
            </a:pPr>
            <a:r>
              <a:rPr lang="en-US" altLang="en-US" i="1" dirty="0" smtClean="0"/>
              <a:t>Marijuana and opiates (like morphine) are also considered depressants. </a:t>
            </a:r>
            <a:endParaRPr lang="en-US" altLang="en-US" dirty="0" smtClean="0"/>
          </a:p>
        </p:txBody>
      </p:sp>
      <p:pic>
        <p:nvPicPr>
          <p:cNvPr id="30725" name="Picture 5" descr="MC90029095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724400"/>
            <a:ext cx="889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8" descr="MC90001298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080" y="2667000"/>
            <a:ext cx="141128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6858000" cy="1569660"/>
          </a:xfrm>
          <a:prstGeom prst="rect">
            <a:avLst/>
          </a:prstGeom>
          <a:ln>
            <a:solidFill>
              <a:schemeClr val="tx1"/>
            </a:solidFill>
          </a:ln>
        </p:spPr>
        <p:txBody>
          <a:bodyPr wrap="square">
            <a:spAutoFit/>
          </a:bodyPr>
          <a:lstStyle/>
          <a:p>
            <a:pPr lvl="0" algn="ctr" defTabSz="914305">
              <a:spcBef>
                <a:spcPct val="0"/>
              </a:spcBef>
              <a:defRPr/>
            </a:pPr>
            <a:r>
              <a:rPr lang="en-US" sz="3200" u="sng" dirty="0" smtClean="0">
                <a:solidFill>
                  <a:srgbClr val="0070C0"/>
                </a:solidFill>
              </a:rPr>
              <a:t>Objective</a:t>
            </a:r>
            <a:r>
              <a:rPr lang="en-US" sz="3200" dirty="0" smtClean="0"/>
              <a:t>: SWBAT Classify drugs into one of 5 categories of controlled substances.</a:t>
            </a:r>
            <a:endParaRPr lang="en-US" sz="3200" dirty="0"/>
          </a:p>
        </p:txBody>
      </p:sp>
    </p:spTree>
    <p:extLst>
      <p:ext uri="{BB962C8B-B14F-4D97-AF65-F5344CB8AC3E}">
        <p14:creationId xmlns:p14="http://schemas.microsoft.com/office/powerpoint/2010/main" val="1949503825"/>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0" y="1524000"/>
            <a:ext cx="7313613" cy="868362"/>
          </a:xfrm>
        </p:spPr>
        <p:txBody>
          <a:bodyPr/>
          <a:lstStyle/>
          <a:p>
            <a:pPr algn="l"/>
            <a:r>
              <a:rPr lang="en-US" altLang="en-US" b="1" dirty="0" smtClean="0">
                <a:solidFill>
                  <a:srgbClr val="FF0000"/>
                </a:solidFill>
              </a:rPr>
              <a:t>Stimulants</a:t>
            </a:r>
          </a:p>
        </p:txBody>
      </p:sp>
      <p:sp>
        <p:nvSpPr>
          <p:cNvPr id="69635" name="Rectangle 3"/>
          <p:cNvSpPr>
            <a:spLocks noGrp="1" noChangeArrowheads="1"/>
          </p:cNvSpPr>
          <p:nvPr>
            <p:ph idx="1"/>
          </p:nvPr>
        </p:nvSpPr>
        <p:spPr>
          <a:xfrm>
            <a:off x="1752600" y="2438400"/>
            <a:ext cx="7010400" cy="4419600"/>
          </a:xfrm>
        </p:spPr>
        <p:txBody>
          <a:bodyPr rtlCol="0">
            <a:normAutofit fontScale="92500" lnSpcReduction="20000"/>
          </a:bodyPr>
          <a:lstStyle/>
          <a:p>
            <a:pPr marL="463502" indent="-463502" defTabSz="914305" fontAlgn="auto">
              <a:spcBef>
                <a:spcPts val="0"/>
              </a:spcBef>
              <a:spcAft>
                <a:spcPts val="0"/>
              </a:spcAft>
              <a:defRPr/>
            </a:pPr>
            <a:r>
              <a:rPr lang="en-US" b="1" dirty="0" smtClean="0"/>
              <a:t>Stimulants</a:t>
            </a:r>
            <a:r>
              <a:rPr lang="en-US" dirty="0" smtClean="0"/>
              <a:t> increase feelings of energy and alertness while suppressing fatigue and appetite.</a:t>
            </a:r>
          </a:p>
          <a:p>
            <a:pPr marL="1022303" lvl="1" indent="-571500">
              <a:spcBef>
                <a:spcPts val="0"/>
              </a:spcBef>
              <a:buFont typeface="Arial" panose="020B0604020202020204" pitchFamily="34" charset="0"/>
              <a:buChar char="•"/>
              <a:defRPr/>
            </a:pPr>
            <a:r>
              <a:rPr lang="en-US" dirty="0" smtClean="0"/>
              <a:t>Also called “uppers.”</a:t>
            </a:r>
          </a:p>
          <a:p>
            <a:pPr marL="1022303" lvl="1" indent="-571500">
              <a:spcBef>
                <a:spcPts val="0"/>
              </a:spcBef>
              <a:buFont typeface="Arial" panose="020B0604020202020204" pitchFamily="34" charset="0"/>
              <a:buChar char="•"/>
              <a:defRPr/>
            </a:pPr>
            <a:r>
              <a:rPr lang="en-US" dirty="0" smtClean="0"/>
              <a:t>Depression often results as the drug wears off. </a:t>
            </a:r>
          </a:p>
          <a:p>
            <a:pPr lvl="1">
              <a:spcBef>
                <a:spcPts val="0"/>
              </a:spcBef>
              <a:buFont typeface="Arial" panose="020B0604020202020204" pitchFamily="34" charset="0"/>
              <a:buChar char="•"/>
              <a:defRPr/>
            </a:pPr>
            <a:r>
              <a:rPr lang="en-US" dirty="0" smtClean="0"/>
              <a:t>Stimulants are highly addictive. </a:t>
            </a:r>
          </a:p>
          <a:p>
            <a:pPr marL="1022303" lvl="1" indent="-571500">
              <a:spcBef>
                <a:spcPts val="0"/>
              </a:spcBef>
              <a:buFont typeface="Arial" panose="020B0604020202020204" pitchFamily="34" charset="0"/>
              <a:buChar char="•"/>
              <a:defRPr/>
            </a:pPr>
            <a:r>
              <a:rPr lang="en-US" dirty="0" smtClean="0"/>
              <a:t>Overdose can result in irregular heart beat, heart attack, stroke, seizures, coma, and death. </a:t>
            </a:r>
          </a:p>
          <a:p>
            <a:pPr marL="463502" indent="-463502" defTabSz="914305" fontAlgn="auto">
              <a:spcAft>
                <a:spcPts val="0"/>
              </a:spcAft>
              <a:defRPr/>
            </a:pPr>
            <a:endParaRPr lang="en-US" dirty="0" smtClean="0"/>
          </a:p>
        </p:txBody>
      </p:sp>
      <p:pic>
        <p:nvPicPr>
          <p:cNvPr id="31749" name="Picture 5" descr="ANd9GcTiZR0NGNTWqJRY14-do9TBt3WO6KzLDXJ7z34rPhFPRlKCF8wl1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0"/>
            <a:ext cx="137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6858000" cy="1569660"/>
          </a:xfrm>
          <a:prstGeom prst="rect">
            <a:avLst/>
          </a:prstGeom>
          <a:ln>
            <a:solidFill>
              <a:schemeClr val="tx1"/>
            </a:solidFill>
          </a:ln>
        </p:spPr>
        <p:txBody>
          <a:bodyPr wrap="square">
            <a:spAutoFit/>
          </a:bodyPr>
          <a:lstStyle/>
          <a:p>
            <a:pPr lvl="0" algn="ctr" defTabSz="914305">
              <a:spcBef>
                <a:spcPct val="0"/>
              </a:spcBef>
              <a:defRPr/>
            </a:pPr>
            <a:r>
              <a:rPr lang="en-US" sz="3200" u="sng" dirty="0" smtClean="0">
                <a:solidFill>
                  <a:srgbClr val="0070C0"/>
                </a:solidFill>
              </a:rPr>
              <a:t>Objective</a:t>
            </a:r>
            <a:r>
              <a:rPr lang="en-US" sz="3200" dirty="0" smtClean="0"/>
              <a:t>: SWBAT Classify drugs into one of 5 categories of controlled substances.</a:t>
            </a:r>
            <a:endParaRPr lang="en-US" sz="3200" dirty="0"/>
          </a:p>
        </p:txBody>
      </p:sp>
    </p:spTree>
    <p:extLst>
      <p:ext uri="{BB962C8B-B14F-4D97-AF65-F5344CB8AC3E}">
        <p14:creationId xmlns:p14="http://schemas.microsoft.com/office/powerpoint/2010/main" val="4058221635"/>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524000"/>
            <a:ext cx="7313613" cy="868362"/>
          </a:xfrm>
        </p:spPr>
        <p:txBody>
          <a:bodyPr/>
          <a:lstStyle/>
          <a:p>
            <a:pPr algn="l"/>
            <a:r>
              <a:rPr lang="en-US" altLang="en-US" b="1" dirty="0" smtClean="0">
                <a:solidFill>
                  <a:srgbClr val="FF0000"/>
                </a:solidFill>
              </a:rPr>
              <a:t>Stimulants: Types</a:t>
            </a:r>
          </a:p>
        </p:txBody>
      </p:sp>
      <p:sp>
        <p:nvSpPr>
          <p:cNvPr id="29699" name="Rectangle 3"/>
          <p:cNvSpPr>
            <a:spLocks noGrp="1" noChangeArrowheads="1"/>
          </p:cNvSpPr>
          <p:nvPr>
            <p:ph idx="1"/>
          </p:nvPr>
        </p:nvSpPr>
        <p:spPr>
          <a:xfrm>
            <a:off x="0" y="2362200"/>
            <a:ext cx="7313613" cy="4495800"/>
          </a:xfrm>
        </p:spPr>
        <p:txBody>
          <a:bodyPr rtlCol="0">
            <a:normAutofit fontScale="85000" lnSpcReduction="20000"/>
          </a:bodyPr>
          <a:lstStyle/>
          <a:p>
            <a:pPr marL="914305" lvl="1" indent="-457153" defTabSz="914305" fontAlgn="auto">
              <a:spcAft>
                <a:spcPts val="0"/>
              </a:spcAft>
              <a:defRPr/>
            </a:pPr>
            <a:r>
              <a:rPr lang="en-US" altLang="en-US" dirty="0" smtClean="0"/>
              <a:t>Amphetamines, also called “speed.”</a:t>
            </a:r>
          </a:p>
          <a:p>
            <a:pPr marL="914305" lvl="1" indent="-457153" defTabSz="914305" fontAlgn="auto">
              <a:spcAft>
                <a:spcPts val="0"/>
              </a:spcAft>
              <a:defRPr/>
            </a:pPr>
            <a:r>
              <a:rPr lang="en-US" altLang="en-US" dirty="0" smtClean="0"/>
              <a:t>Cocaine, including crack cocaine</a:t>
            </a:r>
          </a:p>
          <a:p>
            <a:pPr marL="1255582" lvl="2" indent="-341277" defTabSz="914305" fontAlgn="auto">
              <a:spcAft>
                <a:spcPts val="0"/>
              </a:spcAft>
              <a:defRPr/>
            </a:pPr>
            <a:r>
              <a:rPr lang="en-US" altLang="en-US" dirty="0" smtClean="0"/>
              <a:t>Derived from the South American coca plant</a:t>
            </a:r>
          </a:p>
          <a:p>
            <a:pPr marL="1255582" lvl="2" indent="-341277" defTabSz="914305" fontAlgn="auto">
              <a:spcAft>
                <a:spcPts val="0"/>
              </a:spcAft>
              <a:defRPr/>
            </a:pPr>
            <a:r>
              <a:rPr lang="en-US" altLang="en-US" dirty="0" smtClean="0"/>
              <a:t>Addictions to cocaine are very difficult to overcome</a:t>
            </a:r>
          </a:p>
          <a:p>
            <a:pPr marL="914305" lvl="1" indent="-457153" defTabSz="914305" fontAlgn="auto">
              <a:spcAft>
                <a:spcPts val="0"/>
              </a:spcAft>
              <a:defRPr/>
            </a:pPr>
            <a:r>
              <a:rPr lang="en-US" altLang="en-US" dirty="0" smtClean="0"/>
              <a:t>Methamphetamines, also called “meth.”</a:t>
            </a:r>
          </a:p>
          <a:p>
            <a:pPr marL="1255582" lvl="2" indent="-341277" defTabSz="914305" fontAlgn="auto">
              <a:spcAft>
                <a:spcPts val="0"/>
              </a:spcAft>
              <a:defRPr/>
            </a:pPr>
            <a:r>
              <a:rPr lang="en-US" altLang="en-US" dirty="0" smtClean="0"/>
              <a:t>Typically methamphetamines are more potent and dangerous than amphetamines</a:t>
            </a:r>
          </a:p>
          <a:p>
            <a:pPr marL="914305" lvl="1" indent="-457153" defTabSz="914305" fontAlgn="auto">
              <a:spcAft>
                <a:spcPts val="0"/>
              </a:spcAft>
              <a:defRPr/>
            </a:pPr>
            <a:endParaRPr lang="en-US" altLang="en-US" dirty="0" smtClean="0"/>
          </a:p>
        </p:txBody>
      </p:sp>
      <p:pic>
        <p:nvPicPr>
          <p:cNvPr id="32772" name="Picture 5" descr="coca_pla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4191000"/>
            <a:ext cx="14414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6858000" cy="1569660"/>
          </a:xfrm>
          <a:prstGeom prst="rect">
            <a:avLst/>
          </a:prstGeom>
          <a:ln>
            <a:solidFill>
              <a:schemeClr val="tx1"/>
            </a:solidFill>
          </a:ln>
        </p:spPr>
        <p:txBody>
          <a:bodyPr wrap="square">
            <a:spAutoFit/>
          </a:bodyPr>
          <a:lstStyle/>
          <a:p>
            <a:pPr lvl="0" algn="ctr" defTabSz="914305">
              <a:spcBef>
                <a:spcPct val="0"/>
              </a:spcBef>
              <a:defRPr/>
            </a:pPr>
            <a:r>
              <a:rPr lang="en-US" sz="3200" u="sng" dirty="0" smtClean="0">
                <a:solidFill>
                  <a:srgbClr val="0070C0"/>
                </a:solidFill>
              </a:rPr>
              <a:t>Objective</a:t>
            </a:r>
            <a:r>
              <a:rPr lang="en-US" sz="3200" dirty="0" smtClean="0"/>
              <a:t>: SWBAT Classify drugs into one of 5 categories of controlled substances.</a:t>
            </a:r>
            <a:endParaRPr lang="en-US" sz="3200" dirty="0"/>
          </a:p>
        </p:txBody>
      </p:sp>
    </p:spTree>
    <p:extLst>
      <p:ext uri="{BB962C8B-B14F-4D97-AF65-F5344CB8AC3E}">
        <p14:creationId xmlns:p14="http://schemas.microsoft.com/office/powerpoint/2010/main" val="534184840"/>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8229600" cy="1066800"/>
          </a:xfrm>
        </p:spPr>
        <p:txBody>
          <a:bodyPr>
            <a:noAutofit/>
          </a:bodyPr>
          <a:lstStyle/>
          <a:p>
            <a:pPr algn="ctr"/>
            <a:r>
              <a:rPr lang="en-US" sz="4800" b="1" dirty="0" smtClean="0">
                <a:solidFill>
                  <a:srgbClr val="FF0000"/>
                </a:solidFill>
              </a:rPr>
              <a:t>  </a:t>
            </a:r>
            <a:r>
              <a:rPr lang="en-US" sz="4400" b="1" u="sng" dirty="0" smtClean="0">
                <a:solidFill>
                  <a:srgbClr val="FF0000"/>
                </a:solidFill>
              </a:rPr>
              <a:t>Drug Identification &amp; Toxicology</a:t>
            </a:r>
            <a:endParaRPr lang="en-US" sz="4400" b="1" u="sng" dirty="0">
              <a:solidFill>
                <a:srgbClr val="FF0000"/>
              </a:solidFill>
            </a:endParaRPr>
          </a:p>
        </p:txBody>
      </p:sp>
      <p:sp>
        <p:nvSpPr>
          <p:cNvPr id="3" name="Content Placeholder 2"/>
          <p:cNvSpPr>
            <a:spLocks noGrp="1"/>
          </p:cNvSpPr>
          <p:nvPr>
            <p:ph idx="1"/>
          </p:nvPr>
        </p:nvSpPr>
        <p:spPr>
          <a:xfrm>
            <a:off x="0" y="2362201"/>
            <a:ext cx="8229600" cy="4495800"/>
          </a:xfrm>
        </p:spPr>
        <p:txBody>
          <a:bodyPr>
            <a:normAutofit/>
          </a:bodyPr>
          <a:lstStyle/>
          <a:p>
            <a:r>
              <a:rPr lang="en-US" sz="3600" b="1" u="sng" dirty="0" smtClean="0"/>
              <a:t>Toxicology</a:t>
            </a:r>
            <a:r>
              <a:rPr lang="en-US" sz="3600" b="1" dirty="0" smtClean="0"/>
              <a:t>:</a:t>
            </a:r>
          </a:p>
          <a:p>
            <a:pPr lvl="1"/>
            <a:r>
              <a:rPr lang="en-US" sz="3600" dirty="0" smtClean="0"/>
              <a:t>The study of poisons</a:t>
            </a:r>
          </a:p>
          <a:p>
            <a:pPr lvl="1"/>
            <a:r>
              <a:rPr lang="en-US" sz="3600" dirty="0" smtClean="0"/>
              <a:t>Identification of drugs a person may have used </a:t>
            </a:r>
          </a:p>
          <a:p>
            <a:pPr lvl="1"/>
            <a:r>
              <a:rPr lang="en-US" sz="3600" dirty="0"/>
              <a:t>E</a:t>
            </a:r>
            <a:r>
              <a:rPr lang="en-US" sz="3600" dirty="0" smtClean="0"/>
              <a:t>ffects of drugs on the body</a:t>
            </a:r>
          </a:p>
          <a:p>
            <a:pPr marL="457200" lvl="1" indent="0">
              <a:buNone/>
            </a:pPr>
            <a:endParaRPr lang="en-US" sz="3200"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6539" y="5105400"/>
            <a:ext cx="1717461"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txBox="1">
            <a:spLocks/>
          </p:cNvSpPr>
          <p:nvPr/>
        </p:nvSpPr>
        <p:spPr>
          <a:xfrm>
            <a:off x="0" y="0"/>
            <a:ext cx="6917474" cy="1020762"/>
          </a:xfrm>
          <a:prstGeom prst="rect">
            <a:avLst/>
          </a:prstGeom>
          <a:ln>
            <a:solidFill>
              <a:schemeClr val="tx1"/>
            </a:solidFill>
          </a:ln>
        </p:spPr>
        <p:txBody>
          <a:bodyPr vert="horz" lIns="91430" tIns="45715" rIns="91430" bIns="45715" rtlCol="0" anchor="ctr">
            <a:noAutofit/>
          </a:bodyPr>
          <a:lstStyle/>
          <a:p>
            <a:pPr lvl="0" algn="ctr" defTabSz="914305">
              <a:spcBef>
                <a:spcPct val="0"/>
              </a:spcBef>
            </a:pPr>
            <a:r>
              <a:rPr kumimoji="0" lang="en-US" sz="2800" b="0" i="0" u="sng" strike="noStrike" kern="1200" cap="none" spc="0" normalizeH="0" baseline="0" noProof="0" dirty="0" smtClean="0">
                <a:ln>
                  <a:noFill/>
                </a:ln>
                <a:solidFill>
                  <a:srgbClr val="0070C0"/>
                </a:solidFill>
                <a:effectLst/>
                <a:uLnTx/>
                <a:uFillTx/>
                <a:latin typeface="+mj-lt"/>
                <a:ea typeface="+mj-ea"/>
                <a:cs typeface="+mj-cs"/>
              </a:rPr>
              <a:t>Objective</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 </a:t>
            </a:r>
            <a:r>
              <a:rPr lang="en-US" sz="2800" dirty="0" smtClean="0"/>
              <a:t>SWBAT </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Define key</a:t>
            </a:r>
            <a:r>
              <a:rPr kumimoji="0" lang="en-US" sz="2800" b="0" i="0" u="none" strike="noStrike" kern="1200" cap="none" spc="0" normalizeH="0" noProof="0" dirty="0" smtClean="0">
                <a:ln>
                  <a:noFill/>
                </a:ln>
                <a:solidFill>
                  <a:schemeClr val="tx1"/>
                </a:solidFill>
                <a:effectLst/>
                <a:uLnTx/>
                <a:uFillTx/>
                <a:latin typeface="+mj-lt"/>
                <a:ea typeface="+mj-ea"/>
                <a:cs typeface="+mj-cs"/>
              </a:rPr>
              <a:t> vocabulary terms associated with the toxicology unit.</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8289900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1676400"/>
            <a:ext cx="7313613" cy="868362"/>
          </a:xfrm>
        </p:spPr>
        <p:txBody>
          <a:bodyPr/>
          <a:lstStyle/>
          <a:p>
            <a:r>
              <a:rPr lang="en-US" altLang="en-US" dirty="0" smtClean="0">
                <a:solidFill>
                  <a:srgbClr val="FF0000"/>
                </a:solidFill>
              </a:rPr>
              <a:t>Meth Addiction</a:t>
            </a:r>
          </a:p>
        </p:txBody>
      </p:sp>
      <p:pic>
        <p:nvPicPr>
          <p:cNvPr id="33795" name="Picture 5" descr="Faces-of-Meth-%EF%BF%BD-2005-F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924175"/>
            <a:ext cx="82296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6858000" cy="1569660"/>
          </a:xfrm>
          <a:prstGeom prst="rect">
            <a:avLst/>
          </a:prstGeom>
          <a:ln>
            <a:solidFill>
              <a:schemeClr val="tx1"/>
            </a:solidFill>
          </a:ln>
        </p:spPr>
        <p:txBody>
          <a:bodyPr wrap="square">
            <a:spAutoFit/>
          </a:bodyPr>
          <a:lstStyle/>
          <a:p>
            <a:pPr lvl="0" algn="ctr" defTabSz="914305">
              <a:spcBef>
                <a:spcPct val="0"/>
              </a:spcBef>
              <a:defRPr/>
            </a:pPr>
            <a:r>
              <a:rPr lang="en-US" sz="3200" u="sng" dirty="0" smtClean="0">
                <a:solidFill>
                  <a:srgbClr val="0070C0"/>
                </a:solidFill>
              </a:rPr>
              <a:t>Objective</a:t>
            </a:r>
            <a:r>
              <a:rPr lang="en-US" sz="3200" dirty="0" smtClean="0"/>
              <a:t>: SWBAT Classify drugs into one of 5 categories of controlled substances.</a:t>
            </a:r>
            <a:endParaRPr lang="en-US" sz="3200" dirty="0"/>
          </a:p>
        </p:txBody>
      </p:sp>
    </p:spTree>
    <p:extLst>
      <p:ext uri="{BB962C8B-B14F-4D97-AF65-F5344CB8AC3E}">
        <p14:creationId xmlns:p14="http://schemas.microsoft.com/office/powerpoint/2010/main" val="700019759"/>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0" y="1600200"/>
            <a:ext cx="7467600" cy="1295400"/>
          </a:xfrm>
        </p:spPr>
        <p:txBody>
          <a:bodyPr/>
          <a:lstStyle/>
          <a:p>
            <a:pPr algn="l"/>
            <a:r>
              <a:rPr lang="en-US" altLang="en-US" b="1" dirty="0" smtClean="0">
                <a:solidFill>
                  <a:srgbClr val="FF0000"/>
                </a:solidFill>
              </a:rPr>
              <a:t>“Club Drugs”</a:t>
            </a:r>
          </a:p>
        </p:txBody>
      </p:sp>
      <p:sp>
        <p:nvSpPr>
          <p:cNvPr id="76803" name="Rectangle 3"/>
          <p:cNvSpPr>
            <a:spLocks noGrp="1" noChangeArrowheads="1"/>
          </p:cNvSpPr>
          <p:nvPr>
            <p:ph idx="1"/>
          </p:nvPr>
        </p:nvSpPr>
        <p:spPr>
          <a:xfrm>
            <a:off x="1606550" y="2667000"/>
            <a:ext cx="7507880" cy="4191000"/>
          </a:xfrm>
        </p:spPr>
        <p:txBody>
          <a:bodyPr rtlCol="0">
            <a:normAutofit fontScale="77500" lnSpcReduction="20000"/>
          </a:bodyPr>
          <a:lstStyle/>
          <a:p>
            <a:pPr marL="463502" indent="-463502" defTabSz="914305" fontAlgn="auto">
              <a:spcBef>
                <a:spcPts val="0"/>
              </a:spcBef>
              <a:spcAft>
                <a:spcPts val="0"/>
              </a:spcAft>
              <a:defRPr/>
            </a:pPr>
            <a:r>
              <a:rPr lang="en-US" b="1" dirty="0" smtClean="0"/>
              <a:t>Club drugs</a:t>
            </a:r>
            <a:r>
              <a:rPr lang="en-US" dirty="0" smtClean="0"/>
              <a:t> are called such because they are most often used at nightclubs, bars, and raves (all night dance parties)</a:t>
            </a:r>
          </a:p>
          <a:p>
            <a:pPr marL="463502" indent="-463502" defTabSz="914305" fontAlgn="auto">
              <a:spcBef>
                <a:spcPts val="0"/>
              </a:spcBef>
              <a:spcAft>
                <a:spcPts val="0"/>
              </a:spcAft>
              <a:defRPr/>
            </a:pPr>
            <a:r>
              <a:rPr lang="en-US" dirty="0" smtClean="0"/>
              <a:t>Varieties of Club Drugs:</a:t>
            </a:r>
          </a:p>
          <a:p>
            <a:pPr marL="914305" lvl="1" indent="-457153" defTabSz="914305" fontAlgn="auto">
              <a:spcBef>
                <a:spcPts val="0"/>
              </a:spcBef>
              <a:spcAft>
                <a:spcPts val="0"/>
              </a:spcAft>
              <a:defRPr/>
            </a:pPr>
            <a:r>
              <a:rPr lang="en-US" dirty="0" err="1" smtClean="0"/>
              <a:t>Methylenedioxymethamphetamine</a:t>
            </a:r>
            <a:r>
              <a:rPr lang="en-US" dirty="0" smtClean="0"/>
              <a:t> (aka MDMA or Ecstasy) </a:t>
            </a:r>
          </a:p>
          <a:p>
            <a:pPr marL="1255582" lvl="2" indent="-341277" defTabSz="914305" fontAlgn="auto">
              <a:spcBef>
                <a:spcPts val="0"/>
              </a:spcBef>
              <a:spcAft>
                <a:spcPts val="0"/>
              </a:spcAft>
              <a:defRPr/>
            </a:pPr>
            <a:r>
              <a:rPr lang="en-US" dirty="0" smtClean="0"/>
              <a:t>Chronic use can cause body system breakdown, severe brain damage, memory loss, and seizures</a:t>
            </a:r>
          </a:p>
          <a:p>
            <a:pPr marL="914305" lvl="1" indent="-457153" defTabSz="914305" fontAlgn="auto">
              <a:spcBef>
                <a:spcPts val="0"/>
              </a:spcBef>
              <a:spcAft>
                <a:spcPts val="0"/>
              </a:spcAft>
              <a:defRPr/>
            </a:pPr>
            <a:r>
              <a:rPr lang="en-US" dirty="0" smtClean="0"/>
              <a:t>Ketamine or “Special K” is an animal anesthetic used by veterinarians</a:t>
            </a:r>
          </a:p>
        </p:txBody>
      </p:sp>
      <p:pic>
        <p:nvPicPr>
          <p:cNvPr id="34821" name="Picture 6" descr="ketam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036325"/>
            <a:ext cx="13017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6858000" cy="1569660"/>
          </a:xfrm>
          <a:prstGeom prst="rect">
            <a:avLst/>
          </a:prstGeom>
          <a:ln>
            <a:solidFill>
              <a:schemeClr val="tx1"/>
            </a:solidFill>
          </a:ln>
        </p:spPr>
        <p:txBody>
          <a:bodyPr wrap="square">
            <a:spAutoFit/>
          </a:bodyPr>
          <a:lstStyle/>
          <a:p>
            <a:pPr lvl="0" algn="ctr" defTabSz="914305">
              <a:spcBef>
                <a:spcPct val="0"/>
              </a:spcBef>
              <a:defRPr/>
            </a:pPr>
            <a:r>
              <a:rPr lang="en-US" sz="3200" u="sng" dirty="0" smtClean="0">
                <a:solidFill>
                  <a:srgbClr val="0070C0"/>
                </a:solidFill>
              </a:rPr>
              <a:t>Objective</a:t>
            </a:r>
            <a:r>
              <a:rPr lang="en-US" sz="3200" dirty="0" smtClean="0"/>
              <a:t>: SWBAT Classify drugs into one of 5 categories of controlled substances.</a:t>
            </a:r>
            <a:endParaRPr lang="en-US" sz="3200" dirty="0"/>
          </a:p>
        </p:txBody>
      </p:sp>
    </p:spTree>
    <p:extLst>
      <p:ext uri="{BB962C8B-B14F-4D97-AF65-F5344CB8AC3E}">
        <p14:creationId xmlns:p14="http://schemas.microsoft.com/office/powerpoint/2010/main" val="3933027862"/>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0" y="1295400"/>
            <a:ext cx="7467600" cy="1295400"/>
          </a:xfrm>
        </p:spPr>
        <p:txBody>
          <a:bodyPr/>
          <a:lstStyle/>
          <a:p>
            <a:pPr algn="l"/>
            <a:r>
              <a:rPr lang="en-US" altLang="en-US" b="1" dirty="0" smtClean="0">
                <a:solidFill>
                  <a:srgbClr val="FF0000"/>
                </a:solidFill>
              </a:rPr>
              <a:t>“Club Drugs”</a:t>
            </a:r>
          </a:p>
        </p:txBody>
      </p:sp>
      <p:sp>
        <p:nvSpPr>
          <p:cNvPr id="68611" name="Rectangle 3"/>
          <p:cNvSpPr>
            <a:spLocks noGrp="1" noChangeArrowheads="1"/>
          </p:cNvSpPr>
          <p:nvPr>
            <p:ph idx="1"/>
          </p:nvPr>
        </p:nvSpPr>
        <p:spPr>
          <a:xfrm>
            <a:off x="2157484" y="2362200"/>
            <a:ext cx="7010400" cy="4495800"/>
          </a:xfrm>
        </p:spPr>
        <p:txBody>
          <a:bodyPr rtlCol="0">
            <a:normAutofit fontScale="92500" lnSpcReduction="20000"/>
          </a:bodyPr>
          <a:lstStyle/>
          <a:p>
            <a:pPr marL="463502" indent="-463502" defTabSz="914305" fontAlgn="auto">
              <a:spcBef>
                <a:spcPts val="0"/>
              </a:spcBef>
              <a:spcAft>
                <a:spcPts val="0"/>
              </a:spcAft>
              <a:defRPr/>
            </a:pPr>
            <a:r>
              <a:rPr lang="en-US" b="1" dirty="0" smtClean="0"/>
              <a:t>Date Rape Drugs</a:t>
            </a:r>
            <a:r>
              <a:rPr lang="en-US" dirty="0" smtClean="0"/>
              <a:t> are called that because they are often associated with drug-facilitated sexual assault, rape, and robbery. </a:t>
            </a:r>
          </a:p>
          <a:p>
            <a:pPr marL="463502" indent="-463502" defTabSz="914305" fontAlgn="auto">
              <a:spcBef>
                <a:spcPts val="0"/>
              </a:spcBef>
              <a:spcAft>
                <a:spcPts val="0"/>
              </a:spcAft>
              <a:defRPr/>
            </a:pPr>
            <a:r>
              <a:rPr lang="en-US" dirty="0" smtClean="0"/>
              <a:t>These drugs can produce increased libido and  depress the central nervous system, resulting in loss of consciousness and memory. </a:t>
            </a:r>
          </a:p>
          <a:p>
            <a:pPr marL="463502" indent="-463502" defTabSz="914305" fontAlgn="auto">
              <a:spcBef>
                <a:spcPts val="0"/>
              </a:spcBef>
              <a:spcAft>
                <a:spcPts val="0"/>
              </a:spcAft>
              <a:defRPr/>
            </a:pPr>
            <a:r>
              <a:rPr lang="en-US" dirty="0" smtClean="0"/>
              <a:t>Varieties include GHB and Rohypnol (also called “</a:t>
            </a:r>
            <a:r>
              <a:rPr lang="en-US" dirty="0" err="1" smtClean="0"/>
              <a:t>Roofies</a:t>
            </a:r>
            <a:r>
              <a:rPr lang="en-US" dirty="0" smtClean="0"/>
              <a:t>”)</a:t>
            </a:r>
          </a:p>
        </p:txBody>
      </p:sp>
      <p:pic>
        <p:nvPicPr>
          <p:cNvPr id="35845" name="Picture 6" descr="ANd9GcRe-189-JwBg5aaieD3vQvYlM648V8zBnJ5UzJ0XpUhHh1zGY7Vg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495800"/>
            <a:ext cx="10604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8" descr="party_drinking1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667000"/>
            <a:ext cx="1676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6858000" cy="1569660"/>
          </a:xfrm>
          <a:prstGeom prst="rect">
            <a:avLst/>
          </a:prstGeom>
          <a:ln>
            <a:solidFill>
              <a:schemeClr val="tx1"/>
            </a:solidFill>
          </a:ln>
        </p:spPr>
        <p:txBody>
          <a:bodyPr wrap="square">
            <a:spAutoFit/>
          </a:bodyPr>
          <a:lstStyle/>
          <a:p>
            <a:pPr lvl="0" algn="ctr" defTabSz="914305">
              <a:spcBef>
                <a:spcPct val="0"/>
              </a:spcBef>
              <a:defRPr/>
            </a:pPr>
            <a:r>
              <a:rPr lang="en-US" sz="3200" u="sng" dirty="0" smtClean="0">
                <a:solidFill>
                  <a:srgbClr val="0070C0"/>
                </a:solidFill>
              </a:rPr>
              <a:t>Objective</a:t>
            </a:r>
            <a:r>
              <a:rPr lang="en-US" sz="3200" dirty="0" smtClean="0"/>
              <a:t>: SWBAT Classify drugs into one of 5 categories of controlled substances.</a:t>
            </a:r>
            <a:endParaRPr lang="en-US" sz="3200" dirty="0"/>
          </a:p>
        </p:txBody>
      </p:sp>
    </p:spTree>
    <p:extLst>
      <p:ext uri="{BB962C8B-B14F-4D97-AF65-F5344CB8AC3E}">
        <p14:creationId xmlns:p14="http://schemas.microsoft.com/office/powerpoint/2010/main" val="875204628"/>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0" y="1569660"/>
            <a:ext cx="7313613" cy="868362"/>
          </a:xfrm>
        </p:spPr>
        <p:txBody>
          <a:bodyPr/>
          <a:lstStyle/>
          <a:p>
            <a:pPr algn="l"/>
            <a:r>
              <a:rPr lang="en-US" altLang="en-US" sz="3200" b="1" dirty="0" smtClean="0">
                <a:solidFill>
                  <a:srgbClr val="FF0000"/>
                </a:solidFill>
              </a:rPr>
              <a:t>Anabolic Steroids</a:t>
            </a:r>
          </a:p>
        </p:txBody>
      </p:sp>
      <p:sp>
        <p:nvSpPr>
          <p:cNvPr id="79875" name="Rectangle 3"/>
          <p:cNvSpPr>
            <a:spLocks noGrp="1" noChangeArrowheads="1"/>
          </p:cNvSpPr>
          <p:nvPr>
            <p:ph idx="1"/>
          </p:nvPr>
        </p:nvSpPr>
        <p:spPr>
          <a:xfrm>
            <a:off x="1828800" y="2133600"/>
            <a:ext cx="7239000" cy="4724399"/>
          </a:xfrm>
        </p:spPr>
        <p:txBody>
          <a:bodyPr rtlCol="0">
            <a:noAutofit/>
          </a:bodyPr>
          <a:lstStyle/>
          <a:p>
            <a:pPr marL="463502" indent="-463502" defTabSz="914305" fontAlgn="auto">
              <a:spcBef>
                <a:spcPts val="0"/>
              </a:spcBef>
              <a:spcAft>
                <a:spcPts val="0"/>
              </a:spcAft>
              <a:defRPr/>
            </a:pPr>
            <a:r>
              <a:rPr lang="en-US" sz="2800" b="1" dirty="0" smtClean="0"/>
              <a:t>Anabolic Steroids</a:t>
            </a:r>
            <a:r>
              <a:rPr lang="en-US" sz="2800" dirty="0" smtClean="0"/>
              <a:t> promote cell division and tissue growth</a:t>
            </a:r>
          </a:p>
          <a:p>
            <a:pPr marL="463502" indent="-463502" defTabSz="914305" fontAlgn="auto">
              <a:spcBef>
                <a:spcPts val="0"/>
              </a:spcBef>
              <a:spcAft>
                <a:spcPts val="0"/>
              </a:spcAft>
              <a:defRPr/>
            </a:pPr>
            <a:r>
              <a:rPr lang="en-US" sz="2800" dirty="0" smtClean="0"/>
              <a:t>Athletes take steroids to increase muscle mass</a:t>
            </a:r>
          </a:p>
          <a:p>
            <a:pPr marL="463502" indent="-463502" defTabSz="914305" fontAlgn="auto">
              <a:spcBef>
                <a:spcPts val="0"/>
              </a:spcBef>
              <a:spcAft>
                <a:spcPts val="0"/>
              </a:spcAft>
              <a:defRPr/>
            </a:pPr>
            <a:r>
              <a:rPr lang="en-US" sz="2800" dirty="0" smtClean="0"/>
              <a:t>Anabolic steroids are chemically related to testosterone</a:t>
            </a:r>
          </a:p>
          <a:p>
            <a:pPr marL="463502" indent="-463502" defTabSz="914305" fontAlgn="auto">
              <a:spcBef>
                <a:spcPts val="0"/>
              </a:spcBef>
              <a:spcAft>
                <a:spcPts val="0"/>
              </a:spcAft>
              <a:defRPr/>
            </a:pPr>
            <a:r>
              <a:rPr lang="en-US" sz="2800" dirty="0" smtClean="0"/>
              <a:t>Side effects include liver malfunction, cancer, breast development in males, masculinizing effects in females, diminished sex drive in males, unpredictable moods (“</a:t>
            </a:r>
            <a:r>
              <a:rPr lang="en-US" sz="2800" dirty="0" err="1" smtClean="0"/>
              <a:t>roid</a:t>
            </a:r>
            <a:r>
              <a:rPr lang="en-US" sz="2800" dirty="0" smtClean="0"/>
              <a:t> rage”), personality changes, depression, hypertension, and high cholesterol</a:t>
            </a:r>
          </a:p>
        </p:txBody>
      </p:sp>
      <p:pic>
        <p:nvPicPr>
          <p:cNvPr id="36869" name="Picture 7" descr="MC90005741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514600"/>
            <a:ext cx="15240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9" descr="femalebodybuil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486275"/>
            <a:ext cx="1293813"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6858000" cy="1569660"/>
          </a:xfrm>
          <a:prstGeom prst="rect">
            <a:avLst/>
          </a:prstGeom>
          <a:ln>
            <a:solidFill>
              <a:schemeClr val="tx1"/>
            </a:solidFill>
          </a:ln>
        </p:spPr>
        <p:txBody>
          <a:bodyPr wrap="square">
            <a:spAutoFit/>
          </a:bodyPr>
          <a:lstStyle/>
          <a:p>
            <a:pPr lvl="0" algn="ctr" defTabSz="914305">
              <a:spcBef>
                <a:spcPct val="0"/>
              </a:spcBef>
              <a:defRPr/>
            </a:pPr>
            <a:r>
              <a:rPr lang="en-US" sz="3200" u="sng" dirty="0" smtClean="0">
                <a:solidFill>
                  <a:srgbClr val="0070C0"/>
                </a:solidFill>
              </a:rPr>
              <a:t>Objective</a:t>
            </a:r>
            <a:r>
              <a:rPr lang="en-US" sz="3200" dirty="0" smtClean="0"/>
              <a:t>: SWBAT Classify drugs into one of 5 categories of controlled substances.</a:t>
            </a:r>
            <a:endParaRPr lang="en-US" sz="3200" dirty="0"/>
          </a:p>
        </p:txBody>
      </p:sp>
    </p:spTree>
    <p:extLst>
      <p:ext uri="{BB962C8B-B14F-4D97-AF65-F5344CB8AC3E}">
        <p14:creationId xmlns:p14="http://schemas.microsoft.com/office/powerpoint/2010/main" val="4059838140"/>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FFS2\Teachers\kdrury\My Dropbox\My Pictures\11 Random\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12"/>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733300"/>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Drug Tests</a:t>
            </a:r>
            <a:endParaRPr lang="en-US" dirty="0"/>
          </a:p>
        </p:txBody>
      </p:sp>
    </p:spTree>
    <p:extLst>
      <p:ext uri="{BB962C8B-B14F-4D97-AF65-F5344CB8AC3E}">
        <p14:creationId xmlns:p14="http://schemas.microsoft.com/office/powerpoint/2010/main" val="1996882212"/>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7313613" cy="868362"/>
          </a:xfrm>
        </p:spPr>
        <p:txBody>
          <a:bodyPr/>
          <a:lstStyle/>
          <a:p>
            <a:r>
              <a:rPr lang="en-US" b="1" u="sng" dirty="0" smtClean="0">
                <a:solidFill>
                  <a:srgbClr val="FF0000"/>
                </a:solidFill>
              </a:rPr>
              <a:t>Types of Drug Tests</a:t>
            </a:r>
            <a:endParaRPr lang="en-US" b="1" u="sng" dirty="0">
              <a:solidFill>
                <a:srgbClr val="FF0000"/>
              </a:solidFill>
            </a:endParaRPr>
          </a:p>
        </p:txBody>
      </p:sp>
      <p:sp>
        <p:nvSpPr>
          <p:cNvPr id="3" name="Content Placeholder 2"/>
          <p:cNvSpPr>
            <a:spLocks noGrp="1"/>
          </p:cNvSpPr>
          <p:nvPr>
            <p:ph idx="1"/>
          </p:nvPr>
        </p:nvSpPr>
        <p:spPr>
          <a:xfrm>
            <a:off x="0" y="2801938"/>
            <a:ext cx="7313613" cy="4056062"/>
          </a:xfrm>
        </p:spPr>
        <p:txBody>
          <a:bodyPr>
            <a:normAutofit/>
          </a:bodyPr>
          <a:lstStyle/>
          <a:p>
            <a:pPr marL="0" indent="0">
              <a:buNone/>
            </a:pPr>
            <a:r>
              <a:rPr lang="en-US" b="1" dirty="0" smtClean="0"/>
              <a:t>Tests for drugs usually include: </a:t>
            </a:r>
            <a:r>
              <a:rPr lang="en-US" dirty="0" smtClean="0"/>
              <a:t> </a:t>
            </a:r>
          </a:p>
          <a:p>
            <a:pPr lvl="1"/>
            <a:r>
              <a:rPr lang="en-US" sz="2400" b="1" u="sng" dirty="0" smtClean="0"/>
              <a:t>Marijuan</a:t>
            </a:r>
            <a:r>
              <a:rPr lang="en-US" sz="2400" b="1" u="sng" dirty="0"/>
              <a:t>a</a:t>
            </a:r>
            <a:r>
              <a:rPr lang="en-US" sz="2400" dirty="0" smtClean="0"/>
              <a:t> – from the hemp plant - hallucinogenic</a:t>
            </a:r>
          </a:p>
          <a:p>
            <a:pPr lvl="1"/>
            <a:r>
              <a:rPr lang="en-US" sz="2400" b="1" u="sng" dirty="0" smtClean="0"/>
              <a:t>Amphetamines</a:t>
            </a:r>
            <a:r>
              <a:rPr lang="en-US" sz="2400" dirty="0" smtClean="0"/>
              <a:t> - stimulant</a:t>
            </a:r>
          </a:p>
          <a:p>
            <a:pPr lvl="1"/>
            <a:r>
              <a:rPr lang="en-US" sz="2400" b="1" u="sng" dirty="0" smtClean="0"/>
              <a:t>Cocaine</a:t>
            </a:r>
            <a:r>
              <a:rPr lang="en-US" sz="2400" dirty="0" smtClean="0"/>
              <a:t> – illegal drug used for its stimulant and euphoric properties</a:t>
            </a:r>
          </a:p>
          <a:p>
            <a:pPr lvl="1"/>
            <a:r>
              <a:rPr lang="en-US" sz="2400" b="1" u="sng" dirty="0" smtClean="0"/>
              <a:t>Opiates</a:t>
            </a:r>
            <a:r>
              <a:rPr lang="en-US" sz="2400" dirty="0" smtClean="0"/>
              <a:t> – narcotic sedative used for sleep or relieving pain</a:t>
            </a:r>
          </a:p>
          <a:p>
            <a:pPr lvl="1"/>
            <a:r>
              <a:rPr lang="en-US" sz="2400" b="1" u="sng" dirty="0" smtClean="0"/>
              <a:t>Phencyclidines</a:t>
            </a:r>
            <a:r>
              <a:rPr lang="en-US" sz="2400" dirty="0" smtClean="0"/>
              <a:t> – used as a tranquilizer or illegal hallucinogen</a:t>
            </a:r>
          </a:p>
          <a:p>
            <a:pPr marL="457200" lvl="1" indent="0">
              <a:buNone/>
            </a:pPr>
            <a:endParaRPr lang="en-US" sz="2400" dirty="0" smtClean="0"/>
          </a:p>
          <a:p>
            <a:pPr lvl="1"/>
            <a:endParaRPr lang="en-US" sz="2400" dirty="0"/>
          </a:p>
        </p:txBody>
      </p:sp>
      <p:sp>
        <p:nvSpPr>
          <p:cNvPr id="4" name="Rectangle 3"/>
          <p:cNvSpPr/>
          <p:nvPr/>
        </p:nvSpPr>
        <p:spPr>
          <a:xfrm>
            <a:off x="0" y="0"/>
            <a:ext cx="6858000" cy="1569660"/>
          </a:xfrm>
          <a:prstGeom prst="rect">
            <a:avLst/>
          </a:prstGeom>
          <a:ln>
            <a:solidFill>
              <a:schemeClr val="tx1"/>
            </a:solidFill>
          </a:ln>
        </p:spPr>
        <p:txBody>
          <a:bodyPr wrap="square">
            <a:spAutoFit/>
          </a:bodyPr>
          <a:lstStyle/>
          <a:p>
            <a:pPr lvl="0"/>
            <a:r>
              <a:rPr lang="en-US" sz="3200" u="sng" dirty="0" smtClean="0">
                <a:solidFill>
                  <a:srgbClr val="0070C0"/>
                </a:solidFill>
              </a:rPr>
              <a:t>Objective</a:t>
            </a:r>
            <a:r>
              <a:rPr lang="en-US" sz="3200" dirty="0" smtClean="0"/>
              <a:t>: SWBAT Compare </a:t>
            </a:r>
            <a:r>
              <a:rPr lang="en-US" sz="3200" dirty="0"/>
              <a:t>and contrast presumptive vs. confirmatory tests.</a:t>
            </a:r>
          </a:p>
        </p:txBody>
      </p:sp>
      <p:pic>
        <p:nvPicPr>
          <p:cNvPr id="6146" name="Picture 2" descr="http://t3.gstatic.com/images?q=tbn:ANd9GcR66PFbThFioQ7ZsJKmiTxMIQtHOJTnH-Jx0J76EkjiHHF1SNlb:thelibertybeat.com/wp-content/uploads/2014/03/cocainepow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752600"/>
            <a:ext cx="1625882" cy="20383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0.gstatic.com/images?q=tbn:ANd9GcTyDCk_7kLNv6zuNMAk8F9gOxMtEeTsgZaKv_TInyBue2qjDw2pqQ:thinkprogress.org/wp-content/uploads/2012/11/med-marijua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277" y="4114800"/>
            <a:ext cx="162320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6613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9220200" cy="4495800"/>
          </a:xfrm>
        </p:spPr>
        <p:txBody>
          <a:bodyPr>
            <a:normAutofit/>
          </a:bodyPr>
          <a:lstStyle/>
          <a:p>
            <a:pPr marL="274320" lvl="1" indent="0">
              <a:spcBef>
                <a:spcPts val="0"/>
              </a:spcBef>
              <a:buNone/>
            </a:pPr>
            <a:r>
              <a:rPr lang="en-US" sz="2800" b="1" dirty="0">
                <a:solidFill>
                  <a:srgbClr val="FF0000"/>
                </a:solidFill>
              </a:rPr>
              <a:t>What samples can be analyzed for toxins?</a:t>
            </a:r>
          </a:p>
          <a:p>
            <a:pPr lvl="1">
              <a:spcBef>
                <a:spcPts val="0"/>
              </a:spcBef>
            </a:pPr>
            <a:r>
              <a:rPr lang="en-US" sz="2800" dirty="0"/>
              <a:t>Urine</a:t>
            </a:r>
          </a:p>
          <a:p>
            <a:pPr lvl="1">
              <a:spcBef>
                <a:spcPts val="0"/>
              </a:spcBef>
            </a:pPr>
            <a:r>
              <a:rPr lang="en-US" sz="2800" dirty="0"/>
              <a:t>Saliva</a:t>
            </a:r>
          </a:p>
          <a:p>
            <a:pPr lvl="1">
              <a:spcBef>
                <a:spcPts val="0"/>
              </a:spcBef>
            </a:pPr>
            <a:r>
              <a:rPr lang="en-US" sz="2800" dirty="0"/>
              <a:t>Blood</a:t>
            </a:r>
          </a:p>
          <a:p>
            <a:pPr lvl="1">
              <a:spcBef>
                <a:spcPts val="0"/>
              </a:spcBef>
            </a:pPr>
            <a:r>
              <a:rPr lang="en-US" sz="2800" dirty="0"/>
              <a:t>Hair </a:t>
            </a:r>
          </a:p>
          <a:p>
            <a:pPr lvl="1">
              <a:spcBef>
                <a:spcPts val="0"/>
              </a:spcBef>
            </a:pPr>
            <a:r>
              <a:rPr lang="en-US" sz="2800" dirty="0" smtClean="0"/>
              <a:t>Sweat</a:t>
            </a:r>
          </a:p>
          <a:p>
            <a:pPr lvl="1">
              <a:spcBef>
                <a:spcPts val="0"/>
              </a:spcBef>
            </a:pPr>
            <a:r>
              <a:rPr lang="en-US" sz="2800" dirty="0" smtClean="0"/>
              <a:t>Vitreous humor – (fluid from eye)</a:t>
            </a:r>
          </a:p>
          <a:p>
            <a:pPr lvl="1">
              <a:spcBef>
                <a:spcPts val="0"/>
              </a:spcBef>
            </a:pPr>
            <a:r>
              <a:rPr lang="en-US" sz="2800" dirty="0" smtClean="0"/>
              <a:t>Stomach contents</a:t>
            </a:r>
          </a:p>
          <a:p>
            <a:pPr>
              <a:spcBef>
                <a:spcPts val="0"/>
              </a:spcBef>
              <a:buNone/>
            </a:pPr>
            <a:r>
              <a:rPr lang="en-US" sz="2800" dirty="0"/>
              <a:t>Other samples can be collected during an autopsy such as:  </a:t>
            </a:r>
          </a:p>
          <a:p>
            <a:pPr>
              <a:spcBef>
                <a:spcPts val="0"/>
              </a:spcBef>
              <a:buNone/>
            </a:pPr>
            <a:r>
              <a:rPr lang="en-US" sz="2800" dirty="0" smtClean="0"/>
              <a:t>	Brain</a:t>
            </a:r>
            <a:r>
              <a:rPr lang="en-US" sz="2800" dirty="0"/>
              <a:t>, liver and spleen  samples may also be analyzed.</a:t>
            </a:r>
          </a:p>
          <a:p>
            <a:pPr>
              <a:buNone/>
            </a:pPr>
            <a:endParaRPr lang="en-US" sz="2800" dirty="0"/>
          </a:p>
          <a:p>
            <a:pPr lvl="1"/>
            <a:endParaRPr lang="en-US" sz="2800" dirty="0"/>
          </a:p>
          <a:p>
            <a:pPr marL="0" indent="0">
              <a:buNone/>
            </a:pPr>
            <a:endParaRPr lang="en-US" sz="2800" dirty="0"/>
          </a:p>
        </p:txBody>
      </p:sp>
      <p:sp>
        <p:nvSpPr>
          <p:cNvPr id="4" name="Rectangle 3"/>
          <p:cNvSpPr/>
          <p:nvPr/>
        </p:nvSpPr>
        <p:spPr>
          <a:xfrm>
            <a:off x="0" y="0"/>
            <a:ext cx="6858000" cy="1569660"/>
          </a:xfrm>
          <a:prstGeom prst="rect">
            <a:avLst/>
          </a:prstGeom>
          <a:ln>
            <a:solidFill>
              <a:schemeClr val="tx1"/>
            </a:solidFill>
          </a:ln>
        </p:spPr>
        <p:txBody>
          <a:bodyPr wrap="square">
            <a:spAutoFit/>
          </a:bodyPr>
          <a:lstStyle/>
          <a:p>
            <a:pPr lvl="0"/>
            <a:r>
              <a:rPr lang="en-US" sz="3200" u="sng" dirty="0" smtClean="0">
                <a:solidFill>
                  <a:srgbClr val="0070C0"/>
                </a:solidFill>
              </a:rPr>
              <a:t>Objective</a:t>
            </a:r>
            <a:r>
              <a:rPr lang="en-US" sz="3200" dirty="0" smtClean="0"/>
              <a:t>: SWBAT Compare </a:t>
            </a:r>
            <a:r>
              <a:rPr lang="en-US" sz="3200" dirty="0"/>
              <a:t>and contrast presumptive vs. confirmatory tests.</a:t>
            </a:r>
          </a:p>
        </p:txBody>
      </p:sp>
      <p:pic>
        <p:nvPicPr>
          <p:cNvPr id="5124" name="Picture 4" descr="http://t1.gstatic.com/images?q=tbn:ANd9GcQXupHW5oVZf6sG5sDVjmunMkMzWDRNhkxg3m5X5i4vAuZTV-4-_w:addictionblog.org/cherrycake/wp-content/uploads/2011/09/Does-hydrocodone-show-up-on-drug-test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7975" y="1828800"/>
            <a:ext cx="248602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971089"/>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828800"/>
            <a:ext cx="6629400" cy="5040682"/>
          </a:xfrm>
        </p:spPr>
        <p:txBody>
          <a:bodyPr>
            <a:normAutofit/>
          </a:bodyPr>
          <a:lstStyle/>
          <a:p>
            <a:pPr marL="0" indent="0">
              <a:buNone/>
            </a:pPr>
            <a:r>
              <a:rPr lang="en-US" sz="2800" b="1" dirty="0" smtClean="0">
                <a:solidFill>
                  <a:srgbClr val="FF0000"/>
                </a:solidFill>
              </a:rPr>
              <a:t>Forensic Labs can identify unknown powders, liquids and pills (legal or illegal)</a:t>
            </a:r>
          </a:p>
          <a:p>
            <a:pPr marL="0" indent="0">
              <a:buNone/>
            </a:pPr>
            <a:r>
              <a:rPr lang="en-US" sz="2800" b="1" dirty="0" smtClean="0"/>
              <a:t>Two types of tests</a:t>
            </a:r>
            <a:r>
              <a:rPr lang="en-US" sz="2800" dirty="0" smtClean="0"/>
              <a:t>:</a:t>
            </a:r>
          </a:p>
          <a:p>
            <a:pPr lvl="1"/>
            <a:r>
              <a:rPr lang="en-US" sz="2800" b="1" u="sng" dirty="0" smtClean="0"/>
              <a:t>Presumptive Tests</a:t>
            </a:r>
            <a:r>
              <a:rPr lang="en-US" sz="2800" b="1" dirty="0" smtClean="0"/>
              <a:t>:  </a:t>
            </a:r>
            <a:r>
              <a:rPr lang="en-US" sz="2800" dirty="0" smtClean="0"/>
              <a:t>Color test to determine what substances are present but cannot specifically identify the substance.</a:t>
            </a:r>
          </a:p>
          <a:p>
            <a:pPr lvl="1"/>
            <a:r>
              <a:rPr lang="en-US" sz="2800" b="1" u="sng" dirty="0"/>
              <a:t>Confirmatory Test</a:t>
            </a:r>
            <a:r>
              <a:rPr lang="en-US" sz="2800" dirty="0"/>
              <a:t>:  Can identify substance (mass spectrometer or gas chromatography).</a:t>
            </a:r>
            <a:endParaRPr lang="en-US" sz="2800" b="1" dirty="0"/>
          </a:p>
          <a:p>
            <a:pPr lvl="1"/>
            <a:endParaRPr lang="en-US" sz="2800" dirty="0"/>
          </a:p>
        </p:txBody>
      </p:sp>
      <p:sp>
        <p:nvSpPr>
          <p:cNvPr id="4" name="Rectangle 3"/>
          <p:cNvSpPr/>
          <p:nvPr/>
        </p:nvSpPr>
        <p:spPr>
          <a:xfrm>
            <a:off x="0" y="0"/>
            <a:ext cx="6858000" cy="1569660"/>
          </a:xfrm>
          <a:prstGeom prst="rect">
            <a:avLst/>
          </a:prstGeom>
          <a:ln>
            <a:solidFill>
              <a:schemeClr val="tx1"/>
            </a:solidFill>
          </a:ln>
        </p:spPr>
        <p:txBody>
          <a:bodyPr wrap="square">
            <a:spAutoFit/>
          </a:bodyPr>
          <a:lstStyle/>
          <a:p>
            <a:pPr lvl="0"/>
            <a:r>
              <a:rPr lang="en-US" sz="3200" u="sng" dirty="0" smtClean="0">
                <a:solidFill>
                  <a:srgbClr val="0070C0"/>
                </a:solidFill>
              </a:rPr>
              <a:t>Objective</a:t>
            </a:r>
            <a:r>
              <a:rPr lang="en-US" sz="3200" dirty="0" smtClean="0"/>
              <a:t>: SWBAT Compare </a:t>
            </a:r>
            <a:r>
              <a:rPr lang="en-US" sz="3200" dirty="0"/>
              <a:t>and contrast presumptive vs. confirmatory tests.</a:t>
            </a:r>
          </a:p>
        </p:txBody>
      </p:sp>
      <p:pic>
        <p:nvPicPr>
          <p:cNvPr id="1032" name="Picture 8" descr="http://static.ddmcdn.com/gif/forensic-lab-techniqu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828800"/>
            <a:ext cx="26670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188440"/>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1774209"/>
            <a:ext cx="7313613" cy="868362"/>
          </a:xfrm>
        </p:spPr>
        <p:txBody>
          <a:bodyPr/>
          <a:lstStyle/>
          <a:p>
            <a:r>
              <a:rPr lang="en-US" altLang="en-US" b="1" u="sng" dirty="0">
                <a:solidFill>
                  <a:srgbClr val="FF0000"/>
                </a:solidFill>
              </a:rPr>
              <a:t>Presumptive Tests</a:t>
            </a:r>
          </a:p>
        </p:txBody>
      </p:sp>
      <p:sp>
        <p:nvSpPr>
          <p:cNvPr id="54275" name="Rectangle 3"/>
          <p:cNvSpPr>
            <a:spLocks noGrp="1" noChangeArrowheads="1"/>
          </p:cNvSpPr>
          <p:nvPr>
            <p:ph idx="1"/>
          </p:nvPr>
        </p:nvSpPr>
        <p:spPr>
          <a:xfrm>
            <a:off x="-76200" y="2667000"/>
            <a:ext cx="7313613" cy="4227534"/>
          </a:xfrm>
        </p:spPr>
        <p:txBody>
          <a:bodyPr>
            <a:normAutofit/>
          </a:bodyPr>
          <a:lstStyle/>
          <a:p>
            <a:pPr lvl="1"/>
            <a:r>
              <a:rPr lang="en-US" altLang="en-US" dirty="0" smtClean="0"/>
              <a:t>Spot </a:t>
            </a:r>
            <a:r>
              <a:rPr lang="en-US" altLang="en-US" dirty="0"/>
              <a:t>or color tests</a:t>
            </a:r>
          </a:p>
          <a:p>
            <a:pPr lvl="1"/>
            <a:r>
              <a:rPr lang="en-US" altLang="en-US" dirty="0"/>
              <a:t>Microcrystalline test</a:t>
            </a:r>
          </a:p>
          <a:p>
            <a:pPr lvl="3">
              <a:buFont typeface="Wingdings" panose="05000000000000000000" pitchFamily="2" charset="2"/>
              <a:buChar char="§"/>
            </a:pPr>
            <a:r>
              <a:rPr lang="en-US" altLang="en-US" dirty="0"/>
              <a:t>A reagent is added that produces a crystalline precipitate which is unique for a certain drug</a:t>
            </a:r>
          </a:p>
          <a:p>
            <a:pPr lvl="1"/>
            <a:r>
              <a:rPr lang="en-US" altLang="en-US" dirty="0"/>
              <a:t>Chromatography </a:t>
            </a:r>
            <a:r>
              <a:rPr lang="en-US" altLang="en-US" dirty="0" smtClean="0"/>
              <a:t>(colors)</a:t>
            </a:r>
            <a:endParaRPr lang="en-US" altLang="en-US" dirty="0"/>
          </a:p>
        </p:txBody>
      </p:sp>
      <p:sp>
        <p:nvSpPr>
          <p:cNvPr id="4" name="Rectangle 3"/>
          <p:cNvSpPr/>
          <p:nvPr/>
        </p:nvSpPr>
        <p:spPr>
          <a:xfrm>
            <a:off x="0" y="0"/>
            <a:ext cx="6858000" cy="1569660"/>
          </a:xfrm>
          <a:prstGeom prst="rect">
            <a:avLst/>
          </a:prstGeom>
          <a:ln>
            <a:solidFill>
              <a:schemeClr val="tx1"/>
            </a:solidFill>
          </a:ln>
        </p:spPr>
        <p:txBody>
          <a:bodyPr wrap="square">
            <a:spAutoFit/>
          </a:bodyPr>
          <a:lstStyle/>
          <a:p>
            <a:pPr lvl="0"/>
            <a:r>
              <a:rPr lang="en-US" sz="3200" u="sng" dirty="0" smtClean="0">
                <a:solidFill>
                  <a:srgbClr val="0070C0"/>
                </a:solidFill>
              </a:rPr>
              <a:t>Objective</a:t>
            </a:r>
            <a:r>
              <a:rPr lang="en-US" sz="3200" dirty="0" smtClean="0"/>
              <a:t>: SWBAT Compare </a:t>
            </a:r>
            <a:r>
              <a:rPr lang="en-US" sz="3200" dirty="0"/>
              <a:t>and contrast presumptive vs. confirmatory tests.</a:t>
            </a:r>
          </a:p>
        </p:txBody>
      </p:sp>
      <p:pic>
        <p:nvPicPr>
          <p:cNvPr id="4098" name="Picture 2" descr="http://t3.gstatic.com/images?q=tbn:ANd9GcRVrm4n1cNUwAAm9iQ2nMDyRKp3n8AbB6SDIAhcbLmdI9yiELkJ8g:www.writework.com/uploads/8/81717/hashish-presumptive-drug-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828800"/>
            <a:ext cx="2862703"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6193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 calcmode="lin" valueType="num">
                                      <p:cBhvr additive="base">
                                        <p:cTn id="7"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anim calcmode="lin" valueType="num">
                                      <p:cBhvr additive="base">
                                        <p:cTn id="11"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4275">
                                            <p:txEl>
                                              <p:pRg st="3" end="3"/>
                                            </p:txEl>
                                          </p:spTgt>
                                        </p:tgtEl>
                                        <p:attrNameLst>
                                          <p:attrName>style.visibility</p:attrName>
                                        </p:attrNameLst>
                                      </p:cBhvr>
                                      <p:to>
                                        <p:strVal val="visible"/>
                                      </p:to>
                                    </p:set>
                                    <p:anim calcmode="lin" valueType="num">
                                      <p:cBhvr additive="base">
                                        <p:cTn id="17"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7313613" cy="868362"/>
          </a:xfrm>
        </p:spPr>
        <p:txBody>
          <a:bodyPr/>
          <a:lstStyle/>
          <a:p>
            <a:r>
              <a:rPr lang="en-US" sz="3600" b="1" u="sng" dirty="0" smtClean="0">
                <a:solidFill>
                  <a:srgbClr val="FF0000"/>
                </a:solidFill>
              </a:rPr>
              <a:t>Vocabulary</a:t>
            </a:r>
            <a:endParaRPr lang="en-US" sz="3600" b="1" u="sng" dirty="0">
              <a:solidFill>
                <a:srgbClr val="FF0000"/>
              </a:solidFill>
            </a:endParaRPr>
          </a:p>
        </p:txBody>
      </p:sp>
      <p:sp>
        <p:nvSpPr>
          <p:cNvPr id="3" name="Content Placeholder 2"/>
          <p:cNvSpPr>
            <a:spLocks noGrp="1"/>
          </p:cNvSpPr>
          <p:nvPr>
            <p:ph idx="1"/>
          </p:nvPr>
        </p:nvSpPr>
        <p:spPr>
          <a:xfrm>
            <a:off x="0" y="1676400"/>
            <a:ext cx="7467600" cy="5638800"/>
          </a:xfrm>
        </p:spPr>
        <p:txBody>
          <a:bodyPr>
            <a:noAutofit/>
          </a:bodyPr>
          <a:lstStyle/>
          <a:p>
            <a:r>
              <a:rPr lang="en-US" sz="2800" b="1" u="sng" dirty="0" smtClean="0"/>
              <a:t>Controlled Substance</a:t>
            </a:r>
            <a:r>
              <a:rPr lang="en-US" sz="2800" b="1" dirty="0" smtClean="0"/>
              <a:t>:</a:t>
            </a:r>
            <a:r>
              <a:rPr lang="en-US" sz="2800" dirty="0" smtClean="0"/>
              <a:t> a drug or chemical compound that is regulated and controlled by the legal system.</a:t>
            </a:r>
          </a:p>
          <a:p>
            <a:r>
              <a:rPr lang="en-US" sz="2800" b="1" u="sng" dirty="0" smtClean="0"/>
              <a:t>Drug</a:t>
            </a:r>
            <a:r>
              <a:rPr lang="en-US" sz="2800" dirty="0" smtClean="0"/>
              <a:t> (including alcohol): a chemical substance that effects the mind or body (used in the treatment or prevention of a disease) or  used recreationally for its effect on the mind or body.</a:t>
            </a:r>
          </a:p>
          <a:p>
            <a:r>
              <a:rPr lang="en-US" sz="2800" b="1" u="sng" dirty="0" smtClean="0"/>
              <a:t>Narcotic:</a:t>
            </a:r>
            <a:r>
              <a:rPr lang="en-US" sz="2800" b="1" dirty="0" smtClean="0"/>
              <a:t> </a:t>
            </a:r>
            <a:r>
              <a:rPr lang="en-US" sz="2800" dirty="0" smtClean="0"/>
              <a:t>a class of drug that is used to relieve pain but may be habit forming (causes euphoria, sleep, or feeling of mental numbness).</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2209800"/>
            <a:ext cx="1828800" cy="123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txBox="1">
            <a:spLocks/>
          </p:cNvSpPr>
          <p:nvPr/>
        </p:nvSpPr>
        <p:spPr>
          <a:xfrm>
            <a:off x="0" y="0"/>
            <a:ext cx="6917474" cy="1020762"/>
          </a:xfrm>
          <a:prstGeom prst="rect">
            <a:avLst/>
          </a:prstGeom>
          <a:ln>
            <a:solidFill>
              <a:schemeClr val="tx1"/>
            </a:solidFill>
          </a:ln>
        </p:spPr>
        <p:txBody>
          <a:bodyPr vert="horz" lIns="91430" tIns="45715" rIns="91430" bIns="45715" rtlCol="0" anchor="ctr">
            <a:noAutofit/>
          </a:bodyPr>
          <a:lstStyle/>
          <a:p>
            <a:pPr lvl="0" algn="ctr" defTabSz="914305">
              <a:spcBef>
                <a:spcPct val="0"/>
              </a:spcBef>
              <a:defRPr/>
            </a:pPr>
            <a:r>
              <a:rPr lang="en-US" sz="2800" u="sng" dirty="0" smtClean="0">
                <a:solidFill>
                  <a:srgbClr val="0070C0"/>
                </a:solidFill>
              </a:rPr>
              <a:t>Objective</a:t>
            </a:r>
            <a:r>
              <a:rPr lang="en-US" sz="2800" dirty="0" smtClean="0"/>
              <a:t>: SWBAT Define key vocabulary terms associated with the toxicology unit.</a:t>
            </a:r>
            <a:endParaRPr lang="en-US" sz="2800" dirty="0"/>
          </a:p>
        </p:txBody>
      </p:sp>
      <p:pic>
        <p:nvPicPr>
          <p:cNvPr id="87042" name="Picture 2" descr="http://ts2.mm.bing.net/th?id=HN.608010516988691765&amp;w=250&amp;h=175&amp;c=7&amp;rs=1&amp;pid=1.7"/>
          <p:cNvPicPr>
            <a:picLocks noChangeAspect="1" noChangeArrowheads="1"/>
          </p:cNvPicPr>
          <p:nvPr/>
        </p:nvPicPr>
        <p:blipFill>
          <a:blip r:embed="rId3" cstate="print"/>
          <a:srcRect/>
          <a:stretch>
            <a:fillRect/>
          </a:stretch>
        </p:blipFill>
        <p:spPr bwMode="auto">
          <a:xfrm>
            <a:off x="7315200" y="3810000"/>
            <a:ext cx="1828800" cy="1293495"/>
          </a:xfrm>
          <a:prstGeom prst="rect">
            <a:avLst/>
          </a:prstGeom>
          <a:noFill/>
        </p:spPr>
      </p:pic>
      <p:pic>
        <p:nvPicPr>
          <p:cNvPr id="87044" name="Picture 4" descr="http://ts4.mm.bing.net/th?id=HN.607997391562475784&amp;w=183&amp;h=175&amp;c=7&amp;rs=1&amp;qlt=80&amp;pid=1.7"/>
          <p:cNvPicPr>
            <a:picLocks noChangeAspect="1" noChangeArrowheads="1"/>
          </p:cNvPicPr>
          <p:nvPr/>
        </p:nvPicPr>
        <p:blipFill>
          <a:blip r:embed="rId4" cstate="print"/>
          <a:srcRect/>
          <a:stretch>
            <a:fillRect/>
          </a:stretch>
        </p:blipFill>
        <p:spPr bwMode="auto">
          <a:xfrm>
            <a:off x="7315200" y="5394960"/>
            <a:ext cx="1828800" cy="1463040"/>
          </a:xfrm>
          <a:prstGeom prst="rect">
            <a:avLst/>
          </a:prstGeom>
          <a:noFill/>
        </p:spPr>
      </p:pic>
    </p:spTree>
    <p:extLst>
      <p:ext uri="{BB962C8B-B14F-4D97-AF65-F5344CB8AC3E}">
        <p14:creationId xmlns:p14="http://schemas.microsoft.com/office/powerpoint/2010/main" val="3685013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fade">
                                      <p:cBhvr>
                                        <p:cTn id="28" dur="1000"/>
                                        <p:tgtEl>
                                          <p:spTgt spid="5122"/>
                                        </p:tgtEl>
                                      </p:cBhvr>
                                    </p:animEffect>
                                    <p:anim calcmode="lin" valueType="num">
                                      <p:cBhvr>
                                        <p:cTn id="29" dur="1000" fill="hold"/>
                                        <p:tgtEl>
                                          <p:spTgt spid="5122"/>
                                        </p:tgtEl>
                                        <p:attrNameLst>
                                          <p:attrName>ppt_x</p:attrName>
                                        </p:attrNameLst>
                                      </p:cBhvr>
                                      <p:tavLst>
                                        <p:tav tm="0">
                                          <p:val>
                                            <p:strVal val="#ppt_x"/>
                                          </p:val>
                                        </p:tav>
                                        <p:tav tm="100000">
                                          <p:val>
                                            <p:strVal val="#ppt_x"/>
                                          </p:val>
                                        </p:tav>
                                      </p:tavLst>
                                    </p:anim>
                                    <p:anim calcmode="lin" valueType="num">
                                      <p:cBhvr>
                                        <p:cTn id="30"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 y="1569660"/>
            <a:ext cx="7313613" cy="868362"/>
          </a:xfrm>
        </p:spPr>
        <p:txBody>
          <a:bodyPr/>
          <a:lstStyle/>
          <a:p>
            <a:r>
              <a:rPr lang="en-US" altLang="en-US" sz="3600" b="1" u="sng" dirty="0">
                <a:solidFill>
                  <a:srgbClr val="FF0000"/>
                </a:solidFill>
              </a:rPr>
              <a:t>Spot or Color Tests</a:t>
            </a:r>
          </a:p>
        </p:txBody>
      </p:sp>
      <p:sp>
        <p:nvSpPr>
          <p:cNvPr id="55299" name="Rectangle 3"/>
          <p:cNvSpPr>
            <a:spLocks noGrp="1" noChangeArrowheads="1"/>
          </p:cNvSpPr>
          <p:nvPr>
            <p:ph idx="1"/>
          </p:nvPr>
        </p:nvSpPr>
        <p:spPr>
          <a:xfrm>
            <a:off x="-8351" y="2286000"/>
            <a:ext cx="7628352" cy="4724400"/>
          </a:xfrm>
        </p:spPr>
        <p:txBody>
          <a:bodyPr>
            <a:normAutofit/>
          </a:bodyPr>
          <a:lstStyle/>
          <a:p>
            <a:pPr marL="914352" lvl="1" indent="-457200">
              <a:lnSpc>
                <a:spcPct val="90000"/>
              </a:lnSpc>
              <a:buFont typeface="+mj-lt"/>
              <a:buAutoNum type="arabicPeriod"/>
            </a:pPr>
            <a:r>
              <a:rPr lang="en-US" altLang="en-US" sz="2400" u="sng" dirty="0" smtClean="0"/>
              <a:t>Marquis</a:t>
            </a:r>
            <a:endParaRPr lang="en-US" altLang="en-US" sz="2400" u="sng" dirty="0"/>
          </a:p>
          <a:p>
            <a:pPr lvl="2">
              <a:lnSpc>
                <a:spcPct val="90000"/>
              </a:lnSpc>
              <a:buFont typeface="Wingdings" panose="05000000000000000000" pitchFamily="2" charset="2"/>
              <a:buChar char="v"/>
            </a:pPr>
            <a:r>
              <a:rPr lang="en-US" altLang="en-US" sz="2000" dirty="0"/>
              <a:t>Turns purple in the presence of </a:t>
            </a:r>
            <a:r>
              <a:rPr lang="en-US" altLang="en-US" sz="2000" dirty="0" smtClean="0"/>
              <a:t>most </a:t>
            </a:r>
            <a:r>
              <a:rPr lang="en-US" altLang="en-US" sz="2000" dirty="0"/>
              <a:t>opium derivatives and orange-brown with amphetamine</a:t>
            </a:r>
          </a:p>
          <a:p>
            <a:pPr marL="914352" lvl="1" indent="-457200">
              <a:lnSpc>
                <a:spcPct val="90000"/>
              </a:lnSpc>
              <a:buFont typeface="+mj-lt"/>
              <a:buAutoNum type="arabicPeriod"/>
            </a:pPr>
            <a:r>
              <a:rPr lang="en-US" altLang="en-US" sz="2400" u="sng" dirty="0" err="1" smtClean="0"/>
              <a:t>Dillie-Koppanyi</a:t>
            </a:r>
            <a:endParaRPr lang="en-US" altLang="en-US" sz="2400" u="sng" dirty="0"/>
          </a:p>
          <a:p>
            <a:pPr lvl="2">
              <a:lnSpc>
                <a:spcPct val="90000"/>
              </a:lnSpc>
              <a:buFont typeface="Wingdings" panose="05000000000000000000" pitchFamily="2" charset="2"/>
              <a:buChar char="v"/>
            </a:pPr>
            <a:r>
              <a:rPr lang="en-US" altLang="en-US" sz="2000" dirty="0"/>
              <a:t>Turns violet-blue in the presence of barbiturates</a:t>
            </a:r>
          </a:p>
          <a:p>
            <a:pPr marL="914352" lvl="1" indent="-457200">
              <a:lnSpc>
                <a:spcPct val="90000"/>
              </a:lnSpc>
              <a:buFont typeface="+mj-lt"/>
              <a:buAutoNum type="arabicPeriod"/>
            </a:pPr>
            <a:r>
              <a:rPr lang="en-US" altLang="en-US" sz="2400" u="sng" dirty="0" err="1"/>
              <a:t>Duquenois</a:t>
            </a:r>
            <a:r>
              <a:rPr lang="en-US" altLang="en-US" sz="2400" u="sng" dirty="0"/>
              <a:t>-Levine</a:t>
            </a:r>
          </a:p>
          <a:p>
            <a:pPr lvl="2">
              <a:lnSpc>
                <a:spcPct val="90000"/>
              </a:lnSpc>
              <a:buFont typeface="Wingdings" panose="05000000000000000000" pitchFamily="2" charset="2"/>
              <a:buChar char="v"/>
            </a:pPr>
            <a:r>
              <a:rPr lang="en-US" altLang="en-US" sz="2000" dirty="0"/>
              <a:t>Turns a purple color in the presence of marijuana</a:t>
            </a:r>
          </a:p>
          <a:p>
            <a:pPr marL="914352" lvl="1" indent="-457200">
              <a:lnSpc>
                <a:spcPct val="90000"/>
              </a:lnSpc>
              <a:buFont typeface="+mj-lt"/>
              <a:buAutoNum type="arabicPeriod"/>
            </a:pPr>
            <a:r>
              <a:rPr lang="en-US" altLang="en-US" sz="2400" u="sng" dirty="0"/>
              <a:t>Van </a:t>
            </a:r>
            <a:r>
              <a:rPr lang="en-US" altLang="en-US" sz="2400" u="sng" dirty="0" err="1"/>
              <a:t>Urk</a:t>
            </a:r>
            <a:endParaRPr lang="en-US" altLang="en-US" sz="2400" u="sng" dirty="0"/>
          </a:p>
          <a:p>
            <a:pPr lvl="2">
              <a:lnSpc>
                <a:spcPct val="90000"/>
              </a:lnSpc>
              <a:buFont typeface="Wingdings" panose="05000000000000000000" pitchFamily="2" charset="2"/>
              <a:buChar char="v"/>
            </a:pPr>
            <a:r>
              <a:rPr lang="en-US" altLang="en-US" sz="2000" dirty="0"/>
              <a:t>Turns blue-purple in the presence of LSD</a:t>
            </a:r>
          </a:p>
          <a:p>
            <a:pPr marL="914352" lvl="1" indent="-457200">
              <a:lnSpc>
                <a:spcPct val="90000"/>
              </a:lnSpc>
              <a:buFont typeface="+mj-lt"/>
              <a:buAutoNum type="arabicPeriod"/>
            </a:pPr>
            <a:r>
              <a:rPr lang="en-US" altLang="en-US" sz="2400" u="sng" dirty="0"/>
              <a:t>Scott test</a:t>
            </a:r>
          </a:p>
          <a:p>
            <a:pPr lvl="2">
              <a:lnSpc>
                <a:spcPct val="90000"/>
              </a:lnSpc>
              <a:buFont typeface="Wingdings" panose="05000000000000000000" pitchFamily="2" charset="2"/>
              <a:buChar char="v"/>
            </a:pPr>
            <a:r>
              <a:rPr lang="en-US" altLang="en-US" sz="2000" dirty="0"/>
              <a:t>Turns blue in the presence of cocaine</a:t>
            </a:r>
          </a:p>
        </p:txBody>
      </p:sp>
      <p:sp>
        <p:nvSpPr>
          <p:cNvPr id="4" name="Rectangle 3"/>
          <p:cNvSpPr/>
          <p:nvPr/>
        </p:nvSpPr>
        <p:spPr>
          <a:xfrm>
            <a:off x="0" y="0"/>
            <a:ext cx="6858000" cy="1569660"/>
          </a:xfrm>
          <a:prstGeom prst="rect">
            <a:avLst/>
          </a:prstGeom>
          <a:ln>
            <a:solidFill>
              <a:schemeClr val="tx1"/>
            </a:solidFill>
          </a:ln>
        </p:spPr>
        <p:txBody>
          <a:bodyPr wrap="square">
            <a:spAutoFit/>
          </a:bodyPr>
          <a:lstStyle/>
          <a:p>
            <a:pPr lvl="0"/>
            <a:r>
              <a:rPr lang="en-US" sz="3200" u="sng" dirty="0" smtClean="0">
                <a:solidFill>
                  <a:srgbClr val="0070C0"/>
                </a:solidFill>
              </a:rPr>
              <a:t>Objective</a:t>
            </a:r>
            <a:r>
              <a:rPr lang="en-US" sz="3200" dirty="0" smtClean="0"/>
              <a:t>: SWBAT Compare </a:t>
            </a:r>
            <a:r>
              <a:rPr lang="en-US" sz="3200" dirty="0"/>
              <a:t>and contrast presumptive vs. confirmatory tests.</a:t>
            </a:r>
          </a:p>
        </p:txBody>
      </p:sp>
      <p:pic>
        <p:nvPicPr>
          <p:cNvPr id="2050" name="Picture 2" descr="http://globalgoodgroup.com/wp-content/uploads/2012/10/forensic-nur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0" y="3505200"/>
            <a:ext cx="276225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9439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anim calcmode="lin" valueType="num">
                                      <p:cBhvr additive="base">
                                        <p:cTn id="11"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 calcmode="lin" valueType="num">
                                      <p:cBhvr additive="base">
                                        <p:cTn id="17"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5299">
                                            <p:txEl>
                                              <p:pRg st="3" end="3"/>
                                            </p:txEl>
                                          </p:spTgt>
                                        </p:tgtEl>
                                        <p:attrNameLst>
                                          <p:attrName>style.visibility</p:attrName>
                                        </p:attrNameLst>
                                      </p:cBhvr>
                                      <p:to>
                                        <p:strVal val="visible"/>
                                      </p:to>
                                    </p:set>
                                    <p:anim calcmode="lin" valueType="num">
                                      <p:cBhvr additive="base">
                                        <p:cTn id="21"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5299">
                                            <p:txEl>
                                              <p:pRg st="4" end="4"/>
                                            </p:txEl>
                                          </p:spTgt>
                                        </p:tgtEl>
                                        <p:attrNameLst>
                                          <p:attrName>style.visibility</p:attrName>
                                        </p:attrNameLst>
                                      </p:cBhvr>
                                      <p:to>
                                        <p:strVal val="visible"/>
                                      </p:to>
                                    </p:set>
                                    <p:anim calcmode="lin" valueType="num">
                                      <p:cBhvr additive="base">
                                        <p:cTn id="27"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29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5299">
                                            <p:txEl>
                                              <p:pRg st="5" end="5"/>
                                            </p:txEl>
                                          </p:spTgt>
                                        </p:tgtEl>
                                        <p:attrNameLst>
                                          <p:attrName>style.visibility</p:attrName>
                                        </p:attrNameLst>
                                      </p:cBhvr>
                                      <p:to>
                                        <p:strVal val="visible"/>
                                      </p:to>
                                    </p:set>
                                    <p:anim calcmode="lin" valueType="num">
                                      <p:cBhvr additive="base">
                                        <p:cTn id="31"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5299">
                                            <p:txEl>
                                              <p:pRg st="6" end="6"/>
                                            </p:txEl>
                                          </p:spTgt>
                                        </p:tgtEl>
                                        <p:attrNameLst>
                                          <p:attrName>style.visibility</p:attrName>
                                        </p:attrNameLst>
                                      </p:cBhvr>
                                      <p:to>
                                        <p:strVal val="visible"/>
                                      </p:to>
                                    </p:set>
                                    <p:anim calcmode="lin" valueType="num">
                                      <p:cBhvr additive="base">
                                        <p:cTn id="37"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5299">
                                            <p:txEl>
                                              <p:pRg st="7" end="7"/>
                                            </p:txEl>
                                          </p:spTgt>
                                        </p:tgtEl>
                                        <p:attrNameLst>
                                          <p:attrName>style.visibility</p:attrName>
                                        </p:attrNameLst>
                                      </p:cBhvr>
                                      <p:to>
                                        <p:strVal val="visible"/>
                                      </p:to>
                                    </p:set>
                                    <p:anim calcmode="lin" valueType="num">
                                      <p:cBhvr additive="base">
                                        <p:cTn id="41"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5299">
                                            <p:txEl>
                                              <p:pRg st="8" end="8"/>
                                            </p:txEl>
                                          </p:spTgt>
                                        </p:tgtEl>
                                        <p:attrNameLst>
                                          <p:attrName>style.visibility</p:attrName>
                                        </p:attrNameLst>
                                      </p:cBhvr>
                                      <p:to>
                                        <p:strVal val="visible"/>
                                      </p:to>
                                    </p:set>
                                    <p:anim calcmode="lin" valueType="num">
                                      <p:cBhvr additive="base">
                                        <p:cTn id="47"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5299">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5299">
                                            <p:txEl>
                                              <p:pRg st="9" end="9"/>
                                            </p:txEl>
                                          </p:spTgt>
                                        </p:tgtEl>
                                        <p:attrNameLst>
                                          <p:attrName>style.visibility</p:attrName>
                                        </p:attrNameLst>
                                      </p:cBhvr>
                                      <p:to>
                                        <p:strVal val="visible"/>
                                      </p:to>
                                    </p:set>
                                    <p:anim calcmode="lin" valueType="num">
                                      <p:cBhvr additive="base">
                                        <p:cTn id="51"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529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1582186"/>
            <a:ext cx="7313613" cy="868362"/>
          </a:xfrm>
        </p:spPr>
        <p:txBody>
          <a:bodyPr/>
          <a:lstStyle/>
          <a:p>
            <a:r>
              <a:rPr lang="en-US" altLang="en-US" b="1" u="sng" dirty="0">
                <a:solidFill>
                  <a:srgbClr val="FF0000"/>
                </a:solidFill>
              </a:rPr>
              <a:t>Confirmatory Tests</a:t>
            </a:r>
          </a:p>
        </p:txBody>
      </p:sp>
      <p:sp>
        <p:nvSpPr>
          <p:cNvPr id="56323" name="Rectangle 3"/>
          <p:cNvSpPr>
            <a:spLocks noGrp="1" noChangeArrowheads="1"/>
          </p:cNvSpPr>
          <p:nvPr>
            <p:ph idx="1"/>
          </p:nvPr>
        </p:nvSpPr>
        <p:spPr>
          <a:xfrm>
            <a:off x="4177" y="2362200"/>
            <a:ext cx="5823529" cy="4648200"/>
          </a:xfrm>
        </p:spPr>
        <p:txBody>
          <a:bodyPr>
            <a:normAutofit/>
          </a:bodyPr>
          <a:lstStyle/>
          <a:p>
            <a:pPr lvl="1"/>
            <a:r>
              <a:rPr lang="en-US" altLang="en-US" dirty="0" smtClean="0"/>
              <a:t>Spectrophotometry</a:t>
            </a:r>
            <a:endParaRPr lang="en-US" altLang="en-US" dirty="0"/>
          </a:p>
          <a:p>
            <a:pPr lvl="3">
              <a:buFont typeface="Wingdings" panose="05000000000000000000" pitchFamily="2" charset="2"/>
              <a:buChar char="v"/>
            </a:pPr>
            <a:r>
              <a:rPr lang="en-US" altLang="en-US" dirty="0"/>
              <a:t>Ultraviolet (UV)</a:t>
            </a:r>
          </a:p>
          <a:p>
            <a:pPr lvl="3">
              <a:buFont typeface="Wingdings" panose="05000000000000000000" pitchFamily="2" charset="2"/>
              <a:buChar char="v"/>
            </a:pPr>
            <a:r>
              <a:rPr lang="en-US" altLang="en-US" dirty="0"/>
              <a:t>Visible</a:t>
            </a:r>
          </a:p>
          <a:p>
            <a:pPr lvl="3">
              <a:buFont typeface="Wingdings" panose="05000000000000000000" pitchFamily="2" charset="2"/>
              <a:buChar char="v"/>
            </a:pPr>
            <a:r>
              <a:rPr lang="en-US" altLang="en-US" dirty="0"/>
              <a:t>Infrared (IR)</a:t>
            </a:r>
          </a:p>
          <a:p>
            <a:pPr lvl="1"/>
            <a:r>
              <a:rPr lang="en-US" altLang="en-US" dirty="0"/>
              <a:t>Mass </a:t>
            </a:r>
            <a:r>
              <a:rPr lang="en-US" altLang="en-US" dirty="0" smtClean="0"/>
              <a:t>spectrometry</a:t>
            </a:r>
          </a:p>
          <a:p>
            <a:pPr lvl="1"/>
            <a:r>
              <a:rPr lang="en-US" altLang="en-US" dirty="0">
                <a:solidFill>
                  <a:srgbClr val="FF0000"/>
                </a:solidFill>
                <a:hlinkClick r:id="rId2"/>
              </a:rPr>
              <a:t>http://www.youtube.com/watch?v=_</a:t>
            </a:r>
            <a:r>
              <a:rPr lang="en-US" altLang="en-US" dirty="0" smtClean="0">
                <a:solidFill>
                  <a:srgbClr val="FF0000"/>
                </a:solidFill>
                <a:hlinkClick r:id="rId2"/>
              </a:rPr>
              <a:t>AJ8otqVvwA</a:t>
            </a:r>
            <a:r>
              <a:rPr lang="en-US" altLang="en-US" dirty="0" smtClean="0">
                <a:solidFill>
                  <a:srgbClr val="FF0000"/>
                </a:solidFill>
              </a:rPr>
              <a:t> </a:t>
            </a:r>
          </a:p>
          <a:p>
            <a:endParaRPr lang="en-US" altLang="en-US" dirty="0"/>
          </a:p>
        </p:txBody>
      </p:sp>
      <p:sp>
        <p:nvSpPr>
          <p:cNvPr id="4" name="Rectangle 3"/>
          <p:cNvSpPr/>
          <p:nvPr/>
        </p:nvSpPr>
        <p:spPr>
          <a:xfrm>
            <a:off x="0" y="0"/>
            <a:ext cx="6858000" cy="1569660"/>
          </a:xfrm>
          <a:prstGeom prst="rect">
            <a:avLst/>
          </a:prstGeom>
          <a:ln>
            <a:solidFill>
              <a:schemeClr val="tx1"/>
            </a:solidFill>
          </a:ln>
        </p:spPr>
        <p:txBody>
          <a:bodyPr wrap="square">
            <a:spAutoFit/>
          </a:bodyPr>
          <a:lstStyle/>
          <a:p>
            <a:pPr lvl="0"/>
            <a:r>
              <a:rPr lang="en-US" sz="3200" u="sng" dirty="0" smtClean="0">
                <a:solidFill>
                  <a:srgbClr val="0070C0"/>
                </a:solidFill>
              </a:rPr>
              <a:t>Objective</a:t>
            </a:r>
            <a:r>
              <a:rPr lang="en-US" sz="3200" dirty="0" smtClean="0"/>
              <a:t>: SWBAT Compare </a:t>
            </a:r>
            <a:r>
              <a:rPr lang="en-US" sz="3200" dirty="0"/>
              <a:t>and contrast presumptive vs. confirmatory tests.</a:t>
            </a:r>
          </a:p>
        </p:txBody>
      </p:sp>
      <p:pic>
        <p:nvPicPr>
          <p:cNvPr id="5" name="Picture 6" descr="https://www.beckmancoulter.com/ucm/idc/groups/public/documents/webasset/glb_bci_05198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06" y="2362200"/>
            <a:ext cx="3324645"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072733"/>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7313613" cy="868362"/>
          </a:xfrm>
        </p:spPr>
        <p:txBody>
          <a:bodyPr/>
          <a:lstStyle/>
          <a:p>
            <a:r>
              <a:rPr lang="en-US" b="1" dirty="0" smtClean="0"/>
              <a:t>Did you know?</a:t>
            </a:r>
            <a:endParaRPr lang="en-US" b="1" dirty="0"/>
          </a:p>
        </p:txBody>
      </p:sp>
      <p:sp>
        <p:nvSpPr>
          <p:cNvPr id="3" name="Content Placeholder 2"/>
          <p:cNvSpPr>
            <a:spLocks noGrp="1"/>
          </p:cNvSpPr>
          <p:nvPr>
            <p:ph idx="1"/>
          </p:nvPr>
        </p:nvSpPr>
        <p:spPr>
          <a:xfrm>
            <a:off x="0" y="2801938"/>
            <a:ext cx="7313613" cy="4056062"/>
          </a:xfrm>
        </p:spPr>
        <p:txBody>
          <a:bodyPr/>
          <a:lstStyle/>
          <a:p>
            <a:pPr marL="0" indent="0">
              <a:buNone/>
            </a:pPr>
            <a:r>
              <a:rPr lang="en-US" dirty="0" smtClean="0"/>
              <a:t>If two people use the exact same amount of a drug and are tested, the person with the darker hair will retain more drug in his/her hair than a lighter haired person…</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871842"/>
            <a:ext cx="2286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6858000" cy="1569660"/>
          </a:xfrm>
          <a:prstGeom prst="rect">
            <a:avLst/>
          </a:prstGeom>
          <a:ln>
            <a:solidFill>
              <a:schemeClr val="tx1"/>
            </a:solidFill>
          </a:ln>
        </p:spPr>
        <p:txBody>
          <a:bodyPr wrap="square">
            <a:spAutoFit/>
          </a:bodyPr>
          <a:lstStyle/>
          <a:p>
            <a:pPr lvl="0"/>
            <a:r>
              <a:rPr lang="en-US" sz="3200" u="sng" dirty="0" smtClean="0">
                <a:solidFill>
                  <a:srgbClr val="0070C0"/>
                </a:solidFill>
              </a:rPr>
              <a:t>Objective</a:t>
            </a:r>
            <a:r>
              <a:rPr lang="en-US" sz="3200" dirty="0" smtClean="0"/>
              <a:t>: SWBAT Compare </a:t>
            </a:r>
            <a:r>
              <a:rPr lang="en-US" sz="3200" dirty="0"/>
              <a:t>and contrast presumptive vs. confirmatory tests.</a:t>
            </a:r>
          </a:p>
        </p:txBody>
      </p:sp>
    </p:spTree>
    <p:extLst>
      <p:ext uri="{BB962C8B-B14F-4D97-AF65-F5344CB8AC3E}">
        <p14:creationId xmlns:p14="http://schemas.microsoft.com/office/powerpoint/2010/main" val="805601729"/>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0" y="1081393"/>
            <a:ext cx="7313613" cy="868362"/>
          </a:xfrm>
        </p:spPr>
        <p:txBody>
          <a:bodyPr/>
          <a:lstStyle/>
          <a:p>
            <a:r>
              <a:rPr lang="en-US" sz="2800" b="1" u="sng" dirty="0" smtClean="0">
                <a:solidFill>
                  <a:srgbClr val="FF0000"/>
                </a:solidFill>
              </a:rPr>
              <a:t>Toxicology of Alcoho</a:t>
            </a:r>
            <a:r>
              <a:rPr lang="en-US" sz="2800" b="1" u="sng" dirty="0">
                <a:solidFill>
                  <a:srgbClr val="FF0000"/>
                </a:solidFill>
              </a:rPr>
              <a:t>l</a:t>
            </a:r>
          </a:p>
        </p:txBody>
      </p:sp>
      <p:sp>
        <p:nvSpPr>
          <p:cNvPr id="3" name="Content Placeholder 2"/>
          <p:cNvSpPr>
            <a:spLocks noGrp="1"/>
          </p:cNvSpPr>
          <p:nvPr>
            <p:ph idx="1"/>
          </p:nvPr>
        </p:nvSpPr>
        <p:spPr>
          <a:xfrm>
            <a:off x="1" y="1981200"/>
            <a:ext cx="6400800" cy="4876800"/>
          </a:xfrm>
        </p:spPr>
        <p:txBody>
          <a:bodyPr>
            <a:normAutofit fontScale="85000" lnSpcReduction="10000"/>
          </a:bodyPr>
          <a:lstStyle/>
          <a:p>
            <a:pPr marL="0" indent="0">
              <a:buNone/>
            </a:pPr>
            <a:r>
              <a:rPr lang="en-US" altLang="en-US" sz="2800" b="1" u="sng" dirty="0"/>
              <a:t>Alcohol</a:t>
            </a:r>
            <a:r>
              <a:rPr lang="en-US" altLang="en-US" sz="2800" dirty="0"/>
              <a:t> </a:t>
            </a:r>
            <a:r>
              <a:rPr lang="en-US" altLang="en-US" sz="2800" dirty="0" smtClean="0"/>
              <a:t>(the form found in many beverages is ethanol) is </a:t>
            </a:r>
            <a:r>
              <a:rPr lang="en-US" altLang="en-US" sz="2800" dirty="0"/>
              <a:t>absorbed through the stomach and </a:t>
            </a:r>
            <a:r>
              <a:rPr lang="en-US" altLang="en-US" sz="2800" dirty="0" smtClean="0"/>
              <a:t>intestines.</a:t>
            </a:r>
          </a:p>
          <a:p>
            <a:pPr marL="0" indent="0">
              <a:buNone/>
            </a:pPr>
            <a:r>
              <a:rPr lang="en-US" altLang="en-US" sz="2800" dirty="0"/>
              <a:t>Once absorbed, alcohol is:</a:t>
            </a:r>
          </a:p>
          <a:p>
            <a:pPr lvl="1"/>
            <a:r>
              <a:rPr lang="en-US" altLang="en-US" sz="2800" dirty="0" smtClean="0"/>
              <a:t>Metabolized</a:t>
            </a:r>
            <a:r>
              <a:rPr lang="en-US" altLang="en-US" sz="2800" dirty="0"/>
              <a:t> </a:t>
            </a:r>
            <a:r>
              <a:rPr lang="en-US" altLang="en-US" sz="2800" dirty="0" smtClean="0"/>
              <a:t>in the liver </a:t>
            </a:r>
            <a:r>
              <a:rPr lang="en-US" altLang="en-US" sz="2800" dirty="0"/>
              <a:t>—converted to </a:t>
            </a:r>
            <a:r>
              <a:rPr lang="en-US" altLang="en-US" sz="2800" i="1" dirty="0"/>
              <a:t>acetaldehyde</a:t>
            </a:r>
            <a:r>
              <a:rPr lang="en-US" altLang="en-US" sz="2800" dirty="0"/>
              <a:t> and then turned into </a:t>
            </a:r>
            <a:r>
              <a:rPr lang="en-US" altLang="en-US" sz="2800" i="1" dirty="0"/>
              <a:t>acetic acid</a:t>
            </a:r>
          </a:p>
          <a:p>
            <a:pPr lvl="3">
              <a:buFont typeface="Wingdings" panose="05000000000000000000" pitchFamily="2" charset="2"/>
              <a:buChar char="v"/>
            </a:pPr>
            <a:r>
              <a:rPr lang="en-US" altLang="en-US" sz="2800" dirty="0"/>
              <a:t>When </a:t>
            </a:r>
            <a:r>
              <a:rPr lang="en-US" altLang="en-US" sz="2800" i="1" dirty="0"/>
              <a:t>too much acetaldehyde </a:t>
            </a:r>
            <a:r>
              <a:rPr lang="en-US" altLang="en-US" sz="2800" dirty="0"/>
              <a:t>accumulates in the blood it produces dehydration and classic symptoms of a </a:t>
            </a:r>
            <a:r>
              <a:rPr lang="en-US" altLang="en-US" sz="2800" i="1" dirty="0"/>
              <a:t>hangover</a:t>
            </a:r>
            <a:r>
              <a:rPr lang="en-US" altLang="en-US" sz="2800" dirty="0"/>
              <a:t> (headache, nausea, weakness, etc.) </a:t>
            </a:r>
          </a:p>
          <a:p>
            <a:pPr lvl="1"/>
            <a:r>
              <a:rPr lang="en-US" altLang="en-US" sz="2800" dirty="0" smtClean="0"/>
              <a:t>Excreted</a:t>
            </a:r>
            <a:r>
              <a:rPr lang="en-US" altLang="en-US" sz="2800" dirty="0"/>
              <a:t> </a:t>
            </a:r>
            <a:r>
              <a:rPr lang="en-US" altLang="en-US" sz="2800" dirty="0" smtClean="0"/>
              <a:t>by </a:t>
            </a:r>
            <a:r>
              <a:rPr lang="en-US" altLang="en-US" sz="2800" dirty="0"/>
              <a:t>breath, perspiration, and kidneys</a:t>
            </a:r>
          </a:p>
          <a:p>
            <a:endParaRPr lang="en-US" altLang="en-US" sz="2800" dirty="0"/>
          </a:p>
        </p:txBody>
      </p:sp>
      <p:sp>
        <p:nvSpPr>
          <p:cNvPr id="4" name="Rectangle 3"/>
          <p:cNvSpPr/>
          <p:nvPr/>
        </p:nvSpPr>
        <p:spPr>
          <a:xfrm>
            <a:off x="0" y="0"/>
            <a:ext cx="6858000" cy="1077218"/>
          </a:xfrm>
          <a:prstGeom prst="rect">
            <a:avLst/>
          </a:prstGeom>
          <a:ln>
            <a:solidFill>
              <a:schemeClr val="tx1"/>
            </a:solidFill>
          </a:ln>
        </p:spPr>
        <p:txBody>
          <a:bodyPr wrap="square">
            <a:spAutoFit/>
          </a:bodyPr>
          <a:lstStyle/>
          <a:p>
            <a:pPr lvl="0"/>
            <a:r>
              <a:rPr lang="en-US" sz="3200" u="sng" dirty="0" smtClean="0">
                <a:solidFill>
                  <a:srgbClr val="0070C0"/>
                </a:solidFill>
              </a:rPr>
              <a:t>Objective</a:t>
            </a:r>
            <a:r>
              <a:rPr lang="en-US" sz="3200" dirty="0" smtClean="0"/>
              <a:t>: SWBAT describe the effects of alcohol on the body</a:t>
            </a:r>
            <a:endParaRPr lang="en-US" sz="3200" dirty="0"/>
          </a:p>
        </p:txBody>
      </p:sp>
      <p:pic>
        <p:nvPicPr>
          <p:cNvPr id="1026" name="Picture 2" descr="http://t2.gstatic.com/images?q=tbn:ANd9GcQHzDvtI8Yhj4_wV-oieox6YSCPjz1YD6pZM8baDygQtefvvtuDoA:www.drugfree.org/wp-content/uploads/2010/09/alcohol1-300x2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294" y="4191000"/>
            <a:ext cx="226695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2.gstatic.com/images?q=tbn:ANd9GcSdURhppxD5Ulz2lDZ8oG4zyxIW1UM0ksvSD_6rNyRalEBgE560rA:www.montana.edu/wwwai/imsd/alcohol/Vanessa/vwliver_files/image0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1" y="1676400"/>
            <a:ext cx="2826816"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705112"/>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96440"/>
            <a:ext cx="8610600" cy="5386090"/>
          </a:xfrm>
          <a:prstGeom prst="rect">
            <a:avLst/>
          </a:prstGeom>
        </p:spPr>
        <p:txBody>
          <a:bodyPr wrap="square">
            <a:spAutoFit/>
          </a:bodyPr>
          <a:lstStyle/>
          <a:p>
            <a:r>
              <a:rPr lang="en-US" sz="3200" b="1" u="sng" dirty="0" smtClean="0">
                <a:solidFill>
                  <a:srgbClr val="FF0000"/>
                </a:solidFill>
              </a:rPr>
              <a:t>Symptoms of Alcohol Intoxication:</a:t>
            </a:r>
          </a:p>
          <a:p>
            <a:r>
              <a:rPr lang="en-US" sz="2400" b="1" dirty="0"/>
              <a:t>A</a:t>
            </a:r>
            <a:r>
              <a:rPr lang="en-US" sz="2400" b="1" dirty="0" smtClean="0"/>
              <a:t>lcohol </a:t>
            </a:r>
            <a:r>
              <a:rPr lang="en-US" sz="2400" b="1" dirty="0"/>
              <a:t>interferes with the CNS’s ability to analyze sensory information.</a:t>
            </a:r>
            <a:r>
              <a:rPr lang="en-US" sz="2400" dirty="0"/>
              <a:t> </a:t>
            </a:r>
            <a:r>
              <a:rPr lang="en-US" sz="2400" dirty="0" smtClean="0"/>
              <a:t>This </a:t>
            </a:r>
            <a:r>
              <a:rPr lang="en-US" sz="2400" dirty="0"/>
              <a:t>results in the typical symptoms of being </a:t>
            </a:r>
            <a:r>
              <a:rPr lang="en-US" sz="2400" dirty="0" smtClean="0"/>
              <a:t>drunk</a:t>
            </a:r>
            <a:r>
              <a:rPr lang="en-US" sz="2400" dirty="0"/>
              <a:t>:</a:t>
            </a:r>
          </a:p>
          <a:p>
            <a:pPr marL="342900" indent="-342900">
              <a:buFont typeface="Arial" panose="020B0604020202020204" pitchFamily="34" charset="0"/>
              <a:buChar char="•"/>
            </a:pPr>
            <a:r>
              <a:rPr lang="en-US" sz="2400" dirty="0"/>
              <a:t>Decreased motor coordination and balance</a:t>
            </a:r>
          </a:p>
          <a:p>
            <a:pPr marL="342900" indent="-342900">
              <a:buFont typeface="Arial" panose="020B0604020202020204" pitchFamily="34" charset="0"/>
              <a:buChar char="•"/>
            </a:pPr>
            <a:r>
              <a:rPr lang="en-US" sz="2400" dirty="0"/>
              <a:t>Slurred speech</a:t>
            </a:r>
          </a:p>
          <a:p>
            <a:pPr marL="342900" indent="-342900">
              <a:buFont typeface="Arial" panose="020B0604020202020204" pitchFamily="34" charset="0"/>
              <a:buChar char="•"/>
            </a:pPr>
            <a:r>
              <a:rPr lang="en-US" sz="2400" dirty="0"/>
              <a:t>Blurred </a:t>
            </a:r>
            <a:r>
              <a:rPr lang="en-US" sz="2400" dirty="0" smtClean="0"/>
              <a:t>vision</a:t>
            </a:r>
            <a:endParaRPr lang="en-US" sz="2400" dirty="0"/>
          </a:p>
          <a:p>
            <a:pPr marL="342900" indent="-342900">
              <a:buFont typeface="Arial" panose="020B0604020202020204" pitchFamily="34" charset="0"/>
              <a:buChar char="•"/>
            </a:pPr>
            <a:r>
              <a:rPr lang="en-US" sz="2400" dirty="0"/>
              <a:t>Sweating</a:t>
            </a:r>
          </a:p>
          <a:p>
            <a:pPr marL="342900" indent="-342900">
              <a:buFont typeface="Arial" panose="020B0604020202020204" pitchFamily="34" charset="0"/>
              <a:buChar char="•"/>
            </a:pPr>
            <a:r>
              <a:rPr lang="en-US" sz="2400" dirty="0"/>
              <a:t>Loss in judgment</a:t>
            </a:r>
          </a:p>
          <a:p>
            <a:pPr marL="342900" indent="-342900">
              <a:buFont typeface="Arial" panose="020B0604020202020204" pitchFamily="34" charset="0"/>
              <a:buChar char="•"/>
            </a:pPr>
            <a:r>
              <a:rPr lang="en-US" sz="2400" dirty="0"/>
              <a:t>Dulling one’s sensation of pain (The dulling of pain is why alcohol was used in the past as an anesthetic).</a:t>
            </a:r>
          </a:p>
          <a:p>
            <a:pPr marL="342900" indent="-342900">
              <a:buFont typeface="Arial" panose="020B0604020202020204" pitchFamily="34" charset="0"/>
              <a:buChar char="•"/>
            </a:pPr>
            <a:r>
              <a:rPr lang="en-US" sz="2400" dirty="0" smtClean="0"/>
              <a:t>Loss </a:t>
            </a:r>
            <a:r>
              <a:rPr lang="en-US" sz="2400" dirty="0"/>
              <a:t>of the ability to judge distance and heights</a:t>
            </a:r>
          </a:p>
          <a:p>
            <a:pPr marL="342900" indent="-342900">
              <a:buFont typeface="Arial" panose="020B0604020202020204" pitchFamily="34" charset="0"/>
              <a:buChar char="•"/>
            </a:pPr>
            <a:r>
              <a:rPr lang="en-US" sz="2400" dirty="0" smtClean="0"/>
              <a:t>Dizziness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hlinkClick r:id="rId2"/>
              </a:rPr>
              <a:t>Video – Alcohol and your Brain</a:t>
            </a:r>
            <a:endParaRPr lang="en-US" sz="2400" dirty="0"/>
          </a:p>
        </p:txBody>
      </p:sp>
      <p:sp>
        <p:nvSpPr>
          <p:cNvPr id="5" name="Rectangle 4"/>
          <p:cNvSpPr/>
          <p:nvPr/>
        </p:nvSpPr>
        <p:spPr>
          <a:xfrm>
            <a:off x="0" y="0"/>
            <a:ext cx="6858000" cy="1077218"/>
          </a:xfrm>
          <a:prstGeom prst="rect">
            <a:avLst/>
          </a:prstGeom>
          <a:ln>
            <a:solidFill>
              <a:schemeClr val="tx1"/>
            </a:solidFill>
          </a:ln>
        </p:spPr>
        <p:txBody>
          <a:bodyPr wrap="square">
            <a:spAutoFit/>
          </a:bodyPr>
          <a:lstStyle/>
          <a:p>
            <a:pPr lvl="0"/>
            <a:r>
              <a:rPr lang="en-US" sz="3200" u="sng" dirty="0" smtClean="0">
                <a:solidFill>
                  <a:srgbClr val="0070C0"/>
                </a:solidFill>
              </a:rPr>
              <a:t>Objective</a:t>
            </a:r>
            <a:r>
              <a:rPr lang="en-US" sz="3200" dirty="0" smtClean="0"/>
              <a:t>: SWBAT describe the effects of alcohol on the body</a:t>
            </a:r>
            <a:endParaRPr lang="en-US" sz="3200" dirty="0"/>
          </a:p>
        </p:txBody>
      </p:sp>
    </p:spTree>
    <p:extLst>
      <p:ext uri="{BB962C8B-B14F-4D97-AF65-F5344CB8AC3E}">
        <p14:creationId xmlns:p14="http://schemas.microsoft.com/office/powerpoint/2010/main" val="2423662282"/>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34" y="1219200"/>
            <a:ext cx="3657600" cy="5386090"/>
          </a:xfrm>
          <a:prstGeom prst="rect">
            <a:avLst/>
          </a:prstGeom>
        </p:spPr>
        <p:txBody>
          <a:bodyPr wrap="square">
            <a:spAutoFit/>
          </a:bodyPr>
          <a:lstStyle/>
          <a:p>
            <a:r>
              <a:rPr lang="en-US" sz="3200" u="sng" dirty="0" smtClean="0">
                <a:solidFill>
                  <a:srgbClr val="FF0000"/>
                </a:solidFill>
              </a:rPr>
              <a:t>Some Factors </a:t>
            </a:r>
            <a:r>
              <a:rPr lang="en-US" sz="3200" u="sng" dirty="0">
                <a:solidFill>
                  <a:srgbClr val="FF0000"/>
                </a:solidFill>
              </a:rPr>
              <a:t>that Affect </a:t>
            </a:r>
            <a:r>
              <a:rPr lang="en-US" sz="3200" u="sng" dirty="0" smtClean="0">
                <a:solidFill>
                  <a:srgbClr val="FF0000"/>
                </a:solidFill>
              </a:rPr>
              <a:t>Intoxication</a:t>
            </a:r>
            <a:endParaRPr lang="en-US" sz="2800" u="sng" dirty="0" smtClean="0">
              <a:solidFill>
                <a:srgbClr val="FF0000"/>
              </a:solidFill>
            </a:endParaRPr>
          </a:p>
          <a:p>
            <a:pPr marL="457200" indent="-457200">
              <a:buFont typeface="Arial" panose="020B0604020202020204" pitchFamily="34" charset="0"/>
              <a:buChar char="•"/>
            </a:pPr>
            <a:r>
              <a:rPr lang="en-US" sz="2800" dirty="0" smtClean="0"/>
              <a:t>Food</a:t>
            </a:r>
            <a:endParaRPr lang="en-US" sz="2800" dirty="0"/>
          </a:p>
          <a:p>
            <a:pPr marL="457200" indent="-457200">
              <a:buFont typeface="Arial" panose="020B0604020202020204" pitchFamily="34" charset="0"/>
              <a:buChar char="•"/>
            </a:pPr>
            <a:r>
              <a:rPr lang="en-US" sz="2800" dirty="0"/>
              <a:t>Strength of Drink/Rate of Consumption</a:t>
            </a:r>
          </a:p>
          <a:p>
            <a:pPr marL="457200" indent="-457200">
              <a:buFont typeface="Arial" panose="020B0604020202020204" pitchFamily="34" charset="0"/>
              <a:buChar char="•"/>
            </a:pPr>
            <a:r>
              <a:rPr lang="en-US" sz="2800" dirty="0"/>
              <a:t>Body Weight/Body Type</a:t>
            </a:r>
          </a:p>
          <a:p>
            <a:pPr marL="457200" indent="-457200">
              <a:buFont typeface="Arial" panose="020B0604020202020204" pitchFamily="34" charset="0"/>
              <a:buChar char="•"/>
            </a:pPr>
            <a:r>
              <a:rPr lang="en-US" sz="2800" dirty="0"/>
              <a:t>Women</a:t>
            </a:r>
          </a:p>
          <a:p>
            <a:pPr marL="457200" indent="-457200">
              <a:buFont typeface="Arial" panose="020B0604020202020204" pitchFamily="34" charset="0"/>
              <a:buChar char="•"/>
            </a:pPr>
            <a:r>
              <a:rPr lang="en-US" sz="2800" dirty="0"/>
              <a:t>Functional Tolerance</a:t>
            </a:r>
          </a:p>
          <a:p>
            <a:pPr marL="457200" indent="-457200">
              <a:buFont typeface="Arial" panose="020B0604020202020204" pitchFamily="34" charset="0"/>
              <a:buChar char="•"/>
            </a:pPr>
            <a:r>
              <a:rPr lang="en-US" sz="2800" dirty="0"/>
              <a:t>Medications</a:t>
            </a:r>
          </a:p>
          <a:p>
            <a:pPr marL="457200" indent="-457200">
              <a:buFont typeface="Arial" panose="020B0604020202020204" pitchFamily="34" charset="0"/>
              <a:buChar char="•"/>
            </a:pPr>
            <a:r>
              <a:rPr lang="en-US" sz="2800" dirty="0"/>
              <a:t>Illness</a:t>
            </a:r>
          </a:p>
        </p:txBody>
      </p:sp>
      <p:sp>
        <p:nvSpPr>
          <p:cNvPr id="7" name="Rectangle 6"/>
          <p:cNvSpPr/>
          <p:nvPr/>
        </p:nvSpPr>
        <p:spPr>
          <a:xfrm>
            <a:off x="0" y="0"/>
            <a:ext cx="6858000" cy="1077218"/>
          </a:xfrm>
          <a:prstGeom prst="rect">
            <a:avLst/>
          </a:prstGeom>
          <a:ln>
            <a:solidFill>
              <a:schemeClr val="tx1"/>
            </a:solidFill>
          </a:ln>
        </p:spPr>
        <p:txBody>
          <a:bodyPr wrap="square">
            <a:spAutoFit/>
          </a:bodyPr>
          <a:lstStyle/>
          <a:p>
            <a:pPr lvl="0"/>
            <a:r>
              <a:rPr lang="en-US" sz="3200" u="sng" dirty="0" smtClean="0">
                <a:solidFill>
                  <a:srgbClr val="0070C0"/>
                </a:solidFill>
              </a:rPr>
              <a:t>Objective</a:t>
            </a:r>
            <a:r>
              <a:rPr lang="en-US" sz="3200" dirty="0" smtClean="0"/>
              <a:t>: SWBAT analyze factors that can affect intoxication</a:t>
            </a:r>
            <a:endParaRPr lang="en-US" sz="3200" dirty="0"/>
          </a:p>
        </p:txBody>
      </p:sp>
      <p:pic>
        <p:nvPicPr>
          <p:cNvPr id="8" name="Picture 4" descr="http://cdn.quitalcohol.com/wp-content/uploads/2013/03/alcohol_body.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1676400"/>
            <a:ext cx="4995314"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223722"/>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7313613" cy="868362"/>
          </a:xfrm>
        </p:spPr>
        <p:txBody>
          <a:bodyPr/>
          <a:lstStyle/>
          <a:p>
            <a:r>
              <a:rPr lang="en-US" sz="2800" b="1" u="sng" dirty="0" smtClean="0">
                <a:solidFill>
                  <a:srgbClr val="FF0000"/>
                </a:solidFill>
              </a:rPr>
              <a:t>How is Alcohol Content Measured?</a:t>
            </a:r>
            <a:endParaRPr lang="en-US" sz="2800" b="1" u="sng" dirty="0">
              <a:solidFill>
                <a:srgbClr val="FF0000"/>
              </a:solidFill>
            </a:endParaRPr>
          </a:p>
        </p:txBody>
      </p:sp>
      <p:sp>
        <p:nvSpPr>
          <p:cNvPr id="3" name="Content Placeholder 2"/>
          <p:cNvSpPr>
            <a:spLocks noGrp="1"/>
          </p:cNvSpPr>
          <p:nvPr>
            <p:ph idx="1"/>
          </p:nvPr>
        </p:nvSpPr>
        <p:spPr>
          <a:xfrm>
            <a:off x="0" y="1219200"/>
            <a:ext cx="9144000" cy="5662808"/>
          </a:xfrm>
        </p:spPr>
        <p:txBody>
          <a:bodyPr>
            <a:noAutofit/>
          </a:bodyPr>
          <a:lstStyle/>
          <a:p>
            <a:r>
              <a:rPr lang="en-US" sz="2400" b="1" u="sng" dirty="0" smtClean="0"/>
              <a:t>Field Sobriety Test</a:t>
            </a:r>
            <a:r>
              <a:rPr lang="en-US" sz="2400" dirty="0" smtClean="0"/>
              <a:t> </a:t>
            </a:r>
            <a:r>
              <a:rPr lang="en-US" sz="2100" dirty="0" smtClean="0"/>
              <a:t>used to assess if further testing is needed</a:t>
            </a:r>
            <a:endParaRPr lang="en-US" sz="2100" b="1" u="sng" dirty="0" smtClean="0"/>
          </a:p>
          <a:p>
            <a:r>
              <a:rPr lang="en-US" sz="2400" b="1" u="sng" dirty="0" smtClean="0"/>
              <a:t>Breath </a:t>
            </a:r>
            <a:r>
              <a:rPr lang="en-US" sz="2400" b="1" u="sng" dirty="0"/>
              <a:t>analysis</a:t>
            </a:r>
            <a:r>
              <a:rPr lang="en-US" sz="2100" dirty="0"/>
              <a:t> – Most commonly measured through the use of a portable breathalyzer, this test indirectly measures blood alcohol concentration by estimating the amount of alcohol on the subject’s breath. A formula is used to convert breath alcohol level to an approximate blood alcohol level.</a:t>
            </a:r>
          </a:p>
          <a:p>
            <a:r>
              <a:rPr lang="en-US" sz="2400" b="1" u="sng" dirty="0"/>
              <a:t>Urine analysis</a:t>
            </a:r>
            <a:r>
              <a:rPr lang="en-US" sz="2100" dirty="0"/>
              <a:t> – A urine sample can be analyzed to determine alcohol content, although it can take up to two hours for alcohol to show up in urine. This test is also an indirect measurement of blood alcohol concentration through an estimate of the amount of alcohol in the urine that is used to determine the overall blood alcohol concentration.</a:t>
            </a:r>
          </a:p>
          <a:p>
            <a:r>
              <a:rPr lang="en-US" sz="2400" b="1" u="sng" dirty="0"/>
              <a:t>Blood analysis</a:t>
            </a:r>
            <a:r>
              <a:rPr lang="en-US" sz="2100" dirty="0"/>
              <a:t> – A sample of blood is drawn from the subject to directly determine the blood alcohol concentration in the body. Although the amount of alcohol is at its highest level about an hour after drinking, alcohol is quickly absorbed into the blood and can easily be measured through a blood sample.</a:t>
            </a:r>
          </a:p>
          <a:p>
            <a:pPr marL="914305" lvl="2" indent="0">
              <a:buNone/>
            </a:pPr>
            <a:endParaRPr lang="en-US" altLang="en-US" sz="2400" dirty="0"/>
          </a:p>
        </p:txBody>
      </p:sp>
      <p:sp>
        <p:nvSpPr>
          <p:cNvPr id="4" name="Rectangle 3"/>
          <p:cNvSpPr/>
          <p:nvPr/>
        </p:nvSpPr>
        <p:spPr>
          <a:xfrm>
            <a:off x="0" y="0"/>
            <a:ext cx="6858000" cy="830997"/>
          </a:xfrm>
          <a:prstGeom prst="rect">
            <a:avLst/>
          </a:prstGeom>
          <a:ln>
            <a:solidFill>
              <a:schemeClr val="tx1"/>
            </a:solidFill>
          </a:ln>
        </p:spPr>
        <p:txBody>
          <a:bodyPr wrap="square">
            <a:spAutoFit/>
          </a:bodyPr>
          <a:lstStyle/>
          <a:p>
            <a:pPr lvl="0"/>
            <a:r>
              <a:rPr lang="en-US" sz="2400" u="sng" dirty="0" smtClean="0">
                <a:solidFill>
                  <a:srgbClr val="0070C0"/>
                </a:solidFill>
              </a:rPr>
              <a:t>Objective</a:t>
            </a:r>
            <a:r>
              <a:rPr lang="en-US" sz="2400" dirty="0" smtClean="0"/>
              <a:t>: SWBAT explain how blood alcohol content can be measured.</a:t>
            </a:r>
            <a:endParaRPr lang="en-US" sz="2400" dirty="0"/>
          </a:p>
        </p:txBody>
      </p:sp>
    </p:spTree>
    <p:extLst>
      <p:ext uri="{BB962C8B-B14F-4D97-AF65-F5344CB8AC3E}">
        <p14:creationId xmlns:p14="http://schemas.microsoft.com/office/powerpoint/2010/main" val="3715176755"/>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Toxins and Poisons</a:t>
            </a:r>
            <a:endParaRPr lang="en-US" dirty="0"/>
          </a:p>
        </p:txBody>
      </p:sp>
    </p:spTree>
    <p:extLst>
      <p:ext uri="{BB962C8B-B14F-4D97-AF65-F5344CB8AC3E}">
        <p14:creationId xmlns:p14="http://schemas.microsoft.com/office/powerpoint/2010/main" val="1290353767"/>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63502" indent="-463502" defTabSz="914305" fontAlgn="auto">
              <a:spcAft>
                <a:spcPts val="0"/>
              </a:spcAft>
              <a:defRPr/>
            </a:pPr>
            <a:r>
              <a:rPr lang="en-US" dirty="0"/>
              <a:t>A</a:t>
            </a:r>
            <a:r>
              <a:rPr lang="en-US" dirty="0">
                <a:solidFill>
                  <a:srgbClr val="FF0000"/>
                </a:solidFill>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poison</a:t>
            </a:r>
            <a:r>
              <a:rPr lang="en-US" dirty="0">
                <a:solidFill>
                  <a:srgbClr val="FF0000"/>
                </a:solidFill>
                <a:effectLst>
                  <a:outerShdw blurRad="38100" dist="38100" dir="2700000" algn="tl">
                    <a:srgbClr val="000000">
                      <a:alpha val="43137"/>
                    </a:srgbClr>
                  </a:outerShdw>
                </a:effectLst>
              </a:rPr>
              <a:t> </a:t>
            </a:r>
            <a:r>
              <a:rPr lang="en-US" dirty="0"/>
              <a:t>is any substance that causes disturbance to an organism</a:t>
            </a:r>
          </a:p>
          <a:p>
            <a:pPr marL="463502" indent="-463502" defTabSz="914305" fontAlgn="auto">
              <a:spcAft>
                <a:spcPts val="0"/>
              </a:spcAft>
              <a:defRPr/>
            </a:pPr>
            <a:endParaRPr lang="en-US" sz="1000" dirty="0"/>
          </a:p>
          <a:p>
            <a:pPr marL="463502" indent="-463502" defTabSz="914305" fontAlgn="auto">
              <a:spcAft>
                <a:spcPts val="0"/>
              </a:spcAft>
              <a:defRPr/>
            </a:pPr>
            <a:r>
              <a:rPr lang="en-US" dirty="0"/>
              <a:t>More specifically, a </a:t>
            </a:r>
            <a:r>
              <a:rPr lang="en-US" b="1" dirty="0">
                <a:solidFill>
                  <a:srgbClr val="FF0000"/>
                </a:solidFill>
              </a:rPr>
              <a:t>toxin</a:t>
            </a:r>
            <a:r>
              <a:rPr lang="en-US" dirty="0"/>
              <a:t> is poison produced naturally by an organism</a:t>
            </a:r>
          </a:p>
          <a:p>
            <a:pPr marL="914305" lvl="1" indent="-457153" defTabSz="914305" fontAlgn="auto">
              <a:spcAft>
                <a:spcPts val="0"/>
              </a:spcAft>
              <a:defRPr/>
            </a:pPr>
            <a:r>
              <a:rPr lang="en-US" u="sng" dirty="0"/>
              <a:t>Examples: </a:t>
            </a:r>
            <a:r>
              <a:rPr lang="en-US" dirty="0"/>
              <a:t>snake venom, poison ivy</a:t>
            </a:r>
          </a:p>
          <a:p>
            <a:endParaRPr lang="en-US" dirty="0"/>
          </a:p>
        </p:txBody>
      </p:sp>
      <p:sp>
        <p:nvSpPr>
          <p:cNvPr id="5" name="Title 3"/>
          <p:cNvSpPr>
            <a:spLocks noGrp="1"/>
          </p:cNvSpPr>
          <p:nvPr>
            <p:ph type="title"/>
          </p:nvPr>
        </p:nvSpPr>
        <p:spPr>
          <a:xfrm>
            <a:off x="550127" y="521925"/>
            <a:ext cx="6688874" cy="830987"/>
          </a:xfrm>
          <a:prstGeom prst="rect">
            <a:avLst/>
          </a:prstGeom>
          <a:ln>
            <a:solidFill>
              <a:schemeClr val="tx1"/>
            </a:solidFill>
          </a:ln>
        </p:spPr>
        <p:txBody>
          <a:bodyPr wrap="square">
            <a:spAutoFit/>
          </a:bodyPr>
          <a:lstStyle/>
          <a:p>
            <a:pPr lvl="0"/>
            <a:r>
              <a:rPr lang="en-US" sz="2400" u="sng" dirty="0" smtClean="0">
                <a:solidFill>
                  <a:srgbClr val="0070C0"/>
                </a:solidFill>
              </a:rPr>
              <a:t>Objective</a:t>
            </a:r>
            <a:r>
              <a:rPr lang="en-US" sz="2400" dirty="0" smtClean="0"/>
              <a:t>: SWBAT explain poisoning with examples and side effects.</a:t>
            </a:r>
            <a:endParaRPr lang="en-US" sz="2400" dirty="0"/>
          </a:p>
        </p:txBody>
      </p:sp>
    </p:spTree>
    <p:extLst>
      <p:ext uri="{BB962C8B-B14F-4D97-AF65-F5344CB8AC3E}">
        <p14:creationId xmlns:p14="http://schemas.microsoft.com/office/powerpoint/2010/main" val="105315278"/>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458200" cy="4876800"/>
          </a:xfrm>
        </p:spPr>
        <p:txBody>
          <a:bodyPr>
            <a:normAutofit fontScale="85000" lnSpcReduction="20000"/>
          </a:bodyPr>
          <a:lstStyle/>
          <a:p>
            <a:pPr marL="0" indent="0" defTabSz="914305" fontAlgn="auto">
              <a:spcAft>
                <a:spcPts val="0"/>
              </a:spcAft>
              <a:buNone/>
              <a:defRPr/>
            </a:pPr>
            <a:r>
              <a:rPr lang="en-US" altLang="en-US" dirty="0">
                <a:solidFill>
                  <a:srgbClr val="FF0000"/>
                </a:solidFill>
              </a:rPr>
              <a:t>Poisons enter and affect the body in different ways</a:t>
            </a:r>
            <a:r>
              <a:rPr lang="en-US" altLang="en-US" dirty="0"/>
              <a:t>:</a:t>
            </a:r>
          </a:p>
          <a:p>
            <a:pPr marL="914305" lvl="1" indent="-457153" defTabSz="914305" fontAlgn="auto">
              <a:spcAft>
                <a:spcPts val="0"/>
              </a:spcAft>
              <a:defRPr/>
            </a:pPr>
            <a:r>
              <a:rPr lang="en-US" altLang="en-US" u="sng" dirty="0"/>
              <a:t>Ingestion</a:t>
            </a:r>
            <a:r>
              <a:rPr lang="en-US" altLang="en-US" dirty="0"/>
              <a:t> (poisons are eaten)</a:t>
            </a:r>
          </a:p>
          <a:p>
            <a:pPr marL="1255582" lvl="2" indent="-341277" defTabSz="914305" fontAlgn="auto">
              <a:spcAft>
                <a:spcPts val="0"/>
              </a:spcAft>
              <a:defRPr/>
            </a:pPr>
            <a:r>
              <a:rPr lang="en-US" altLang="en-US" dirty="0"/>
              <a:t>90% of all poisonings involve children swallowing household products or medicine</a:t>
            </a:r>
          </a:p>
          <a:p>
            <a:pPr marL="914305" lvl="1" indent="-457153" defTabSz="914305" fontAlgn="auto">
              <a:spcAft>
                <a:spcPts val="0"/>
              </a:spcAft>
              <a:defRPr/>
            </a:pPr>
            <a:r>
              <a:rPr lang="en-US" altLang="en-US" u="sng" dirty="0"/>
              <a:t>Inhaled</a:t>
            </a:r>
          </a:p>
          <a:p>
            <a:pPr marL="1255582" lvl="2" indent="-341277" defTabSz="914305" fontAlgn="auto">
              <a:spcAft>
                <a:spcPts val="0"/>
              </a:spcAft>
              <a:defRPr/>
            </a:pPr>
            <a:r>
              <a:rPr lang="en-US" altLang="en-US" dirty="0"/>
              <a:t>Example: carbon monoxide, </a:t>
            </a:r>
            <a:r>
              <a:rPr lang="en-US" altLang="en-US" dirty="0" err="1"/>
              <a:t>sarin</a:t>
            </a:r>
            <a:r>
              <a:rPr lang="en-US" altLang="en-US" dirty="0"/>
              <a:t> nerve gas</a:t>
            </a:r>
          </a:p>
          <a:p>
            <a:pPr marL="914305" lvl="1" indent="-457153" defTabSz="914305" fontAlgn="auto">
              <a:spcAft>
                <a:spcPts val="0"/>
              </a:spcAft>
              <a:defRPr/>
            </a:pPr>
            <a:r>
              <a:rPr lang="en-US" altLang="en-US" u="sng" dirty="0"/>
              <a:t>Injected</a:t>
            </a:r>
          </a:p>
          <a:p>
            <a:pPr marL="1255582" lvl="2" indent="-341277" defTabSz="914305" fontAlgn="auto">
              <a:spcAft>
                <a:spcPts val="0"/>
              </a:spcAft>
              <a:defRPr/>
            </a:pPr>
            <a:r>
              <a:rPr lang="en-US" altLang="en-US" dirty="0"/>
              <a:t>Heroine</a:t>
            </a:r>
          </a:p>
          <a:p>
            <a:pPr marL="914305" lvl="1" indent="-457153" defTabSz="914305" fontAlgn="auto">
              <a:spcAft>
                <a:spcPts val="0"/>
              </a:spcAft>
              <a:defRPr/>
            </a:pPr>
            <a:r>
              <a:rPr lang="en-US" altLang="en-US" u="sng" dirty="0"/>
              <a:t>Absorbed </a:t>
            </a:r>
            <a:r>
              <a:rPr lang="en-US" altLang="en-US" dirty="0"/>
              <a:t>(through skin, eyes, or mucous membranes)</a:t>
            </a:r>
          </a:p>
          <a:p>
            <a:pPr marL="1255582" lvl="2" indent="-341277" defTabSz="914305" fontAlgn="auto">
              <a:spcAft>
                <a:spcPts val="0"/>
              </a:spcAft>
              <a:defRPr/>
            </a:pPr>
            <a:r>
              <a:rPr lang="en-US" altLang="en-US" dirty="0"/>
              <a:t>Poison sumac</a:t>
            </a:r>
          </a:p>
          <a:p>
            <a:endParaRPr lang="en-US" dirty="0"/>
          </a:p>
        </p:txBody>
      </p:sp>
      <p:sp>
        <p:nvSpPr>
          <p:cNvPr id="4" name="Title 3"/>
          <p:cNvSpPr>
            <a:spLocks noGrp="1"/>
          </p:cNvSpPr>
          <p:nvPr>
            <p:ph type="title"/>
          </p:nvPr>
        </p:nvSpPr>
        <p:spPr>
          <a:xfrm>
            <a:off x="550127" y="521925"/>
            <a:ext cx="6765074" cy="830987"/>
          </a:xfrm>
          <a:prstGeom prst="rect">
            <a:avLst/>
          </a:prstGeom>
          <a:ln>
            <a:solidFill>
              <a:schemeClr val="tx1"/>
            </a:solidFill>
          </a:ln>
        </p:spPr>
        <p:txBody>
          <a:bodyPr wrap="square">
            <a:spAutoFit/>
          </a:bodyPr>
          <a:lstStyle/>
          <a:p>
            <a:pPr lvl="0"/>
            <a:r>
              <a:rPr lang="en-US" sz="2400" u="sng" dirty="0" smtClean="0">
                <a:solidFill>
                  <a:srgbClr val="0070C0"/>
                </a:solidFill>
              </a:rPr>
              <a:t>Objective</a:t>
            </a:r>
            <a:r>
              <a:rPr lang="en-US" sz="2400" dirty="0" smtClean="0"/>
              <a:t>: SWBAT explain poisoning with examples and side effects.</a:t>
            </a:r>
            <a:endParaRPr lang="en-US" sz="2400" dirty="0"/>
          </a:p>
        </p:txBody>
      </p:sp>
    </p:spTree>
    <p:extLst>
      <p:ext uri="{BB962C8B-B14F-4D97-AF65-F5344CB8AC3E}">
        <p14:creationId xmlns:p14="http://schemas.microsoft.com/office/powerpoint/2010/main" val="3562218627"/>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7313613" cy="868362"/>
          </a:xfrm>
        </p:spPr>
        <p:txBody>
          <a:bodyPr/>
          <a:lstStyle/>
          <a:p>
            <a:r>
              <a:rPr lang="en-US" sz="3600" b="1" u="sng" dirty="0" smtClean="0">
                <a:solidFill>
                  <a:srgbClr val="FF0000"/>
                </a:solidFill>
              </a:rPr>
              <a:t>Vocabulary - continued</a:t>
            </a:r>
            <a:endParaRPr lang="en-US" sz="3600" b="1" u="sng" dirty="0">
              <a:solidFill>
                <a:srgbClr val="FF0000"/>
              </a:solidFill>
            </a:endParaRPr>
          </a:p>
        </p:txBody>
      </p:sp>
      <p:sp>
        <p:nvSpPr>
          <p:cNvPr id="3" name="Content Placeholder 2"/>
          <p:cNvSpPr>
            <a:spLocks noGrp="1"/>
          </p:cNvSpPr>
          <p:nvPr>
            <p:ph idx="1"/>
          </p:nvPr>
        </p:nvSpPr>
        <p:spPr>
          <a:xfrm>
            <a:off x="0" y="2362200"/>
            <a:ext cx="7313613" cy="4724400"/>
          </a:xfrm>
        </p:spPr>
        <p:txBody>
          <a:bodyPr/>
          <a:lstStyle/>
          <a:p>
            <a:r>
              <a:rPr lang="en-US" b="1" u="sng" dirty="0"/>
              <a:t>Poison</a:t>
            </a:r>
            <a:r>
              <a:rPr lang="en-US" dirty="0"/>
              <a:t> – a substance that can cause health problem or death if ingested, absorbed into the skin or inhaled</a:t>
            </a:r>
            <a:r>
              <a:rPr lang="en-US" dirty="0" smtClean="0"/>
              <a:t>.</a:t>
            </a:r>
          </a:p>
          <a:p>
            <a:r>
              <a:rPr lang="en-US" b="1" u="sng" dirty="0" smtClean="0"/>
              <a:t>Toxicity</a:t>
            </a:r>
            <a:r>
              <a:rPr lang="en-US" dirty="0" smtClean="0"/>
              <a:t> </a:t>
            </a:r>
            <a:r>
              <a:rPr lang="en-US" dirty="0"/>
              <a:t>– the degree to which a poison can cause injury. </a:t>
            </a:r>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133600"/>
            <a:ext cx="1981201" cy="168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txBox="1">
            <a:spLocks/>
          </p:cNvSpPr>
          <p:nvPr/>
        </p:nvSpPr>
        <p:spPr>
          <a:xfrm>
            <a:off x="0" y="0"/>
            <a:ext cx="6917474" cy="1020762"/>
          </a:xfrm>
          <a:prstGeom prst="rect">
            <a:avLst/>
          </a:prstGeom>
          <a:ln>
            <a:solidFill>
              <a:schemeClr val="tx1"/>
            </a:solidFill>
          </a:ln>
        </p:spPr>
        <p:txBody>
          <a:bodyPr vert="horz" lIns="91430" tIns="45715" rIns="91430" bIns="45715" rtlCol="0" anchor="ctr">
            <a:noAutofit/>
          </a:bodyPr>
          <a:lstStyle/>
          <a:p>
            <a:pPr lvl="0" algn="ctr" defTabSz="914305">
              <a:spcBef>
                <a:spcPct val="0"/>
              </a:spcBef>
              <a:defRPr/>
            </a:pPr>
            <a:r>
              <a:rPr lang="en-US" sz="2800" u="sng" dirty="0" smtClean="0">
                <a:solidFill>
                  <a:srgbClr val="0070C0"/>
                </a:solidFill>
              </a:rPr>
              <a:t>Objective</a:t>
            </a:r>
            <a:r>
              <a:rPr lang="en-US" sz="2800" dirty="0" smtClean="0"/>
              <a:t>: SWBAT Define key vocabulary terms associated with the toxicology unit.</a:t>
            </a:r>
            <a:endParaRPr lang="en-US" sz="2800" dirty="0"/>
          </a:p>
        </p:txBody>
      </p:sp>
      <p:pic>
        <p:nvPicPr>
          <p:cNvPr id="86018" name="Picture 2" descr="http://ts3.mm.bing.net/th?id=HN.608043330540143315&amp;w=207&amp;h=188&amp;c=7&amp;rs=1&amp;qlt=80&amp;pid=1.7"/>
          <p:cNvPicPr>
            <a:picLocks noChangeAspect="1" noChangeArrowheads="1"/>
          </p:cNvPicPr>
          <p:nvPr/>
        </p:nvPicPr>
        <p:blipFill>
          <a:blip r:embed="rId3" cstate="print"/>
          <a:srcRect/>
          <a:stretch>
            <a:fillRect/>
          </a:stretch>
        </p:blipFill>
        <p:spPr bwMode="auto">
          <a:xfrm>
            <a:off x="7172325" y="4495800"/>
            <a:ext cx="1971675" cy="2133600"/>
          </a:xfrm>
          <a:prstGeom prst="rect">
            <a:avLst/>
          </a:prstGeom>
          <a:noFill/>
        </p:spPr>
      </p:pic>
    </p:spTree>
    <p:extLst>
      <p:ext uri="{BB962C8B-B14F-4D97-AF65-F5344CB8AC3E}">
        <p14:creationId xmlns:p14="http://schemas.microsoft.com/office/powerpoint/2010/main" val="16581551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35138"/>
            <a:ext cx="7924800" cy="4741862"/>
          </a:xfrm>
        </p:spPr>
        <p:txBody>
          <a:bodyPr>
            <a:normAutofit/>
          </a:bodyPr>
          <a:lstStyle/>
          <a:p>
            <a:pPr marL="0" indent="0">
              <a:buNone/>
            </a:pPr>
            <a:r>
              <a:rPr lang="en-US" b="1" dirty="0" smtClean="0">
                <a:solidFill>
                  <a:srgbClr val="FF0000"/>
                </a:solidFill>
              </a:rPr>
              <a:t>Murder by Poison:</a:t>
            </a:r>
          </a:p>
          <a:p>
            <a:pPr lvl="1"/>
            <a:r>
              <a:rPr lang="en-US" u="sng" dirty="0" smtClean="0"/>
              <a:t>Accidental Death </a:t>
            </a:r>
            <a:r>
              <a:rPr lang="en-US" dirty="0" smtClean="0"/>
              <a:t>– usually from a drug overdose</a:t>
            </a:r>
          </a:p>
          <a:p>
            <a:pPr lvl="1"/>
            <a:r>
              <a:rPr lang="en-US" u="sng" dirty="0" smtClean="0"/>
              <a:t>Deliberate</a:t>
            </a:r>
            <a:r>
              <a:rPr lang="en-US" dirty="0" smtClean="0"/>
              <a:t>- </a:t>
            </a:r>
            <a:r>
              <a:rPr lang="en-US" dirty="0"/>
              <a:t>poisoning </a:t>
            </a:r>
            <a:r>
              <a:rPr lang="en-US" dirty="0" smtClean="0"/>
              <a:t>deaths</a:t>
            </a:r>
          </a:p>
          <a:p>
            <a:pPr lvl="1"/>
            <a:r>
              <a:rPr lang="en-US" dirty="0" smtClean="0"/>
              <a:t>I</a:t>
            </a:r>
            <a:r>
              <a:rPr lang="en-US" u="sng" dirty="0" smtClean="0"/>
              <a:t>ntentional</a:t>
            </a:r>
            <a:r>
              <a:rPr lang="en-US" dirty="0" smtClean="0"/>
              <a:t>- Food poisoning</a:t>
            </a:r>
          </a:p>
        </p:txBody>
      </p:sp>
      <p:sp>
        <p:nvSpPr>
          <p:cNvPr id="5" name="Title 3"/>
          <p:cNvSpPr>
            <a:spLocks noGrp="1"/>
          </p:cNvSpPr>
          <p:nvPr>
            <p:ph type="title"/>
          </p:nvPr>
        </p:nvSpPr>
        <p:spPr>
          <a:xfrm>
            <a:off x="550127" y="521925"/>
            <a:ext cx="6917474" cy="830987"/>
          </a:xfrm>
          <a:prstGeom prst="rect">
            <a:avLst/>
          </a:prstGeom>
          <a:ln>
            <a:solidFill>
              <a:schemeClr val="tx1"/>
            </a:solidFill>
          </a:ln>
        </p:spPr>
        <p:txBody>
          <a:bodyPr wrap="square">
            <a:spAutoFit/>
          </a:bodyPr>
          <a:lstStyle/>
          <a:p>
            <a:pPr lvl="0"/>
            <a:r>
              <a:rPr lang="en-US" sz="2400" u="sng" dirty="0" smtClean="0">
                <a:solidFill>
                  <a:srgbClr val="0070C0"/>
                </a:solidFill>
              </a:rPr>
              <a:t>Objective</a:t>
            </a:r>
            <a:r>
              <a:rPr lang="en-US" sz="2400" dirty="0" smtClean="0"/>
              <a:t>: SWBAT explain poisoning with examples and side effects.</a:t>
            </a:r>
            <a:endParaRPr lang="en-US" sz="2400" dirty="0"/>
          </a:p>
        </p:txBody>
      </p:sp>
    </p:spTree>
    <p:extLst>
      <p:ext uri="{BB962C8B-B14F-4D97-AF65-F5344CB8AC3E}">
        <p14:creationId xmlns:p14="http://schemas.microsoft.com/office/powerpoint/2010/main" val="16398145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b="1" dirty="0" smtClean="0">
                <a:solidFill>
                  <a:srgbClr val="FF0000"/>
                </a:solidFill>
              </a:rPr>
              <a:t>Acute poisoning</a:t>
            </a:r>
            <a:r>
              <a:rPr lang="en-US" sz="3600" dirty="0" smtClean="0">
                <a:solidFill>
                  <a:srgbClr val="FF0000"/>
                </a:solidFill>
              </a:rPr>
              <a:t> </a:t>
            </a:r>
            <a:r>
              <a:rPr lang="en-US" sz="3600" dirty="0" smtClean="0"/>
              <a:t>– high doses of poisoning over a short period of time (cyanide).</a:t>
            </a:r>
          </a:p>
          <a:p>
            <a:r>
              <a:rPr lang="en-US" sz="3600" b="1" dirty="0" smtClean="0">
                <a:solidFill>
                  <a:srgbClr val="FF0000"/>
                </a:solidFill>
              </a:rPr>
              <a:t>Chronic poisoning</a:t>
            </a:r>
            <a:r>
              <a:rPr lang="en-US" sz="3600" dirty="0" smtClean="0">
                <a:solidFill>
                  <a:srgbClr val="FF0000"/>
                </a:solidFill>
              </a:rPr>
              <a:t> </a:t>
            </a:r>
            <a:r>
              <a:rPr lang="en-US" sz="3600" dirty="0" smtClean="0"/>
              <a:t>– lower doses over a long period of time (mercury or lead poisoning).</a:t>
            </a:r>
            <a:endParaRPr lang="en-US" sz="3600" dirty="0"/>
          </a:p>
        </p:txBody>
      </p:sp>
      <p:pic>
        <p:nvPicPr>
          <p:cNvPr id="4" name="Picture 7" descr="image0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181600"/>
            <a:ext cx="20097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p:cNvSpPr>
            <a:spLocks noGrp="1"/>
          </p:cNvSpPr>
          <p:nvPr>
            <p:ph type="title"/>
          </p:nvPr>
        </p:nvSpPr>
        <p:spPr>
          <a:xfrm>
            <a:off x="550127" y="521925"/>
            <a:ext cx="6792370" cy="830987"/>
          </a:xfrm>
          <a:prstGeom prst="rect">
            <a:avLst/>
          </a:prstGeom>
          <a:ln>
            <a:solidFill>
              <a:schemeClr val="tx1"/>
            </a:solidFill>
          </a:ln>
        </p:spPr>
        <p:txBody>
          <a:bodyPr wrap="square">
            <a:spAutoFit/>
          </a:bodyPr>
          <a:lstStyle/>
          <a:p>
            <a:pPr lvl="0"/>
            <a:r>
              <a:rPr lang="en-US" sz="2400" u="sng" dirty="0" smtClean="0">
                <a:solidFill>
                  <a:srgbClr val="0070C0"/>
                </a:solidFill>
              </a:rPr>
              <a:t>Objective</a:t>
            </a:r>
            <a:r>
              <a:rPr lang="en-US" sz="2400" dirty="0" smtClean="0"/>
              <a:t>: SWBAT explain poisoning with examples and side effects.</a:t>
            </a:r>
            <a:endParaRPr lang="en-US" sz="2400" dirty="0"/>
          </a:p>
        </p:txBody>
      </p:sp>
    </p:spTree>
    <p:extLst>
      <p:ext uri="{BB962C8B-B14F-4D97-AF65-F5344CB8AC3E}">
        <p14:creationId xmlns:p14="http://schemas.microsoft.com/office/powerpoint/2010/main" val="26180106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70038"/>
            <a:ext cx="7313613" cy="868362"/>
          </a:xfrm>
        </p:spPr>
        <p:txBody>
          <a:bodyPr/>
          <a:lstStyle/>
          <a:p>
            <a:pPr algn="l"/>
            <a:r>
              <a:rPr lang="en-US" dirty="0" smtClean="0">
                <a:solidFill>
                  <a:srgbClr val="FF0000"/>
                </a:solidFill>
              </a:rPr>
              <a:t>Types of Poisons</a:t>
            </a:r>
            <a:endParaRPr lang="en-US" dirty="0">
              <a:solidFill>
                <a:srgbClr val="FF0000"/>
              </a:solidFill>
            </a:endParaRPr>
          </a:p>
        </p:txBody>
      </p:sp>
      <p:sp>
        <p:nvSpPr>
          <p:cNvPr id="3" name="Content Placeholder 2"/>
          <p:cNvSpPr>
            <a:spLocks noGrp="1"/>
          </p:cNvSpPr>
          <p:nvPr>
            <p:ph idx="1"/>
          </p:nvPr>
        </p:nvSpPr>
        <p:spPr>
          <a:xfrm>
            <a:off x="914401" y="2819400"/>
            <a:ext cx="6172200" cy="2971800"/>
          </a:xfrm>
        </p:spPr>
        <p:txBody>
          <a:bodyPr>
            <a:normAutofit fontScale="77500" lnSpcReduction="20000"/>
          </a:bodyPr>
          <a:lstStyle/>
          <a:p>
            <a:r>
              <a:rPr lang="en-US" b="1" dirty="0" smtClean="0"/>
              <a:t>Pesticides</a:t>
            </a:r>
          </a:p>
          <a:p>
            <a:pPr lvl="1"/>
            <a:r>
              <a:rPr lang="en-US" dirty="0" smtClean="0"/>
              <a:t>Ex. DDT</a:t>
            </a:r>
          </a:p>
          <a:p>
            <a:pPr marL="463502" indent="-463502" defTabSz="914305" fontAlgn="auto">
              <a:lnSpc>
                <a:spcPct val="90000"/>
              </a:lnSpc>
              <a:spcAft>
                <a:spcPts val="0"/>
              </a:spcAft>
              <a:defRPr/>
            </a:pPr>
            <a:endParaRPr lang="en-US" altLang="en-US" dirty="0" smtClean="0"/>
          </a:p>
          <a:p>
            <a:pPr defTabSz="914305">
              <a:lnSpc>
                <a:spcPct val="90000"/>
              </a:lnSpc>
              <a:defRPr/>
            </a:pPr>
            <a:r>
              <a:rPr lang="en-US" altLang="en-US" b="1" dirty="0" smtClean="0"/>
              <a:t>Heavy Metals:  </a:t>
            </a:r>
            <a:r>
              <a:rPr lang="en-US" altLang="en-US" dirty="0" smtClean="0"/>
              <a:t>Metals </a:t>
            </a:r>
            <a:r>
              <a:rPr lang="en-US" altLang="en-US" dirty="0"/>
              <a:t>are stored in soft body tissues and damage </a:t>
            </a:r>
            <a:r>
              <a:rPr lang="en-US" altLang="en-US" dirty="0" smtClean="0"/>
              <a:t>organs</a:t>
            </a:r>
          </a:p>
          <a:p>
            <a:pPr marL="737822" lvl="1" indent="-463502" defTabSz="914305">
              <a:lnSpc>
                <a:spcPct val="90000"/>
              </a:lnSpc>
              <a:defRPr/>
            </a:pPr>
            <a:r>
              <a:rPr lang="en-US" altLang="en-US" dirty="0" smtClean="0"/>
              <a:t>Examples</a:t>
            </a:r>
            <a:r>
              <a:rPr lang="en-US" altLang="en-US" dirty="0"/>
              <a:t>: </a:t>
            </a:r>
            <a:r>
              <a:rPr lang="en-US" altLang="en-US" dirty="0" smtClean="0"/>
              <a:t>Lead, Mercury, Arsenic</a:t>
            </a:r>
          </a:p>
          <a:p>
            <a:pPr marL="737822" lvl="1" indent="-463502" defTabSz="914305">
              <a:lnSpc>
                <a:spcPct val="90000"/>
              </a:lnSpc>
              <a:defRPr/>
            </a:pPr>
            <a:endParaRPr lang="en-US" dirty="0"/>
          </a:p>
          <a:p>
            <a:pPr marL="463502" indent="-463502" defTabSz="914305">
              <a:lnSpc>
                <a:spcPct val="90000"/>
              </a:lnSpc>
              <a:defRPr/>
            </a:pPr>
            <a:endParaRPr lang="en-US" dirty="0"/>
          </a:p>
        </p:txBody>
      </p:sp>
      <p:pic>
        <p:nvPicPr>
          <p:cNvPr id="4" name="Picture 8" descr="ANd9GcSE65cXViHOjc5uAc_HzpvcAJ86fpPZJIBGQYtc_SSG957ABLc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2589" y="2057400"/>
            <a:ext cx="315082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txBox="1">
            <a:spLocks/>
          </p:cNvSpPr>
          <p:nvPr/>
        </p:nvSpPr>
        <p:spPr>
          <a:xfrm>
            <a:off x="550127" y="521925"/>
            <a:ext cx="6307874" cy="830987"/>
          </a:xfrm>
          <a:prstGeom prst="rect">
            <a:avLst/>
          </a:prstGeom>
          <a:ln>
            <a:solidFill>
              <a:schemeClr val="tx1"/>
            </a:solidFill>
          </a:ln>
        </p:spPr>
        <p:txBody>
          <a:bodyPr vert="horz" wrap="square" lIns="91430" tIns="45715" rIns="91430" bIns="45715" rtlCol="0" anchor="ctr">
            <a:spAutoFit/>
          </a:bodyPr>
          <a:lstStyle>
            <a:lvl1pPr algn="ctr" defTabSz="914305" rtl="0" eaLnBrk="1" latinLnBrk="0" hangingPunct="1">
              <a:spcBef>
                <a:spcPct val="0"/>
              </a:spcBef>
              <a:buNone/>
              <a:defRPr sz="4600" kern="1200">
                <a:solidFill>
                  <a:schemeClr val="tx1"/>
                </a:solidFill>
                <a:latin typeface="+mj-lt"/>
                <a:ea typeface="+mj-ea"/>
                <a:cs typeface="+mj-cs"/>
              </a:defRPr>
            </a:lvl1pPr>
          </a:lstStyle>
          <a:p>
            <a:r>
              <a:rPr lang="en-US" sz="2400" u="sng" smtClean="0">
                <a:solidFill>
                  <a:srgbClr val="0070C0"/>
                </a:solidFill>
              </a:rPr>
              <a:t>Objective</a:t>
            </a:r>
            <a:r>
              <a:rPr lang="en-US" sz="2400" smtClean="0"/>
              <a:t>: SWBAT explain poisoning with examples and side effects.</a:t>
            </a:r>
            <a:endParaRPr lang="en-US" sz="2400" dirty="0"/>
          </a:p>
        </p:txBody>
      </p:sp>
    </p:spTree>
    <p:extLst>
      <p:ext uri="{BB962C8B-B14F-4D97-AF65-F5344CB8AC3E}">
        <p14:creationId xmlns:p14="http://schemas.microsoft.com/office/powerpoint/2010/main" val="4021342232"/>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47800"/>
            <a:ext cx="7313613" cy="868362"/>
          </a:xfrm>
        </p:spPr>
        <p:txBody>
          <a:bodyPr/>
          <a:lstStyle/>
          <a:p>
            <a:r>
              <a:rPr lang="en-US" b="1" dirty="0" smtClean="0">
                <a:solidFill>
                  <a:srgbClr val="FF0000"/>
                </a:solidFill>
              </a:rPr>
              <a:t>Bioterrorism</a:t>
            </a:r>
            <a:endParaRPr lang="en-US" b="1" dirty="0">
              <a:solidFill>
                <a:srgbClr val="FF0000"/>
              </a:solidFill>
            </a:endParaRPr>
          </a:p>
        </p:txBody>
      </p:sp>
      <p:sp>
        <p:nvSpPr>
          <p:cNvPr id="3" name="Content Placeholder 2"/>
          <p:cNvSpPr>
            <a:spLocks noGrp="1"/>
          </p:cNvSpPr>
          <p:nvPr>
            <p:ph idx="1"/>
          </p:nvPr>
        </p:nvSpPr>
        <p:spPr>
          <a:xfrm>
            <a:off x="990600" y="2362200"/>
            <a:ext cx="6934200" cy="2684462"/>
          </a:xfrm>
        </p:spPr>
        <p:txBody>
          <a:bodyPr>
            <a:normAutofit fontScale="92500" lnSpcReduction="10000"/>
          </a:bodyPr>
          <a:lstStyle/>
          <a:p>
            <a:pPr marL="0" indent="0">
              <a:buNone/>
            </a:pPr>
            <a:r>
              <a:rPr lang="en-US" sz="4000" dirty="0" smtClean="0"/>
              <a:t>Terrorist</a:t>
            </a:r>
            <a:r>
              <a:rPr lang="en-US" sz="4000" dirty="0" smtClean="0">
                <a:effectLst/>
              </a:rPr>
              <a:t> </a:t>
            </a:r>
            <a:r>
              <a:rPr lang="en-US" sz="4000" dirty="0"/>
              <a:t>acts</a:t>
            </a:r>
            <a:r>
              <a:rPr lang="en-US" sz="4000" dirty="0" smtClean="0">
                <a:effectLst/>
              </a:rPr>
              <a:t> involving the use of harmful agents and products of biological origin, as disease-producing </a:t>
            </a:r>
            <a:r>
              <a:rPr lang="en-US" sz="4000" dirty="0"/>
              <a:t>microorganisms</a:t>
            </a:r>
            <a:r>
              <a:rPr lang="en-US" sz="4000" dirty="0" smtClean="0">
                <a:effectLst/>
              </a:rPr>
              <a:t> </a:t>
            </a:r>
            <a:r>
              <a:rPr lang="en-US" sz="4000" dirty="0"/>
              <a:t>or</a:t>
            </a:r>
            <a:r>
              <a:rPr lang="en-US" sz="4000" dirty="0" smtClean="0">
                <a:effectLst/>
              </a:rPr>
              <a:t> </a:t>
            </a:r>
            <a:r>
              <a:rPr lang="en-US" sz="4000" dirty="0"/>
              <a:t>toxins.</a:t>
            </a:r>
            <a:r>
              <a:rPr lang="en-US" sz="4000" dirty="0" smtClean="0">
                <a:effectLst/>
              </a:rPr>
              <a:t> </a:t>
            </a:r>
            <a:endParaRPr lang="en-US" sz="40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5184158"/>
            <a:ext cx="1411497"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698383"/>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txBox="1">
            <a:spLocks/>
          </p:cNvSpPr>
          <p:nvPr/>
        </p:nvSpPr>
        <p:spPr>
          <a:xfrm>
            <a:off x="550127" y="521925"/>
            <a:ext cx="6307874" cy="830987"/>
          </a:xfrm>
          <a:prstGeom prst="rect">
            <a:avLst/>
          </a:prstGeom>
          <a:ln>
            <a:solidFill>
              <a:schemeClr val="tx1"/>
            </a:solidFill>
          </a:ln>
        </p:spPr>
        <p:txBody>
          <a:bodyPr vert="horz" wrap="square" lIns="91430" tIns="45715" rIns="91430" bIns="45715" rtlCol="0" anchor="ctr">
            <a:spAutoFit/>
          </a:bodyPr>
          <a:lstStyle>
            <a:lvl1pPr algn="ctr" defTabSz="914305" rtl="0" eaLnBrk="1" latinLnBrk="0" hangingPunct="1">
              <a:spcBef>
                <a:spcPct val="0"/>
              </a:spcBef>
              <a:buNone/>
              <a:defRPr sz="4600" kern="1200">
                <a:solidFill>
                  <a:schemeClr val="tx1"/>
                </a:solidFill>
                <a:latin typeface="+mj-lt"/>
                <a:ea typeface="+mj-ea"/>
                <a:cs typeface="+mj-cs"/>
              </a:defRPr>
            </a:lvl1pPr>
          </a:lstStyle>
          <a:p>
            <a:r>
              <a:rPr lang="en-US" sz="2400" u="sng" smtClean="0">
                <a:solidFill>
                  <a:srgbClr val="0070C0"/>
                </a:solidFill>
              </a:rPr>
              <a:t>Objective</a:t>
            </a:r>
            <a:r>
              <a:rPr lang="en-US" sz="2400" smtClean="0"/>
              <a:t>: SWBAT explain poisoning with examples and side effects.</a:t>
            </a:r>
            <a:endParaRPr lang="en-US" sz="2400" dirty="0"/>
          </a:p>
        </p:txBody>
      </p:sp>
    </p:spTree>
    <p:extLst>
      <p:ext uri="{BB962C8B-B14F-4D97-AF65-F5344CB8AC3E}">
        <p14:creationId xmlns:p14="http://schemas.microsoft.com/office/powerpoint/2010/main" val="37667181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fade">
                                      <p:cBhvr>
                                        <p:cTn id="21" dur="1000"/>
                                        <p:tgtEl>
                                          <p:spTgt spid="8194"/>
                                        </p:tgtEl>
                                      </p:cBhvr>
                                    </p:animEffect>
                                    <p:anim calcmode="lin" valueType="num">
                                      <p:cBhvr>
                                        <p:cTn id="22" dur="1000" fill="hold"/>
                                        <p:tgtEl>
                                          <p:spTgt spid="8194"/>
                                        </p:tgtEl>
                                        <p:attrNameLst>
                                          <p:attrName>ppt_x</p:attrName>
                                        </p:attrNameLst>
                                      </p:cBhvr>
                                      <p:tavLst>
                                        <p:tav tm="0">
                                          <p:val>
                                            <p:strVal val="#ppt_x"/>
                                          </p:val>
                                        </p:tav>
                                        <p:tav tm="100000">
                                          <p:val>
                                            <p:strVal val="#ppt_x"/>
                                          </p:val>
                                        </p:tav>
                                      </p:tavLst>
                                    </p:anim>
                                    <p:anim calcmode="lin" valueType="num">
                                      <p:cBhvr>
                                        <p:cTn id="23"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5"/>
                                        </p:tgtEl>
                                        <p:attrNameLst>
                                          <p:attrName>style.visibility</p:attrName>
                                        </p:attrNameLst>
                                      </p:cBhvr>
                                      <p:to>
                                        <p:strVal val="visible"/>
                                      </p:to>
                                    </p:set>
                                    <p:animEffect transition="in" filter="fade">
                                      <p:cBhvr>
                                        <p:cTn id="28" dur="1000"/>
                                        <p:tgtEl>
                                          <p:spTgt spid="8195"/>
                                        </p:tgtEl>
                                      </p:cBhvr>
                                    </p:animEffect>
                                    <p:anim calcmode="lin" valueType="num">
                                      <p:cBhvr>
                                        <p:cTn id="29" dur="1000" fill="hold"/>
                                        <p:tgtEl>
                                          <p:spTgt spid="8195"/>
                                        </p:tgtEl>
                                        <p:attrNameLst>
                                          <p:attrName>ppt_x</p:attrName>
                                        </p:attrNameLst>
                                      </p:cBhvr>
                                      <p:tavLst>
                                        <p:tav tm="0">
                                          <p:val>
                                            <p:strVal val="#ppt_x"/>
                                          </p:val>
                                        </p:tav>
                                        <p:tav tm="100000">
                                          <p:val>
                                            <p:strVal val="#ppt_x"/>
                                          </p:val>
                                        </p:tav>
                                      </p:tavLst>
                                    </p:anim>
                                    <p:anim calcmode="lin" valueType="num">
                                      <p:cBhvr>
                                        <p:cTn id="30"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35138"/>
            <a:ext cx="8075613" cy="4818062"/>
          </a:xfrm>
        </p:spPr>
        <p:txBody>
          <a:bodyPr>
            <a:normAutofit lnSpcReduction="10000"/>
          </a:bodyPr>
          <a:lstStyle/>
          <a:p>
            <a:pPr marL="0" indent="0" defTabSz="914305" fontAlgn="auto">
              <a:spcAft>
                <a:spcPts val="0"/>
              </a:spcAft>
              <a:buNone/>
              <a:defRPr/>
            </a:pPr>
            <a:r>
              <a:rPr lang="en-US" dirty="0" err="1" smtClean="0">
                <a:solidFill>
                  <a:srgbClr val="FF0000"/>
                </a:solidFill>
              </a:rPr>
              <a:t>Bioterrism</a:t>
            </a:r>
            <a:r>
              <a:rPr lang="en-US" dirty="0" smtClean="0">
                <a:solidFill>
                  <a:srgbClr val="FF0000"/>
                </a:solidFill>
              </a:rPr>
              <a:t> examples </a:t>
            </a:r>
            <a:r>
              <a:rPr lang="en-US" dirty="0">
                <a:solidFill>
                  <a:srgbClr val="FF0000"/>
                </a:solidFill>
              </a:rPr>
              <a:t>include:</a:t>
            </a:r>
          </a:p>
          <a:p>
            <a:pPr marL="914305" lvl="1" indent="-457153" defTabSz="914305" fontAlgn="auto">
              <a:spcAft>
                <a:spcPts val="0"/>
              </a:spcAft>
              <a:defRPr/>
            </a:pPr>
            <a:r>
              <a:rPr lang="en-US" dirty="0"/>
              <a:t>Ricin</a:t>
            </a:r>
          </a:p>
          <a:p>
            <a:pPr marL="914305" lvl="1" indent="-457153" defTabSz="914305" fontAlgn="auto">
              <a:spcAft>
                <a:spcPts val="0"/>
              </a:spcAft>
              <a:defRPr/>
            </a:pPr>
            <a:r>
              <a:rPr lang="en-US" dirty="0"/>
              <a:t>Anthrax</a:t>
            </a:r>
          </a:p>
          <a:p>
            <a:pPr marL="914305" lvl="1" indent="-457153" defTabSz="914305" fontAlgn="auto">
              <a:spcAft>
                <a:spcPts val="0"/>
              </a:spcAft>
              <a:defRPr/>
            </a:pPr>
            <a:r>
              <a:rPr lang="en-US" dirty="0"/>
              <a:t>Mustard Gas </a:t>
            </a:r>
          </a:p>
          <a:p>
            <a:pPr marL="1255582" lvl="2" indent="-341277" defTabSz="914305" fontAlgn="auto">
              <a:spcAft>
                <a:spcPts val="0"/>
              </a:spcAft>
              <a:defRPr/>
            </a:pPr>
            <a:r>
              <a:rPr lang="en-US" dirty="0"/>
              <a:t>used in World War I</a:t>
            </a:r>
          </a:p>
          <a:p>
            <a:pPr marL="1255582" lvl="2" indent="-341277" defTabSz="914305" fontAlgn="auto">
              <a:spcAft>
                <a:spcPts val="0"/>
              </a:spcAft>
              <a:defRPr/>
            </a:pPr>
            <a:r>
              <a:rPr lang="en-US" dirty="0"/>
              <a:t>A man-made gas</a:t>
            </a:r>
          </a:p>
          <a:p>
            <a:pPr marL="1255582" lvl="2" indent="-341277" defTabSz="914305" fontAlgn="auto">
              <a:spcAft>
                <a:spcPts val="0"/>
              </a:spcAft>
              <a:defRPr/>
            </a:pPr>
            <a:r>
              <a:rPr lang="en-US" dirty="0"/>
              <a:t>Forms large blisters on exposed skin and the lungs</a:t>
            </a:r>
          </a:p>
          <a:p>
            <a:endParaRPr lang="en-US" dirty="0"/>
          </a:p>
        </p:txBody>
      </p:sp>
      <p:pic>
        <p:nvPicPr>
          <p:cNvPr id="4" name="Picture 7" descr="image0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28194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p:cNvSpPr>
            <a:spLocks noGrp="1"/>
          </p:cNvSpPr>
          <p:nvPr>
            <p:ph type="title"/>
          </p:nvPr>
        </p:nvSpPr>
        <p:spPr>
          <a:xfrm>
            <a:off x="550126" y="521925"/>
            <a:ext cx="6931761" cy="830987"/>
          </a:xfrm>
          <a:prstGeom prst="rect">
            <a:avLst/>
          </a:prstGeom>
          <a:ln>
            <a:solidFill>
              <a:schemeClr val="tx1"/>
            </a:solidFill>
          </a:ln>
        </p:spPr>
        <p:txBody>
          <a:bodyPr wrap="square">
            <a:spAutoFit/>
          </a:bodyPr>
          <a:lstStyle/>
          <a:p>
            <a:pPr lvl="0"/>
            <a:r>
              <a:rPr lang="en-US" sz="2400" u="sng" dirty="0" smtClean="0">
                <a:solidFill>
                  <a:srgbClr val="0070C0"/>
                </a:solidFill>
              </a:rPr>
              <a:t>Objective</a:t>
            </a:r>
            <a:r>
              <a:rPr lang="en-US" sz="2400" dirty="0" smtClean="0"/>
              <a:t>: SWBAT explain poisoning with examples and side effects.</a:t>
            </a:r>
            <a:endParaRPr lang="en-US" sz="2400" dirty="0"/>
          </a:p>
        </p:txBody>
      </p:sp>
    </p:spTree>
    <p:extLst>
      <p:ext uri="{BB962C8B-B14F-4D97-AF65-F5344CB8AC3E}">
        <p14:creationId xmlns:p14="http://schemas.microsoft.com/office/powerpoint/2010/main" val="331122736"/>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0"/>
            <a:ext cx="7313613" cy="868362"/>
          </a:xfrm>
        </p:spPr>
        <p:txBody>
          <a:bodyPr/>
          <a:lstStyle/>
          <a:p>
            <a:r>
              <a:rPr lang="en-US" dirty="0" smtClean="0">
                <a:solidFill>
                  <a:srgbClr val="FF0000"/>
                </a:solidFill>
              </a:rPr>
              <a:t>Breaking Bad</a:t>
            </a:r>
            <a:endParaRPr lang="en-US" dirty="0">
              <a:solidFill>
                <a:srgbClr val="FF0000"/>
              </a:solidFill>
            </a:endParaRPr>
          </a:p>
        </p:txBody>
      </p:sp>
      <p:sp>
        <p:nvSpPr>
          <p:cNvPr id="3" name="Content Placeholder 2"/>
          <p:cNvSpPr>
            <a:spLocks noGrp="1"/>
          </p:cNvSpPr>
          <p:nvPr>
            <p:ph idx="1"/>
          </p:nvPr>
        </p:nvSpPr>
        <p:spPr>
          <a:xfrm>
            <a:off x="304800" y="2819400"/>
            <a:ext cx="6705601" cy="3352800"/>
          </a:xfrm>
        </p:spPr>
        <p:txBody>
          <a:bodyPr>
            <a:normAutofit fontScale="92500" lnSpcReduction="20000"/>
          </a:bodyPr>
          <a:lstStyle/>
          <a:p>
            <a:pPr marL="0" indent="0" defTabSz="914305" fontAlgn="auto">
              <a:spcAft>
                <a:spcPts val="0"/>
              </a:spcAft>
              <a:buNone/>
              <a:defRPr/>
            </a:pPr>
            <a:r>
              <a:rPr lang="en-US" b="1" dirty="0"/>
              <a:t>Ricin</a:t>
            </a:r>
            <a:r>
              <a:rPr lang="en-US" dirty="0"/>
              <a:t> comes from castor beans. </a:t>
            </a:r>
          </a:p>
          <a:p>
            <a:pPr marL="914305" lvl="1" indent="-457153" defTabSz="914305" fontAlgn="auto">
              <a:spcAft>
                <a:spcPts val="0"/>
              </a:spcAft>
              <a:defRPr/>
            </a:pPr>
            <a:r>
              <a:rPr lang="en-US" dirty="0"/>
              <a:t>Can be inhaled as a mist or powder, or ingested in food</a:t>
            </a:r>
          </a:p>
          <a:p>
            <a:pPr marL="914305" lvl="1" indent="-457153" defTabSz="914305" fontAlgn="auto">
              <a:spcAft>
                <a:spcPts val="0"/>
              </a:spcAft>
              <a:defRPr/>
            </a:pPr>
            <a:r>
              <a:rPr lang="en-US" dirty="0"/>
              <a:t>Amount the size of a pin head can be deadly!</a:t>
            </a:r>
          </a:p>
          <a:p>
            <a:pPr marL="914305" lvl="1" indent="-457153" defTabSz="914305" fontAlgn="auto">
              <a:spcAft>
                <a:spcPts val="0"/>
              </a:spcAft>
              <a:defRPr/>
            </a:pPr>
            <a:r>
              <a:rPr lang="en-US" dirty="0"/>
              <a:t>Within a few hours of exposure the victim may die</a:t>
            </a:r>
          </a:p>
          <a:p>
            <a:pPr marL="0" indent="0">
              <a:buNone/>
            </a:pPr>
            <a:endParaRPr lang="en-US" dirty="0"/>
          </a:p>
        </p:txBody>
      </p:sp>
      <p:pic>
        <p:nvPicPr>
          <p:cNvPr id="4" name="Picture 6" descr="220px-Ricinus_communis_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3019425"/>
            <a:ext cx="1524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txBox="1">
            <a:spLocks/>
          </p:cNvSpPr>
          <p:nvPr/>
        </p:nvSpPr>
        <p:spPr>
          <a:xfrm>
            <a:off x="550127" y="521925"/>
            <a:ext cx="6307874" cy="830987"/>
          </a:xfrm>
          <a:prstGeom prst="rect">
            <a:avLst/>
          </a:prstGeom>
          <a:ln>
            <a:solidFill>
              <a:schemeClr val="tx1"/>
            </a:solidFill>
          </a:ln>
        </p:spPr>
        <p:txBody>
          <a:bodyPr vert="horz" wrap="square" lIns="91430" tIns="45715" rIns="91430" bIns="45715" rtlCol="0" anchor="ctr">
            <a:spAutoFit/>
          </a:bodyPr>
          <a:lstStyle>
            <a:lvl1pPr algn="ctr" defTabSz="914305" rtl="0" eaLnBrk="1" latinLnBrk="0" hangingPunct="1">
              <a:spcBef>
                <a:spcPct val="0"/>
              </a:spcBef>
              <a:buNone/>
              <a:defRPr sz="4600" kern="1200">
                <a:solidFill>
                  <a:schemeClr val="tx1"/>
                </a:solidFill>
                <a:latin typeface="+mj-lt"/>
                <a:ea typeface="+mj-ea"/>
                <a:cs typeface="+mj-cs"/>
              </a:defRPr>
            </a:lvl1pPr>
          </a:lstStyle>
          <a:p>
            <a:r>
              <a:rPr lang="en-US" sz="2400" u="sng" smtClean="0">
                <a:solidFill>
                  <a:srgbClr val="0070C0"/>
                </a:solidFill>
              </a:rPr>
              <a:t>Objective</a:t>
            </a:r>
            <a:r>
              <a:rPr lang="en-US" sz="2400" smtClean="0"/>
              <a:t>: SWBAT explain poisoning with examples and side effects.</a:t>
            </a:r>
            <a:endParaRPr lang="en-US" sz="2400" dirty="0"/>
          </a:p>
        </p:txBody>
      </p:sp>
    </p:spTree>
    <p:extLst>
      <p:ext uri="{BB962C8B-B14F-4D97-AF65-F5344CB8AC3E}">
        <p14:creationId xmlns:p14="http://schemas.microsoft.com/office/powerpoint/2010/main" val="2622204833"/>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Cases</a:t>
            </a:r>
            <a:endParaRPr lang="en-US" dirty="0"/>
          </a:p>
        </p:txBody>
      </p:sp>
    </p:spTree>
    <p:extLst>
      <p:ext uri="{BB962C8B-B14F-4D97-AF65-F5344CB8AC3E}">
        <p14:creationId xmlns:p14="http://schemas.microsoft.com/office/powerpoint/2010/main" val="837138251"/>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590800"/>
            <a:ext cx="7313613" cy="4056062"/>
          </a:xfrm>
        </p:spPr>
        <p:txBody>
          <a:bodyPr>
            <a:normAutofit/>
          </a:bodyPr>
          <a:lstStyle/>
          <a:p>
            <a:r>
              <a:rPr lang="en-US" dirty="0" smtClean="0">
                <a:hlinkClick r:id="rId2"/>
              </a:rPr>
              <a:t>https</a:t>
            </a:r>
            <a:r>
              <a:rPr lang="en-US" dirty="0">
                <a:hlinkClick r:id="rId2"/>
              </a:rPr>
              <a:t>://</a:t>
            </a:r>
            <a:r>
              <a:rPr lang="en-US" dirty="0" smtClean="0">
                <a:hlinkClick r:id="rId2"/>
              </a:rPr>
              <a:t>www.youtube.com/watch?v=w8VU2hbQVoI</a:t>
            </a:r>
            <a:r>
              <a:rPr lang="en-US" dirty="0" smtClean="0"/>
              <a:t> </a:t>
            </a:r>
          </a:p>
        </p:txBody>
      </p:sp>
      <p:sp>
        <p:nvSpPr>
          <p:cNvPr id="4" name="Title 3"/>
          <p:cNvSpPr>
            <a:spLocks noGrp="1"/>
          </p:cNvSpPr>
          <p:nvPr>
            <p:ph type="title"/>
          </p:nvPr>
        </p:nvSpPr>
        <p:spPr>
          <a:prstGeom prst="rect">
            <a:avLst/>
          </a:prstGeom>
          <a:ln>
            <a:solidFill>
              <a:schemeClr val="tx1"/>
            </a:solidFill>
          </a:ln>
        </p:spPr>
        <p:txBody>
          <a:bodyPr wrap="square">
            <a:spAutoFit/>
          </a:bodyPr>
          <a:lstStyle/>
          <a:p>
            <a:pPr lvl="0"/>
            <a:r>
              <a:rPr lang="en-US" sz="2400" u="sng" dirty="0" smtClean="0">
                <a:solidFill>
                  <a:srgbClr val="0070C0"/>
                </a:solidFill>
              </a:rPr>
              <a:t>Objective</a:t>
            </a:r>
            <a:r>
              <a:rPr lang="en-US" sz="2400" dirty="0" smtClean="0"/>
              <a:t>: SWBAT explain poisoning with examples and side effects.</a:t>
            </a:r>
            <a:endParaRPr lang="en-US" sz="2400" dirty="0"/>
          </a:p>
        </p:txBody>
      </p:sp>
      <p:sp>
        <p:nvSpPr>
          <p:cNvPr id="5" name="Subtitle 2"/>
          <p:cNvSpPr txBox="1">
            <a:spLocks/>
          </p:cNvSpPr>
          <p:nvPr/>
        </p:nvSpPr>
        <p:spPr>
          <a:xfrm>
            <a:off x="1066800" y="4247957"/>
            <a:ext cx="6477000" cy="704088"/>
          </a:xfrm>
          <a:prstGeom prst="rect">
            <a:avLst/>
          </a:prstGeom>
        </p:spPr>
        <p:txBody>
          <a:bodyPr vert="horz" lIns="91430" tIns="45715" rIns="91430" bIns="45715" rtlCol="0">
            <a:noAutofit/>
          </a:bodyPr>
          <a:lstStyle>
            <a:lvl1pPr marL="463502" indent="-463502" algn="l" defTabSz="914305" rtl="0" eaLnBrk="1" latinLnBrk="0" hangingPunct="1">
              <a:spcBef>
                <a:spcPts val="2000"/>
              </a:spcBef>
              <a:buSzPct val="90000"/>
              <a:buFontTx/>
              <a:buBlip>
                <a:blip r:embed="rId3"/>
              </a:buBlip>
              <a:defRPr sz="3600" kern="1200">
                <a:solidFill>
                  <a:schemeClr val="tx1"/>
                </a:solidFill>
                <a:latin typeface="+mn-lt"/>
                <a:ea typeface="+mn-ea"/>
                <a:cs typeface="+mn-cs"/>
              </a:defRPr>
            </a:lvl1pPr>
            <a:lvl2pPr marL="914305" indent="-457153" algn="l" defTabSz="914305" rtl="0" eaLnBrk="1" latinLnBrk="0" hangingPunct="1">
              <a:spcBef>
                <a:spcPts val="600"/>
              </a:spcBef>
              <a:buSzPct val="90000"/>
              <a:buFontTx/>
              <a:buBlip>
                <a:blip r:embed="rId4"/>
              </a:buBlip>
              <a:defRPr sz="3600" kern="1200">
                <a:solidFill>
                  <a:schemeClr val="tx1"/>
                </a:solidFill>
                <a:latin typeface="+mn-lt"/>
                <a:ea typeface="+mn-ea"/>
                <a:cs typeface="+mn-cs"/>
              </a:defRPr>
            </a:lvl2pPr>
            <a:lvl3pPr marL="1255582" indent="-341277" algn="l" defTabSz="914305" rtl="0" eaLnBrk="1" latinLnBrk="0" hangingPunct="1">
              <a:spcBef>
                <a:spcPts val="600"/>
              </a:spcBef>
              <a:buSzPct val="90000"/>
              <a:buFontTx/>
              <a:buBlip>
                <a:blip r:embed="rId5"/>
              </a:buBlip>
              <a:defRPr sz="3600" kern="1200">
                <a:solidFill>
                  <a:schemeClr val="tx1"/>
                </a:solidFill>
                <a:latin typeface="+mn-lt"/>
                <a:ea typeface="+mn-ea"/>
                <a:cs typeface="+mn-cs"/>
              </a:defRPr>
            </a:lvl3pPr>
            <a:lvl4pPr marL="1596860" indent="-341277" algn="l" defTabSz="914305" rtl="0" eaLnBrk="1" latinLnBrk="0" hangingPunct="1">
              <a:spcBef>
                <a:spcPts val="600"/>
              </a:spcBef>
              <a:buSzPct val="90000"/>
              <a:buFontTx/>
              <a:buBlip>
                <a:blip r:embed="rId5"/>
              </a:buBlip>
              <a:defRPr sz="3600" kern="1200">
                <a:solidFill>
                  <a:schemeClr val="tx1"/>
                </a:solidFill>
                <a:latin typeface="+mn-lt"/>
                <a:ea typeface="+mn-ea"/>
                <a:cs typeface="+mn-cs"/>
              </a:defRPr>
            </a:lvl4pPr>
            <a:lvl5pPr marL="1938137" indent="-341277" algn="l" defTabSz="914305" rtl="0" eaLnBrk="1" latinLnBrk="0" hangingPunct="1">
              <a:spcBef>
                <a:spcPts val="600"/>
              </a:spcBef>
              <a:buSzPct val="90000"/>
              <a:buFontTx/>
              <a:buBlip>
                <a:blip r:embed="rId5"/>
              </a:buBlip>
              <a:defRPr sz="3600" kern="1200">
                <a:solidFill>
                  <a:schemeClr val="tx1"/>
                </a:solidFill>
                <a:latin typeface="+mn-lt"/>
                <a:ea typeface="+mn-ea"/>
                <a:cs typeface="+mn-cs"/>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hlinkClick r:id="rId6"/>
              </a:rPr>
              <a:t>https://www.youtube.com/watch?v=c3yzkhJVXE4</a:t>
            </a:r>
            <a:r>
              <a:rPr lang="en-US" dirty="0" smtClean="0"/>
              <a:t> </a:t>
            </a:r>
            <a:endParaRPr lang="en-US" dirty="0"/>
          </a:p>
        </p:txBody>
      </p:sp>
      <p:sp>
        <p:nvSpPr>
          <p:cNvPr id="2" name="TextBox 1"/>
          <p:cNvSpPr txBox="1"/>
          <p:nvPr/>
        </p:nvSpPr>
        <p:spPr>
          <a:xfrm>
            <a:off x="1284027" y="1752600"/>
            <a:ext cx="6716973" cy="646331"/>
          </a:xfrm>
          <a:prstGeom prst="rect">
            <a:avLst/>
          </a:prstGeom>
          <a:noFill/>
        </p:spPr>
        <p:txBody>
          <a:bodyPr wrap="square" rtlCol="0">
            <a:spAutoFit/>
          </a:bodyPr>
          <a:lstStyle/>
          <a:p>
            <a:r>
              <a:rPr lang="en-US" sz="3600" dirty="0" smtClean="0">
                <a:solidFill>
                  <a:srgbClr val="FF0000"/>
                </a:solidFill>
              </a:rPr>
              <a:t>Jonestown</a:t>
            </a:r>
            <a:endParaRPr lang="en-US" sz="3600" dirty="0">
              <a:solidFill>
                <a:srgbClr val="FF0000"/>
              </a:solidFill>
            </a:endParaRPr>
          </a:p>
        </p:txBody>
      </p:sp>
    </p:spTree>
    <p:extLst>
      <p:ext uri="{BB962C8B-B14F-4D97-AF65-F5344CB8AC3E}">
        <p14:creationId xmlns:p14="http://schemas.microsoft.com/office/powerpoint/2010/main" val="1050942468"/>
      </p:ext>
    </p:extLst>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47800"/>
            <a:ext cx="5867400" cy="5181600"/>
          </a:xfrm>
        </p:spPr>
        <p:txBody>
          <a:bodyPr>
            <a:normAutofit fontScale="92500"/>
          </a:bodyPr>
          <a:lstStyle/>
          <a:p>
            <a:pPr>
              <a:buNone/>
            </a:pPr>
            <a:endParaRPr lang="en-US" dirty="0" smtClean="0"/>
          </a:p>
          <a:p>
            <a:pPr>
              <a:buNone/>
            </a:pPr>
            <a:r>
              <a:rPr lang="en-US" dirty="0" smtClean="0">
                <a:solidFill>
                  <a:srgbClr val="FF0000"/>
                </a:solidFill>
              </a:rPr>
              <a:t>Case Study on Whitney Houston</a:t>
            </a:r>
            <a:endParaRPr lang="en-US" dirty="0">
              <a:solidFill>
                <a:srgbClr val="FF0000"/>
              </a:solidFill>
            </a:endParaRPr>
          </a:p>
          <a:p>
            <a:pPr>
              <a:buNone/>
            </a:pPr>
            <a:r>
              <a:rPr lang="en-US" dirty="0">
                <a:hlinkClick r:id="rId2"/>
              </a:rPr>
              <a:t>http://</a:t>
            </a:r>
            <a:r>
              <a:rPr lang="en-US" dirty="0" smtClean="0">
                <a:hlinkClick r:id="rId2"/>
              </a:rPr>
              <a:t>www.youtube.com/watch?v=feRFn_gCFV0</a:t>
            </a:r>
            <a:r>
              <a:rPr lang="en-US" dirty="0" smtClean="0"/>
              <a:t> </a:t>
            </a:r>
          </a:p>
          <a:p>
            <a:pPr>
              <a:buNone/>
            </a:pPr>
            <a:endParaRPr lang="en-US" dirty="0" smtClean="0"/>
          </a:p>
          <a:p>
            <a:pPr>
              <a:buNone/>
            </a:pPr>
            <a:r>
              <a:rPr lang="en-US" u="sng" dirty="0" err="1" smtClean="0">
                <a:solidFill>
                  <a:srgbClr val="FF0000"/>
                </a:solidFill>
              </a:rPr>
              <a:t>Closure</a:t>
            </a:r>
            <a:r>
              <a:rPr lang="en-US" dirty="0" err="1" smtClean="0"/>
              <a:t>:Was</a:t>
            </a:r>
            <a:r>
              <a:rPr lang="en-US" dirty="0" smtClean="0"/>
              <a:t> the cause of Whitney’s death Accidental, intentional, or deliberate?</a:t>
            </a:r>
            <a:endParaRPr lang="en-US" dirty="0"/>
          </a:p>
        </p:txBody>
      </p:sp>
      <p:pic>
        <p:nvPicPr>
          <p:cNvPr id="5" name="Picture 2" descr="http://ts3.mm.bing.net/th?id=HN.607989591904223237&amp;w=246&amp;h=174&amp;c=7&amp;rs=1&amp;pid=1.7"/>
          <p:cNvPicPr>
            <a:picLocks noChangeAspect="1" noChangeArrowheads="1"/>
          </p:cNvPicPr>
          <p:nvPr/>
        </p:nvPicPr>
        <p:blipFill>
          <a:blip r:embed="rId3" cstate="print"/>
          <a:srcRect/>
          <a:stretch>
            <a:fillRect/>
          </a:stretch>
        </p:blipFill>
        <p:spPr bwMode="auto">
          <a:xfrm>
            <a:off x="5867400" y="2743201"/>
            <a:ext cx="3276600" cy="4114800"/>
          </a:xfrm>
          <a:prstGeom prst="rect">
            <a:avLst/>
          </a:prstGeom>
          <a:noFill/>
        </p:spPr>
      </p:pic>
      <p:sp>
        <p:nvSpPr>
          <p:cNvPr id="7" name="Title 4"/>
          <p:cNvSpPr txBox="1">
            <a:spLocks/>
          </p:cNvSpPr>
          <p:nvPr/>
        </p:nvSpPr>
        <p:spPr>
          <a:xfrm>
            <a:off x="0" y="0"/>
            <a:ext cx="7391400" cy="1371600"/>
          </a:xfrm>
          <a:prstGeom prst="rect">
            <a:avLst/>
          </a:prstGeom>
          <a:ln>
            <a:solidFill>
              <a:schemeClr val="tx1"/>
            </a:solidFill>
          </a:ln>
        </p:spPr>
        <p:txBody>
          <a:bodyPr vert="horz" lIns="91430" tIns="45715" rIns="91430" bIns="45715" rtlCol="0" anchor="ctr">
            <a:noAutofit/>
          </a:bodyPr>
          <a:lstStyle/>
          <a:p>
            <a:pPr lvl="0" algn="ctr" defTabSz="914305">
              <a:spcBef>
                <a:spcPct val="0"/>
              </a:spcBef>
              <a:defRPr/>
            </a:pPr>
            <a:r>
              <a:rPr lang="en-US" sz="2800" u="sng" dirty="0" smtClean="0">
                <a:solidFill>
                  <a:srgbClr val="0070C0"/>
                </a:solidFill>
              </a:rPr>
              <a:t>Objective</a:t>
            </a:r>
            <a:r>
              <a:rPr lang="en-US" sz="2800" dirty="0" smtClean="0"/>
              <a:t>: SWBAT classify the death of Whitney Houston as accidental or deliberate based on their case analysis.</a:t>
            </a:r>
            <a:endParaRPr lang="en-US" sz="2800" dirty="0"/>
          </a:p>
        </p:txBody>
      </p:sp>
    </p:spTree>
    <p:extLst>
      <p:ext uri="{BB962C8B-B14F-4D97-AF65-F5344CB8AC3E}">
        <p14:creationId xmlns:p14="http://schemas.microsoft.com/office/powerpoint/2010/main" val="19179878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35138"/>
            <a:ext cx="8382000" cy="4741862"/>
          </a:xfrm>
        </p:spPr>
        <p:txBody>
          <a:bodyPr>
            <a:normAutofit fontScale="77500" lnSpcReduction="20000"/>
          </a:bodyPr>
          <a:lstStyle/>
          <a:p>
            <a:r>
              <a:rPr lang="en-US" dirty="0" smtClean="0">
                <a:solidFill>
                  <a:srgbClr val="FF0000"/>
                </a:solidFill>
              </a:rPr>
              <a:t>Do Now: </a:t>
            </a:r>
            <a:r>
              <a:rPr lang="en-US" dirty="0" smtClean="0"/>
              <a:t>Yesterday was the first completed Boston Marathon since last years abrupt end. What happened at last year’s Boston Marathon?</a:t>
            </a:r>
          </a:p>
          <a:p>
            <a:r>
              <a:rPr lang="en-US" dirty="0">
                <a:hlinkClick r:id="rId2"/>
              </a:rPr>
              <a:t>https://</a:t>
            </a:r>
            <a:r>
              <a:rPr lang="en-US" dirty="0" smtClean="0">
                <a:hlinkClick r:id="rId2"/>
              </a:rPr>
              <a:t>www.youtube.com/watch?v=EFk9Sliuj9E</a:t>
            </a:r>
            <a:endParaRPr lang="en-US" dirty="0" smtClean="0"/>
          </a:p>
          <a:p>
            <a:r>
              <a:rPr lang="en-US" dirty="0" smtClean="0"/>
              <a:t>Read the article and complete the questions. Hand in.</a:t>
            </a:r>
          </a:p>
          <a:p>
            <a:r>
              <a:rPr lang="en-US" dirty="0">
                <a:hlinkClick r:id="rId3"/>
              </a:rPr>
              <a:t>http://www.cnn.com/2013/10/17/world/africa/kenya-mall-attack-footage</a:t>
            </a:r>
            <a:r>
              <a:rPr lang="en-US" dirty="0" smtClean="0">
                <a:hlinkClick r:id="rId3"/>
              </a:rPr>
              <a:t>/</a:t>
            </a:r>
            <a:endParaRPr lang="en-US" dirty="0" smtClean="0"/>
          </a:p>
          <a:p>
            <a:r>
              <a:rPr lang="en-US" dirty="0" smtClean="0">
                <a:solidFill>
                  <a:srgbClr val="FF0000"/>
                </a:solidFill>
              </a:rPr>
              <a:t>Closure</a:t>
            </a:r>
            <a:r>
              <a:rPr lang="en-US" dirty="0" smtClean="0"/>
              <a:t>:</a:t>
            </a:r>
            <a:r>
              <a:rPr lang="en-US" dirty="0"/>
              <a:t> </a:t>
            </a:r>
            <a:r>
              <a:rPr lang="en-US" dirty="0" smtClean="0"/>
              <a:t>List </a:t>
            </a:r>
            <a:r>
              <a:rPr lang="en-US" dirty="0"/>
              <a:t>possible ways that forensics can be used to identify the men responsible for the attack.</a:t>
            </a:r>
            <a:endParaRPr lang="en-US" dirty="0" smtClean="0"/>
          </a:p>
        </p:txBody>
      </p:sp>
      <p:sp>
        <p:nvSpPr>
          <p:cNvPr id="4" name="Title 3"/>
          <p:cNvSpPr>
            <a:spLocks noGrp="1"/>
          </p:cNvSpPr>
          <p:nvPr>
            <p:ph type="title"/>
          </p:nvPr>
        </p:nvSpPr>
        <p:spPr>
          <a:xfrm>
            <a:off x="304800" y="521925"/>
            <a:ext cx="7162801" cy="830987"/>
          </a:xfrm>
          <a:prstGeom prst="rect">
            <a:avLst/>
          </a:prstGeom>
          <a:ln>
            <a:solidFill>
              <a:schemeClr val="tx1"/>
            </a:solidFill>
          </a:ln>
        </p:spPr>
        <p:txBody>
          <a:bodyPr wrap="square">
            <a:spAutoFit/>
          </a:bodyPr>
          <a:lstStyle/>
          <a:p>
            <a:pPr lvl="0"/>
            <a:r>
              <a:rPr lang="en-US" sz="2400" u="sng" dirty="0" smtClean="0">
                <a:solidFill>
                  <a:srgbClr val="0070C0"/>
                </a:solidFill>
              </a:rPr>
              <a:t>Objective</a:t>
            </a:r>
            <a:r>
              <a:rPr lang="en-US" sz="2400" dirty="0" smtClean="0"/>
              <a:t>: SWBAT investigate some current events and determine what forensic evidence was used to solve them.</a:t>
            </a:r>
            <a:endParaRPr lang="en-US" sz="2400" dirty="0"/>
          </a:p>
        </p:txBody>
      </p:sp>
    </p:spTree>
    <p:extLst>
      <p:ext uri="{BB962C8B-B14F-4D97-AF65-F5344CB8AC3E}">
        <p14:creationId xmlns:p14="http://schemas.microsoft.com/office/powerpoint/2010/main" val="6857922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7313613" cy="868362"/>
          </a:xfrm>
        </p:spPr>
        <p:txBody>
          <a:bodyPr/>
          <a:lstStyle/>
          <a:p>
            <a:r>
              <a:rPr lang="en-US" sz="3600" b="1" u="sng" dirty="0" smtClean="0">
                <a:solidFill>
                  <a:srgbClr val="FF0000"/>
                </a:solidFill>
              </a:rPr>
              <a:t>Vocabulary - continued</a:t>
            </a:r>
            <a:endParaRPr lang="en-US" sz="3600" b="1" u="sng" dirty="0">
              <a:solidFill>
                <a:srgbClr val="FF0000"/>
              </a:solidFill>
            </a:endParaRPr>
          </a:p>
        </p:txBody>
      </p:sp>
      <p:sp>
        <p:nvSpPr>
          <p:cNvPr id="3" name="Content Placeholder 2"/>
          <p:cNvSpPr>
            <a:spLocks noGrp="1"/>
          </p:cNvSpPr>
          <p:nvPr>
            <p:ph idx="1"/>
          </p:nvPr>
        </p:nvSpPr>
        <p:spPr>
          <a:xfrm>
            <a:off x="0" y="2057400"/>
            <a:ext cx="9144000" cy="4970462"/>
          </a:xfrm>
        </p:spPr>
        <p:txBody>
          <a:bodyPr>
            <a:normAutofit fontScale="77500" lnSpcReduction="20000"/>
          </a:bodyPr>
          <a:lstStyle/>
          <a:p>
            <a:r>
              <a:rPr lang="en-US" b="1" u="sng" dirty="0"/>
              <a:t>Toxin</a:t>
            </a:r>
            <a:r>
              <a:rPr lang="en-US" dirty="0"/>
              <a:t> – a poisonous substance (usually natural) that is produced by plants, animals, or bacteria that can harm/kill humans</a:t>
            </a:r>
            <a:r>
              <a:rPr lang="en-US" dirty="0" smtClean="0"/>
              <a:t>.</a:t>
            </a:r>
          </a:p>
          <a:p>
            <a:pPr marL="615597" lvl="2" indent="0">
              <a:buFont typeface="Wingdings" pitchFamily="2" charset="2"/>
              <a:buChar char="v"/>
            </a:pPr>
            <a:r>
              <a:rPr lang="en-US" dirty="0"/>
              <a:t>	</a:t>
            </a:r>
            <a:r>
              <a:rPr lang="en-US" b="1" dirty="0" smtClean="0"/>
              <a:t>Botulism</a:t>
            </a:r>
            <a:r>
              <a:rPr lang="en-US" dirty="0" smtClean="0"/>
              <a:t> – most common poisonous 	substance known 	to humans.  May be ingested from contaminated food 	(canned vegetables, raw fish). Can be destroyed by 	cooking and heating.</a:t>
            </a:r>
            <a:endParaRPr lang="en-US" dirty="0"/>
          </a:p>
          <a:p>
            <a:pPr marL="274320" lvl="1" indent="0">
              <a:buNone/>
            </a:pPr>
            <a:r>
              <a:rPr lang="en-US" b="1" dirty="0" smtClean="0"/>
              <a:t>	***Pure botulism toxin is commonly referred to as 	“Botox” – used to treat muscle spasms, eye conditions, 	etc.</a:t>
            </a:r>
            <a:endParaRPr lang="en-US" dirty="0" smtClean="0"/>
          </a:p>
          <a:p>
            <a:pPr marL="615597" lvl="2" indent="0">
              <a:buFont typeface="Wingdings" pitchFamily="2" charset="2"/>
              <a:buChar char="v"/>
            </a:pPr>
            <a:r>
              <a:rPr lang="en-US" dirty="0"/>
              <a:t>	</a:t>
            </a:r>
            <a:r>
              <a:rPr lang="en-US" b="1" dirty="0" smtClean="0"/>
              <a:t>Tetanus</a:t>
            </a:r>
            <a:r>
              <a:rPr lang="en-US" dirty="0" smtClean="0"/>
              <a:t> – bacteria that causes a potentially deadly 	nervous system disease. “Lockjaw” – begins with spasms 	in the jaw</a:t>
            </a:r>
          </a:p>
          <a:p>
            <a:pPr marL="0" indent="0">
              <a:buNone/>
            </a:pPr>
            <a:endParaRPr lang="en-US" dirty="0"/>
          </a:p>
          <a:p>
            <a:endParaRPr lang="en-US" dirty="0"/>
          </a:p>
        </p:txBody>
      </p:sp>
      <p:sp>
        <p:nvSpPr>
          <p:cNvPr id="4" name="Title 4"/>
          <p:cNvSpPr txBox="1">
            <a:spLocks/>
          </p:cNvSpPr>
          <p:nvPr/>
        </p:nvSpPr>
        <p:spPr>
          <a:xfrm>
            <a:off x="0" y="152400"/>
            <a:ext cx="6917474" cy="1020762"/>
          </a:xfrm>
          <a:prstGeom prst="rect">
            <a:avLst/>
          </a:prstGeom>
          <a:ln>
            <a:solidFill>
              <a:schemeClr val="tx1"/>
            </a:solidFill>
          </a:ln>
        </p:spPr>
        <p:txBody>
          <a:bodyPr vert="horz" lIns="91430" tIns="45715" rIns="91430" bIns="45715" rtlCol="0" anchor="ctr">
            <a:noAutofit/>
          </a:bodyPr>
          <a:lstStyle/>
          <a:p>
            <a:pPr lvl="0" algn="ctr" defTabSz="914305">
              <a:spcBef>
                <a:spcPct val="0"/>
              </a:spcBef>
              <a:defRPr/>
            </a:pPr>
            <a:r>
              <a:rPr lang="en-US" sz="2800" u="sng" dirty="0" smtClean="0">
                <a:solidFill>
                  <a:srgbClr val="0070C0"/>
                </a:solidFill>
              </a:rPr>
              <a:t>Objective</a:t>
            </a:r>
            <a:r>
              <a:rPr lang="en-US" sz="2800" dirty="0" smtClean="0"/>
              <a:t>: SWBAT Define key vocabulary terms associated with the toxicology unit.</a:t>
            </a:r>
            <a:endParaRPr lang="en-US" sz="2800" dirty="0"/>
          </a:p>
        </p:txBody>
      </p:sp>
    </p:spTree>
    <p:extLst>
      <p:ext uri="{BB962C8B-B14F-4D97-AF65-F5344CB8AC3E}">
        <p14:creationId xmlns:p14="http://schemas.microsoft.com/office/powerpoint/2010/main" val="26347803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49362"/>
            <a:ext cx="7162800" cy="609600"/>
          </a:xfrm>
        </p:spPr>
        <p:txBody>
          <a:bodyPr/>
          <a:lstStyle/>
          <a:p>
            <a:r>
              <a:rPr lang="en-US" b="1" u="sng" dirty="0" smtClean="0">
                <a:solidFill>
                  <a:srgbClr val="FF0000"/>
                </a:solidFill>
              </a:rPr>
              <a:t>Controlled Substances Act</a:t>
            </a:r>
            <a:endParaRPr lang="en-US" b="1" u="sng" dirty="0">
              <a:solidFill>
                <a:srgbClr val="FF0000"/>
              </a:solidFill>
            </a:endParaRPr>
          </a:p>
        </p:txBody>
      </p:sp>
      <p:sp>
        <p:nvSpPr>
          <p:cNvPr id="3" name="Content Placeholder 2"/>
          <p:cNvSpPr>
            <a:spLocks noGrp="1"/>
          </p:cNvSpPr>
          <p:nvPr>
            <p:ph idx="1"/>
          </p:nvPr>
        </p:nvSpPr>
        <p:spPr>
          <a:xfrm>
            <a:off x="0" y="2209800"/>
            <a:ext cx="8610599" cy="4876800"/>
          </a:xfrm>
        </p:spPr>
        <p:txBody>
          <a:bodyPr>
            <a:normAutofit/>
          </a:bodyPr>
          <a:lstStyle/>
          <a:p>
            <a:pPr>
              <a:lnSpc>
                <a:spcPct val="80000"/>
              </a:lnSpc>
            </a:pPr>
            <a:r>
              <a:rPr lang="en-US" altLang="en-US" sz="2800" b="1" dirty="0"/>
              <a:t>Federal Law established </a:t>
            </a:r>
            <a:r>
              <a:rPr lang="en-US" altLang="en-US" sz="2800" b="1" u="sng" dirty="0"/>
              <a:t>5 schedules of classification of controlled substances </a:t>
            </a:r>
            <a:r>
              <a:rPr lang="en-US" altLang="en-US" sz="2800" b="1" dirty="0"/>
              <a:t>based </a:t>
            </a:r>
            <a:r>
              <a:rPr lang="en-US" altLang="en-US" sz="2800" b="1" dirty="0" smtClean="0"/>
              <a:t>on:</a:t>
            </a:r>
          </a:p>
          <a:p>
            <a:pPr marL="0" indent="0">
              <a:lnSpc>
                <a:spcPct val="80000"/>
              </a:lnSpc>
              <a:buNone/>
            </a:pPr>
            <a:r>
              <a:rPr lang="en-US" altLang="en-US" sz="2800" b="1" dirty="0"/>
              <a:t>	</a:t>
            </a:r>
            <a:r>
              <a:rPr lang="en-US" altLang="en-US" sz="2800" b="1" dirty="0" smtClean="0"/>
              <a:t>Drug’s </a:t>
            </a:r>
            <a:r>
              <a:rPr lang="en-US" altLang="en-US" sz="2800" b="1" dirty="0"/>
              <a:t>potential for abuse</a:t>
            </a:r>
          </a:p>
          <a:p>
            <a:pPr lvl="1">
              <a:lnSpc>
                <a:spcPct val="80000"/>
              </a:lnSpc>
            </a:pPr>
            <a:r>
              <a:rPr lang="en-US" altLang="en-US" sz="2800" b="1" dirty="0"/>
              <a:t>Potential to physical and psychological dependence</a:t>
            </a:r>
          </a:p>
          <a:p>
            <a:pPr lvl="1">
              <a:lnSpc>
                <a:spcPct val="80000"/>
              </a:lnSpc>
            </a:pPr>
            <a:r>
              <a:rPr lang="en-US" altLang="en-US" sz="2800" b="1" dirty="0"/>
              <a:t>Medical </a:t>
            </a:r>
            <a:r>
              <a:rPr lang="en-US" altLang="en-US" sz="2800" b="1" dirty="0" smtClean="0"/>
              <a:t>Value</a:t>
            </a:r>
          </a:p>
          <a:p>
            <a:pPr marL="274320" lvl="1" indent="0">
              <a:lnSpc>
                <a:spcPct val="80000"/>
              </a:lnSpc>
              <a:buNone/>
            </a:pPr>
            <a:endParaRPr lang="en-US" altLang="en-US" sz="2800" b="1" dirty="0"/>
          </a:p>
          <a:p>
            <a:pPr>
              <a:lnSpc>
                <a:spcPct val="80000"/>
              </a:lnSpc>
            </a:pPr>
            <a:r>
              <a:rPr lang="en-US" altLang="en-US" sz="2800" b="1" u="sng" dirty="0"/>
              <a:t>Note</a:t>
            </a:r>
            <a:r>
              <a:rPr lang="en-US" altLang="en-US" sz="2800" b="1" dirty="0"/>
              <a:t>: Federal law also controls materials that are used in making drugs and those that are manufactured to resemble drugs</a:t>
            </a:r>
          </a:p>
          <a:p>
            <a:endParaRPr lang="en-US" sz="2800" dirty="0"/>
          </a:p>
        </p:txBody>
      </p:sp>
      <p:sp>
        <p:nvSpPr>
          <p:cNvPr id="4" name="Title 4"/>
          <p:cNvSpPr txBox="1">
            <a:spLocks/>
          </p:cNvSpPr>
          <p:nvPr/>
        </p:nvSpPr>
        <p:spPr>
          <a:xfrm>
            <a:off x="0" y="228600"/>
            <a:ext cx="6917474" cy="1020762"/>
          </a:xfrm>
          <a:prstGeom prst="rect">
            <a:avLst/>
          </a:prstGeom>
          <a:ln>
            <a:solidFill>
              <a:schemeClr val="tx1"/>
            </a:solidFill>
          </a:ln>
        </p:spPr>
        <p:txBody>
          <a:bodyPr vert="horz" lIns="91430" tIns="45715" rIns="91430" bIns="45715" rtlCol="0" anchor="ctr">
            <a:noAutofit/>
          </a:bodyPr>
          <a:lstStyle/>
          <a:p>
            <a:pPr lvl="0" algn="ctr" defTabSz="914305">
              <a:spcBef>
                <a:spcPct val="0"/>
              </a:spcBef>
              <a:defRPr/>
            </a:pPr>
            <a:r>
              <a:rPr lang="en-US" sz="2800" u="sng" dirty="0" smtClean="0">
                <a:solidFill>
                  <a:srgbClr val="0070C0"/>
                </a:solidFill>
              </a:rPr>
              <a:t>Objective</a:t>
            </a:r>
            <a:r>
              <a:rPr lang="en-US" sz="2800" dirty="0" smtClean="0"/>
              <a:t>: SWBAT Classify drugs into one of 5 schedules of controlled substances.</a:t>
            </a:r>
            <a:endParaRPr lang="en-US" sz="2800" dirty="0"/>
          </a:p>
        </p:txBody>
      </p:sp>
    </p:spTree>
    <p:extLst>
      <p:ext uri="{BB962C8B-B14F-4D97-AF65-F5344CB8AC3E}">
        <p14:creationId xmlns:p14="http://schemas.microsoft.com/office/powerpoint/2010/main" val="17186789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0762"/>
            <a:ext cx="7313613" cy="868362"/>
          </a:xfrm>
        </p:spPr>
        <p:txBody>
          <a:bodyPr/>
          <a:lstStyle/>
          <a:p>
            <a:r>
              <a:rPr lang="en-US" b="1" u="sng" dirty="0" smtClean="0">
                <a:solidFill>
                  <a:srgbClr val="FF0000"/>
                </a:solidFill>
              </a:rPr>
              <a:t>Drug Schedules</a:t>
            </a:r>
            <a:endParaRPr lang="en-US" b="1" u="sng" dirty="0">
              <a:solidFill>
                <a:srgbClr val="FF0000"/>
              </a:solidFill>
            </a:endParaRPr>
          </a:p>
        </p:txBody>
      </p:sp>
      <p:sp>
        <p:nvSpPr>
          <p:cNvPr id="3" name="Content Placeholder 2"/>
          <p:cNvSpPr>
            <a:spLocks noGrp="1"/>
          </p:cNvSpPr>
          <p:nvPr>
            <p:ph idx="1"/>
          </p:nvPr>
        </p:nvSpPr>
        <p:spPr>
          <a:xfrm>
            <a:off x="0" y="1828800"/>
            <a:ext cx="9144000" cy="5029200"/>
          </a:xfrm>
        </p:spPr>
        <p:txBody>
          <a:bodyPr>
            <a:normAutofit fontScale="85000" lnSpcReduction="20000"/>
          </a:bodyPr>
          <a:lstStyle/>
          <a:p>
            <a:pPr>
              <a:lnSpc>
                <a:spcPct val="90000"/>
              </a:lnSpc>
              <a:buNone/>
            </a:pPr>
            <a:r>
              <a:rPr lang="en-US" altLang="en-US" b="1" u="sng" dirty="0"/>
              <a:t>Schedule I: </a:t>
            </a:r>
          </a:p>
          <a:p>
            <a:pPr>
              <a:lnSpc>
                <a:spcPct val="90000"/>
              </a:lnSpc>
              <a:buNone/>
            </a:pPr>
            <a:r>
              <a:rPr lang="en-US" altLang="en-US" dirty="0"/>
              <a:t>Drugs with high potential for abuse and addiction, NO medical </a:t>
            </a:r>
            <a:r>
              <a:rPr lang="en-US" altLang="en-US" dirty="0" smtClean="0"/>
              <a:t>value:</a:t>
            </a:r>
            <a:endParaRPr lang="en-US" altLang="en-US" dirty="0"/>
          </a:p>
          <a:p>
            <a:pPr>
              <a:lnSpc>
                <a:spcPct val="90000"/>
              </a:lnSpc>
              <a:buFontTx/>
              <a:buNone/>
            </a:pPr>
            <a:r>
              <a:rPr lang="en-US" altLang="en-US" dirty="0"/>
              <a:t>	Ex: Heroin, LSD, Ecstasy, </a:t>
            </a:r>
            <a:r>
              <a:rPr lang="en-US" altLang="en-US" dirty="0" smtClean="0"/>
              <a:t>Marijuana</a:t>
            </a:r>
          </a:p>
          <a:p>
            <a:pPr>
              <a:lnSpc>
                <a:spcPct val="90000"/>
              </a:lnSpc>
              <a:buFontTx/>
              <a:buNone/>
            </a:pPr>
            <a:endParaRPr lang="en-US" altLang="en-US" b="1" dirty="0"/>
          </a:p>
          <a:p>
            <a:pPr>
              <a:lnSpc>
                <a:spcPct val="90000"/>
              </a:lnSpc>
              <a:buNone/>
            </a:pPr>
            <a:r>
              <a:rPr lang="en-US" altLang="en-US" b="1" u="sng" dirty="0"/>
              <a:t>Schedule II: </a:t>
            </a:r>
          </a:p>
          <a:p>
            <a:pPr>
              <a:lnSpc>
                <a:spcPct val="90000"/>
              </a:lnSpc>
              <a:buNone/>
            </a:pPr>
            <a:r>
              <a:rPr lang="en-US" altLang="en-US" dirty="0"/>
              <a:t>Drugs with high potential for abuse and addiction, have some </a:t>
            </a:r>
            <a:r>
              <a:rPr lang="en-US" altLang="en-US" dirty="0" smtClean="0"/>
              <a:t>medical value </a:t>
            </a:r>
            <a:r>
              <a:rPr lang="en-US" altLang="en-US" dirty="0"/>
              <a:t>with </a:t>
            </a:r>
            <a:r>
              <a:rPr lang="en-US" altLang="en-US" dirty="0" smtClean="0"/>
              <a:t>restrictions</a:t>
            </a:r>
            <a:endParaRPr lang="en-US" altLang="en-US" dirty="0"/>
          </a:p>
          <a:p>
            <a:pPr>
              <a:lnSpc>
                <a:spcPct val="90000"/>
              </a:lnSpc>
              <a:buFontTx/>
              <a:buNone/>
            </a:pPr>
            <a:r>
              <a:rPr lang="en-US" altLang="en-US" dirty="0"/>
              <a:t>	Ex: PCP, Cocaine, Amphetamines, Most Opiates, Some Barbiturates</a:t>
            </a:r>
          </a:p>
        </p:txBody>
      </p:sp>
      <p:sp>
        <p:nvSpPr>
          <p:cNvPr id="4" name="Title 4"/>
          <p:cNvSpPr txBox="1">
            <a:spLocks/>
          </p:cNvSpPr>
          <p:nvPr/>
        </p:nvSpPr>
        <p:spPr>
          <a:xfrm>
            <a:off x="0" y="0"/>
            <a:ext cx="6917474" cy="1020762"/>
          </a:xfrm>
          <a:prstGeom prst="rect">
            <a:avLst/>
          </a:prstGeom>
          <a:ln>
            <a:solidFill>
              <a:schemeClr val="tx1"/>
            </a:solidFill>
          </a:ln>
        </p:spPr>
        <p:txBody>
          <a:bodyPr vert="horz" lIns="91430" tIns="45715" rIns="91430" bIns="45715" rtlCol="0" anchor="ctr">
            <a:noAutofit/>
          </a:bodyPr>
          <a:lstStyle/>
          <a:p>
            <a:pPr lvl="0" algn="ctr" defTabSz="914305">
              <a:spcBef>
                <a:spcPct val="0"/>
              </a:spcBef>
              <a:defRPr/>
            </a:pPr>
            <a:r>
              <a:rPr lang="en-US" sz="2800" u="sng" dirty="0" smtClean="0">
                <a:solidFill>
                  <a:srgbClr val="0070C0"/>
                </a:solidFill>
              </a:rPr>
              <a:t>Objective</a:t>
            </a:r>
            <a:r>
              <a:rPr lang="en-US" sz="2800" dirty="0" smtClean="0"/>
              <a:t>: SWBAT Classify drugs into one of 5 schedules of controlled substances.</a:t>
            </a:r>
            <a:endParaRPr lang="en-US" sz="2800" dirty="0"/>
          </a:p>
        </p:txBody>
      </p:sp>
    </p:spTree>
    <p:extLst>
      <p:ext uri="{BB962C8B-B14F-4D97-AF65-F5344CB8AC3E}">
        <p14:creationId xmlns:p14="http://schemas.microsoft.com/office/powerpoint/2010/main" val="26317174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2607"/>
            <a:ext cx="7313613" cy="868362"/>
          </a:xfrm>
        </p:spPr>
        <p:txBody>
          <a:bodyPr/>
          <a:lstStyle/>
          <a:p>
            <a:r>
              <a:rPr lang="en-US" b="1" u="sng" dirty="0" smtClean="0">
                <a:solidFill>
                  <a:srgbClr val="FF0000"/>
                </a:solidFill>
              </a:rPr>
              <a:t>Drug Schedules</a:t>
            </a:r>
            <a:endParaRPr lang="en-US" b="1" u="sng" dirty="0">
              <a:solidFill>
                <a:srgbClr val="FF0000"/>
              </a:solidFill>
            </a:endParaRPr>
          </a:p>
        </p:txBody>
      </p:sp>
      <p:sp>
        <p:nvSpPr>
          <p:cNvPr id="3" name="Content Placeholder 2"/>
          <p:cNvSpPr>
            <a:spLocks noGrp="1"/>
          </p:cNvSpPr>
          <p:nvPr>
            <p:ph idx="1"/>
          </p:nvPr>
        </p:nvSpPr>
        <p:spPr>
          <a:xfrm>
            <a:off x="0" y="2209800"/>
            <a:ext cx="9144000" cy="4648200"/>
          </a:xfrm>
        </p:spPr>
        <p:txBody>
          <a:bodyPr>
            <a:normAutofit fontScale="92500" lnSpcReduction="20000"/>
          </a:bodyPr>
          <a:lstStyle/>
          <a:p>
            <a:pPr>
              <a:lnSpc>
                <a:spcPct val="80000"/>
              </a:lnSpc>
              <a:buNone/>
            </a:pPr>
            <a:r>
              <a:rPr lang="en-US" altLang="en-US" b="1" u="sng" dirty="0"/>
              <a:t>Schedule III: </a:t>
            </a:r>
            <a:endParaRPr lang="en-US" altLang="en-US" b="1" u="sng" dirty="0" smtClean="0"/>
          </a:p>
          <a:p>
            <a:pPr>
              <a:lnSpc>
                <a:spcPct val="80000"/>
              </a:lnSpc>
              <a:buNone/>
            </a:pPr>
            <a:r>
              <a:rPr lang="en-US" altLang="en-US" dirty="0" smtClean="0"/>
              <a:t>Drugs </a:t>
            </a:r>
            <a:r>
              <a:rPr lang="en-US" altLang="en-US" dirty="0"/>
              <a:t>with less potential for abuse and addiction, currently acceptable for medical </a:t>
            </a:r>
            <a:r>
              <a:rPr lang="en-US" altLang="en-US" dirty="0" smtClean="0"/>
              <a:t>use</a:t>
            </a:r>
          </a:p>
          <a:p>
            <a:pPr>
              <a:lnSpc>
                <a:spcPct val="80000"/>
              </a:lnSpc>
              <a:buFontTx/>
              <a:buNone/>
            </a:pPr>
            <a:r>
              <a:rPr lang="en-US" altLang="en-US" dirty="0"/>
              <a:t>	Ex: Some Barbiturates, Codeine, </a:t>
            </a:r>
            <a:r>
              <a:rPr lang="en-US" altLang="en-US" dirty="0" smtClean="0"/>
              <a:t>Steroids</a:t>
            </a:r>
          </a:p>
          <a:p>
            <a:pPr>
              <a:lnSpc>
                <a:spcPct val="80000"/>
              </a:lnSpc>
              <a:buFontTx/>
              <a:buNone/>
            </a:pPr>
            <a:endParaRPr lang="en-US" altLang="en-US" dirty="0"/>
          </a:p>
          <a:p>
            <a:pPr>
              <a:lnSpc>
                <a:spcPct val="80000"/>
              </a:lnSpc>
              <a:buNone/>
            </a:pPr>
            <a:r>
              <a:rPr lang="en-US" altLang="en-US" b="1" u="sng" dirty="0"/>
              <a:t>Schedule IV: </a:t>
            </a:r>
            <a:endParaRPr lang="en-US" altLang="en-US" b="1" u="sng" dirty="0" smtClean="0"/>
          </a:p>
          <a:p>
            <a:pPr>
              <a:lnSpc>
                <a:spcPct val="80000"/>
              </a:lnSpc>
              <a:buNone/>
            </a:pPr>
            <a:r>
              <a:rPr lang="en-US" altLang="en-US" dirty="0" smtClean="0"/>
              <a:t>Drugs </a:t>
            </a:r>
            <a:r>
              <a:rPr lang="en-US" altLang="en-US" dirty="0"/>
              <a:t>with low potential for abuse and addiction, currently acceptable for medical </a:t>
            </a:r>
            <a:r>
              <a:rPr lang="en-US" altLang="en-US" dirty="0" smtClean="0"/>
              <a:t>use</a:t>
            </a:r>
            <a:endParaRPr lang="en-US" altLang="en-US" dirty="0"/>
          </a:p>
          <a:p>
            <a:pPr>
              <a:lnSpc>
                <a:spcPct val="80000"/>
              </a:lnSpc>
              <a:buFontTx/>
              <a:buNone/>
            </a:pPr>
            <a:r>
              <a:rPr lang="en-US" altLang="en-US" b="1" dirty="0"/>
              <a:t>	</a:t>
            </a:r>
            <a:r>
              <a:rPr lang="en-US" altLang="en-US" dirty="0"/>
              <a:t>Ex: Tranquilizers like Valium, Xanax, Librium</a:t>
            </a:r>
          </a:p>
          <a:p>
            <a:endParaRPr lang="en-US" dirty="0"/>
          </a:p>
        </p:txBody>
      </p:sp>
      <p:sp>
        <p:nvSpPr>
          <p:cNvPr id="4" name="Title 4"/>
          <p:cNvSpPr txBox="1">
            <a:spLocks/>
          </p:cNvSpPr>
          <p:nvPr/>
        </p:nvSpPr>
        <p:spPr>
          <a:xfrm>
            <a:off x="0" y="0"/>
            <a:ext cx="6917474" cy="1020762"/>
          </a:xfrm>
          <a:prstGeom prst="rect">
            <a:avLst/>
          </a:prstGeom>
          <a:ln>
            <a:solidFill>
              <a:schemeClr val="tx1"/>
            </a:solidFill>
          </a:ln>
        </p:spPr>
        <p:txBody>
          <a:bodyPr vert="horz" lIns="91430" tIns="45715" rIns="91430" bIns="45715" rtlCol="0" anchor="ctr">
            <a:noAutofit/>
          </a:bodyPr>
          <a:lstStyle/>
          <a:p>
            <a:pPr lvl="0" algn="ctr" defTabSz="914305">
              <a:spcBef>
                <a:spcPct val="0"/>
              </a:spcBef>
              <a:defRPr/>
            </a:pPr>
            <a:r>
              <a:rPr lang="en-US" sz="2800" u="sng" dirty="0" smtClean="0">
                <a:solidFill>
                  <a:srgbClr val="0070C0"/>
                </a:solidFill>
              </a:rPr>
              <a:t>Objective</a:t>
            </a:r>
            <a:r>
              <a:rPr lang="en-US" sz="2800" dirty="0" smtClean="0"/>
              <a:t>: SWBAT Classify drugs into one of 5 schedules of controlled substances.</a:t>
            </a:r>
            <a:endParaRPr lang="en-US" sz="2800" dirty="0"/>
          </a:p>
        </p:txBody>
      </p:sp>
    </p:spTree>
    <p:extLst>
      <p:ext uri="{BB962C8B-B14F-4D97-AF65-F5344CB8AC3E}">
        <p14:creationId xmlns:p14="http://schemas.microsoft.com/office/powerpoint/2010/main" val="21907359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7313613" cy="868362"/>
          </a:xfrm>
        </p:spPr>
        <p:txBody>
          <a:bodyPr/>
          <a:lstStyle/>
          <a:p>
            <a:r>
              <a:rPr lang="en-US" b="1" u="sng" dirty="0" smtClean="0">
                <a:solidFill>
                  <a:srgbClr val="FF0000"/>
                </a:solidFill>
              </a:rPr>
              <a:t>Drug Schedules</a:t>
            </a:r>
            <a:endParaRPr lang="en-US" b="1" u="sng" dirty="0">
              <a:solidFill>
                <a:srgbClr val="FF0000"/>
              </a:solidFill>
            </a:endParaRPr>
          </a:p>
        </p:txBody>
      </p:sp>
      <p:sp>
        <p:nvSpPr>
          <p:cNvPr id="3" name="Content Placeholder 2"/>
          <p:cNvSpPr>
            <a:spLocks noGrp="1"/>
          </p:cNvSpPr>
          <p:nvPr>
            <p:ph idx="1"/>
          </p:nvPr>
        </p:nvSpPr>
        <p:spPr>
          <a:xfrm>
            <a:off x="1" y="2133600"/>
            <a:ext cx="6096000" cy="4724400"/>
          </a:xfrm>
        </p:spPr>
        <p:txBody>
          <a:bodyPr/>
          <a:lstStyle/>
          <a:p>
            <a:pPr>
              <a:buNone/>
            </a:pPr>
            <a:r>
              <a:rPr lang="en-US" altLang="en-US" b="1" u="sng" dirty="0"/>
              <a:t>Schedule V: </a:t>
            </a:r>
            <a:endParaRPr lang="en-US" altLang="en-US" b="1" u="sng" dirty="0" smtClean="0"/>
          </a:p>
          <a:p>
            <a:pPr>
              <a:buNone/>
            </a:pPr>
            <a:r>
              <a:rPr lang="en-US" altLang="en-US" dirty="0" smtClean="0"/>
              <a:t>Drugs </a:t>
            </a:r>
            <a:r>
              <a:rPr lang="en-US" altLang="en-US" dirty="0"/>
              <a:t>with low potential abuse, medical use, lowest potential dependency </a:t>
            </a:r>
          </a:p>
          <a:p>
            <a:pPr>
              <a:buNone/>
            </a:pPr>
            <a:r>
              <a:rPr lang="en-US" altLang="en-US" dirty="0" smtClean="0"/>
              <a:t>	</a:t>
            </a:r>
            <a:r>
              <a:rPr lang="en-US" altLang="en-US" u="sng" dirty="0" smtClean="0"/>
              <a:t>Ex</a:t>
            </a:r>
            <a:r>
              <a:rPr lang="en-US" altLang="en-US" u="sng" dirty="0"/>
              <a:t>: Some Opiates with Non-Narcotic </a:t>
            </a:r>
            <a:r>
              <a:rPr lang="en-US" altLang="en-US" u="sng" dirty="0" smtClean="0"/>
              <a:t>Ingredients, Robitussin AC </a:t>
            </a:r>
            <a:endParaRPr lang="en-US" altLang="en-US" u="sng" dirty="0"/>
          </a:p>
          <a:p>
            <a:endParaRPr lang="en-US" dirty="0"/>
          </a:p>
        </p:txBody>
      </p:sp>
      <p:sp>
        <p:nvSpPr>
          <p:cNvPr id="4" name="Title 4"/>
          <p:cNvSpPr txBox="1">
            <a:spLocks/>
          </p:cNvSpPr>
          <p:nvPr/>
        </p:nvSpPr>
        <p:spPr>
          <a:xfrm>
            <a:off x="0" y="0"/>
            <a:ext cx="6917474" cy="1020762"/>
          </a:xfrm>
          <a:prstGeom prst="rect">
            <a:avLst/>
          </a:prstGeom>
          <a:ln>
            <a:solidFill>
              <a:schemeClr val="tx1"/>
            </a:solidFill>
          </a:ln>
        </p:spPr>
        <p:txBody>
          <a:bodyPr vert="horz" lIns="91430" tIns="45715" rIns="91430" bIns="45715" rtlCol="0" anchor="ctr">
            <a:noAutofit/>
          </a:bodyPr>
          <a:lstStyle/>
          <a:p>
            <a:pPr lvl="0" algn="ctr" defTabSz="914305">
              <a:spcBef>
                <a:spcPct val="0"/>
              </a:spcBef>
              <a:defRPr/>
            </a:pPr>
            <a:r>
              <a:rPr lang="en-US" sz="2800" u="sng" dirty="0" smtClean="0">
                <a:solidFill>
                  <a:srgbClr val="0070C0"/>
                </a:solidFill>
              </a:rPr>
              <a:t>Objective</a:t>
            </a:r>
            <a:r>
              <a:rPr lang="en-US" sz="2800" dirty="0" smtClean="0"/>
              <a:t>: SWBAT Classify drugs into one of 5 schedules of controlled substances.</a:t>
            </a:r>
            <a:endParaRPr lang="en-US" sz="2800" dirty="0"/>
          </a:p>
        </p:txBody>
      </p:sp>
      <p:pic>
        <p:nvPicPr>
          <p:cNvPr id="79874" name="Picture 2" descr="http://ts3.mm.bing.net/th?id=HN.607986817355417694&amp;w=265&amp;h=366&amp;c=7&amp;rs=1&amp;qlt=80&amp;pid=1.7"/>
          <p:cNvPicPr>
            <a:picLocks noChangeAspect="1" noChangeArrowheads="1"/>
          </p:cNvPicPr>
          <p:nvPr/>
        </p:nvPicPr>
        <p:blipFill>
          <a:blip r:embed="rId2" cstate="print"/>
          <a:srcRect/>
          <a:stretch>
            <a:fillRect/>
          </a:stretch>
        </p:blipFill>
        <p:spPr bwMode="auto">
          <a:xfrm>
            <a:off x="6400800" y="2209800"/>
            <a:ext cx="2524125" cy="3486151"/>
          </a:xfrm>
          <a:prstGeom prst="rect">
            <a:avLst/>
          </a:prstGeom>
          <a:noFill/>
        </p:spPr>
      </p:pic>
    </p:spTree>
    <p:extLst>
      <p:ext uri="{BB962C8B-B14F-4D97-AF65-F5344CB8AC3E}">
        <p14:creationId xmlns:p14="http://schemas.microsoft.com/office/powerpoint/2010/main" val="193476472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forensics template</Template>
  <TotalTime>12172</TotalTime>
  <Words>2292</Words>
  <Application>Microsoft Office PowerPoint</Application>
  <PresentationFormat>On-screen Show (4:3)</PresentationFormat>
  <Paragraphs>305</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Inkwell</vt:lpstr>
      <vt:lpstr>Unit: Drug Identification &amp; Toxicology</vt:lpstr>
      <vt:lpstr>  Drug Identification &amp; Toxicology</vt:lpstr>
      <vt:lpstr>Vocabulary</vt:lpstr>
      <vt:lpstr>Vocabulary - continued</vt:lpstr>
      <vt:lpstr>Vocabulary - continued</vt:lpstr>
      <vt:lpstr>Controlled Substances Act</vt:lpstr>
      <vt:lpstr>Drug Schedules</vt:lpstr>
      <vt:lpstr>Drug Schedules</vt:lpstr>
      <vt:lpstr>Drug Schedules</vt:lpstr>
      <vt:lpstr>Exposure to Toxic Substances</vt:lpstr>
      <vt:lpstr>Role of the Forensic Toxicologist</vt:lpstr>
      <vt:lpstr>Types of Drugs</vt:lpstr>
      <vt:lpstr>Narcotics</vt:lpstr>
      <vt:lpstr>Hallucinogens</vt:lpstr>
      <vt:lpstr>Hallucinogens: Types</vt:lpstr>
      <vt:lpstr>Depressants</vt:lpstr>
      <vt:lpstr>Depressants: Types</vt:lpstr>
      <vt:lpstr>Stimulants</vt:lpstr>
      <vt:lpstr>Stimulants: Types</vt:lpstr>
      <vt:lpstr>Meth Addiction</vt:lpstr>
      <vt:lpstr>“Club Drugs”</vt:lpstr>
      <vt:lpstr>“Club Drugs”</vt:lpstr>
      <vt:lpstr>Anabolic Steroids</vt:lpstr>
      <vt:lpstr>PowerPoint Presentation</vt:lpstr>
      <vt:lpstr>Drug Tests</vt:lpstr>
      <vt:lpstr>Types of Drug Tests</vt:lpstr>
      <vt:lpstr>PowerPoint Presentation</vt:lpstr>
      <vt:lpstr>PowerPoint Presentation</vt:lpstr>
      <vt:lpstr>Presumptive Tests</vt:lpstr>
      <vt:lpstr>Spot or Color Tests</vt:lpstr>
      <vt:lpstr>Confirmatory Tests</vt:lpstr>
      <vt:lpstr>Did you know?</vt:lpstr>
      <vt:lpstr>Toxicology of Alcohol</vt:lpstr>
      <vt:lpstr>PowerPoint Presentation</vt:lpstr>
      <vt:lpstr>PowerPoint Presentation</vt:lpstr>
      <vt:lpstr>How is Alcohol Content Measured?</vt:lpstr>
      <vt:lpstr>Toxins and Poisons</vt:lpstr>
      <vt:lpstr>Objective: SWBAT explain poisoning with examples and side effects.</vt:lpstr>
      <vt:lpstr>Objective: SWBAT explain poisoning with examples and side effects.</vt:lpstr>
      <vt:lpstr>Objective: SWBAT explain poisoning with examples and side effects.</vt:lpstr>
      <vt:lpstr>Objective: SWBAT explain poisoning with examples and side effects.</vt:lpstr>
      <vt:lpstr>Types of Poisons</vt:lpstr>
      <vt:lpstr>Bioterrorism</vt:lpstr>
      <vt:lpstr>Objective: SWBAT explain poisoning with examples and side effects.</vt:lpstr>
      <vt:lpstr>Breaking Bad</vt:lpstr>
      <vt:lpstr>Cases</vt:lpstr>
      <vt:lpstr>Objective: SWBAT explain poisoning with examples and side effects.</vt:lpstr>
      <vt:lpstr>PowerPoint Presentation</vt:lpstr>
      <vt:lpstr>Objective: SWBAT investigate some current events and determine what forensic evidence was used to solve them.</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Identification &amp; Toxicology</dc:title>
  <dc:creator>Columbia University</dc:creator>
  <cp:lastModifiedBy>WFSD</cp:lastModifiedBy>
  <cp:revision>172</cp:revision>
  <dcterms:created xsi:type="dcterms:W3CDTF">2012-12-16T12:22:17Z</dcterms:created>
  <dcterms:modified xsi:type="dcterms:W3CDTF">2016-03-29T11:15:39Z</dcterms:modified>
</cp:coreProperties>
</file>