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8" r:id="rId30"/>
    <p:sldId id="291" r:id="rId31"/>
    <p:sldId id="289" r:id="rId32"/>
    <p:sldId id="292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8" r:id="rId54"/>
    <p:sldId id="319" r:id="rId55"/>
    <p:sldId id="320" r:id="rId56"/>
    <p:sldId id="321" r:id="rId57"/>
    <p:sldId id="322" r:id="rId58"/>
    <p:sldId id="323" r:id="rId59"/>
    <p:sldId id="329" r:id="rId60"/>
    <p:sldId id="330" r:id="rId61"/>
    <p:sldId id="332" r:id="rId62"/>
    <p:sldId id="331" r:id="rId63"/>
    <p:sldId id="333" r:id="rId64"/>
    <p:sldId id="334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8" r:id="rId7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Shadows Into Light" panose="02000000000000000000" pitchFamily="2" charset="77"/>
      <p:regular r:id="rId83"/>
    </p:embeddedFont>
    <p:embeddedFont>
      <p:font typeface="Source Code Pro" panose="020B0509030403020204" pitchFamily="49" charset="0"/>
      <p:regular r:id="rId84"/>
      <p:bold r:id="rId85"/>
      <p:italic r:id="rId86"/>
      <p:boldItalic r:id="rId87"/>
    </p:embeddedFont>
    <p:embeddedFont>
      <p:font typeface="Walter Turncoat" panose="02000000000000000000" pitchFamily="2" charset="0"/>
      <p:regular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FA8BC-0CC0-401D-B543-7076E9F011B9}">
  <a:tblStyle styleId="{2A5FA8BC-0CC0-401D-B543-7076E9F011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00d25849a_7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00d25849a_7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00d25849a_7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00d25849a_7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00d25849a_7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00d25849a_7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00d25849a_7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00d25849a_7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3d70e04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3d70e04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5129609d2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5129609d2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5129609d2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5129609d2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a28fd6f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4a28fd6f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4a28fd6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4a28fd6f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4a28fd6f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4a28fd6f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00d25849a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400d25849a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4a28fd6f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4a28fd6f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4a28fd6f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4a28fd6f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4a28fd6f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4a28fd6f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4a28fd6f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a4a28fd6f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4a28fd6f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4a28fd6f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5129609d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5129609d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5129609d2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5129609d2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4a28fd6f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4a28fd6f7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5129609d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a5129609d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4a28fd6f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4a28fd6f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00d25849a_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00d25849a_7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4a28fd6f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a4a28fd6f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4a28fd6f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a4a28fd6f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4a28fd6f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4a28fd6f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4a28fd6f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a4a28fd6f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5129609d2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5129609d2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5129609d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5129609d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5129609d2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5129609d2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4a28fd6f7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4a28fd6f7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4a28fd6f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4a28fd6f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a4a28fd6f7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a4a28fd6f7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400d25849a_7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400d25849a_7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5129609d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5129609d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fa432f5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9fa432f5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fa432f5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fa432f5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9fa432f5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9fa432f5d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9fa432f5d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9fa432f5d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fa432f5d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fa432f5d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9fa432f5d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9fa432f5d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fa432f5d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fa432f5d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5129609d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5129609d2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5129609d2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5129609d2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00d25849a_7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00d25849a_7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a5129609d2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a5129609d2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e0865445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e0865445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5129609d2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5129609d2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400d25849a_7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400d25849a_7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400d25849a_7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400d25849a_7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a5129609d2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a5129609d2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400d25849a_7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400d25849a_7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eb05c6a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eb05c6a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5129609d2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5129609d2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400d25849a_7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400d25849a_7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00d25849a_7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00d25849a_7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400d25849a_7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400d25849a_7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400d25849a_7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400d25849a_7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400d25849a_7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400d25849a_7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400d25849a_7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400d25849a_7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400d25849a_7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400d25849a_7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400d25849a_7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400d25849a_7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400d25849a_7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400d25849a_7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400d25849a_7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400d25849a_7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e0865445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e0865445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a3dcc691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a3dcc691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00d25849a_7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00d25849a_7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e0865445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e0865445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e0865445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e0865445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a5129609d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a5129609d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e0865445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3e0865445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e0865445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e0865445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53d70e045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53d70e045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e0865445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e0865445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0d25849a_7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0d25849a_7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0d25849a_7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0d25849a_7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hadows Into Light"/>
              <a:buChar char="○"/>
              <a:def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3000"/>
              <a:buFont typeface="Shadows Into Light"/>
              <a:buChar char="■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hadows Into Light"/>
              <a:buChar char="●"/>
              <a:def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7550" y="23150"/>
            <a:ext cx="1316175" cy="1207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MATTER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Diatomic Elements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773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Composed of two of the same types of atoms bonded to each other </a:t>
            </a:r>
            <a:br>
              <a:rPr lang="en"/>
            </a:br>
            <a:r>
              <a:rPr lang="en"/>
              <a:t>Ex. H</a:t>
            </a:r>
            <a:r>
              <a:rPr lang="en" baseline="-25000"/>
              <a:t>2</a:t>
            </a:r>
            <a:br>
              <a:rPr lang="en"/>
            </a:b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6421750" y="25206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6"/>
          <p:cNvGrpSpPr/>
          <p:nvPr/>
        </p:nvGrpSpPr>
        <p:grpSpPr>
          <a:xfrm>
            <a:off x="6529123" y="3358825"/>
            <a:ext cx="838200" cy="457200"/>
            <a:chOff x="4800600" y="4114800"/>
            <a:chExt cx="838200" cy="457200"/>
          </a:xfrm>
        </p:grpSpPr>
        <p:sp>
          <p:nvSpPr>
            <p:cNvPr id="163" name="Google Shape;163;p16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7298050" y="3015925"/>
            <a:ext cx="838200" cy="457200"/>
            <a:chOff x="4800600" y="4114800"/>
            <a:chExt cx="838200" cy="457200"/>
          </a:xfrm>
        </p:grpSpPr>
        <p:sp>
          <p:nvSpPr>
            <p:cNvPr id="166" name="Google Shape;166;p16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6508341" y="2610680"/>
            <a:ext cx="838200" cy="457200"/>
            <a:chOff x="4800600" y="4114800"/>
            <a:chExt cx="838200" cy="457200"/>
          </a:xfrm>
        </p:grpSpPr>
        <p:sp>
          <p:nvSpPr>
            <p:cNvPr id="169" name="Google Shape;169;p16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098" y="2574025"/>
            <a:ext cx="1148550" cy="11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/>
          <p:nvPr/>
        </p:nvSpPr>
        <p:spPr>
          <a:xfrm>
            <a:off x="6568900" y="27041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6992800" y="27041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6615675" y="34522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7039575" y="34522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7384600" y="31093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7808500" y="31093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Memorize These!!!</a:t>
            </a: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292200" y="1443525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Elements that exist as diatomic molecules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Br    I    N     Cl </a:t>
            </a:r>
            <a:r>
              <a:rPr lang="en" dirty="0">
                <a:solidFill>
                  <a:srgbClr val="FF0000"/>
                </a:solidFill>
              </a:rPr>
              <a:t>     </a:t>
            </a:r>
            <a:r>
              <a:rPr lang="en" b="1" dirty="0">
                <a:solidFill>
                  <a:srgbClr val="FF0000"/>
                </a:solidFill>
              </a:rPr>
              <a:t>H	O	F</a:t>
            </a:r>
            <a:br>
              <a:rPr lang="en" dirty="0"/>
            </a:br>
            <a:r>
              <a:rPr lang="en" dirty="0"/>
              <a:t>Bromine (Br</a:t>
            </a:r>
            <a:r>
              <a:rPr lang="en" baseline="-25000" dirty="0"/>
              <a:t>2</a:t>
            </a:r>
            <a:r>
              <a:rPr lang="en" dirty="0"/>
              <a:t>)			Hydrogen (H</a:t>
            </a:r>
            <a:r>
              <a:rPr lang="en" baseline="-25000" dirty="0"/>
              <a:t>2</a:t>
            </a:r>
            <a:r>
              <a:rPr lang="en" dirty="0"/>
              <a:t>) </a:t>
            </a:r>
            <a:br>
              <a:rPr lang="en" dirty="0"/>
            </a:br>
            <a:r>
              <a:rPr lang="en" dirty="0"/>
              <a:t>Iodine (I</a:t>
            </a:r>
            <a:r>
              <a:rPr lang="en" baseline="-25000" dirty="0"/>
              <a:t>2</a:t>
            </a:r>
            <a:r>
              <a:rPr lang="en" dirty="0"/>
              <a:t>)				Oxygen (O</a:t>
            </a:r>
            <a:r>
              <a:rPr lang="en" baseline="-25000" dirty="0"/>
              <a:t>2</a:t>
            </a:r>
            <a:r>
              <a:rPr lang="en" dirty="0"/>
              <a:t>) </a:t>
            </a:r>
            <a:br>
              <a:rPr lang="en" dirty="0"/>
            </a:br>
            <a:r>
              <a:rPr lang="en" dirty="0"/>
              <a:t>Nitrogen (N</a:t>
            </a:r>
            <a:r>
              <a:rPr lang="en" baseline="-25000" dirty="0"/>
              <a:t>2</a:t>
            </a:r>
            <a:r>
              <a:rPr lang="en" dirty="0"/>
              <a:t>)			Fluorine (F</a:t>
            </a:r>
            <a:r>
              <a:rPr lang="en" baseline="-25000" dirty="0"/>
              <a:t>2</a:t>
            </a:r>
            <a:r>
              <a:rPr lang="en" dirty="0"/>
              <a:t>)</a:t>
            </a:r>
            <a:br>
              <a:rPr lang="en" dirty="0"/>
            </a:br>
            <a:r>
              <a:rPr lang="en" dirty="0"/>
              <a:t>Chlorine (Cl</a:t>
            </a:r>
            <a:r>
              <a:rPr lang="en" baseline="-25000" dirty="0"/>
              <a:t>2</a:t>
            </a:r>
            <a:r>
              <a:rPr lang="en" dirty="0"/>
              <a:t>)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7 Diatomic Elements</a:t>
            </a:r>
            <a:endParaRPr/>
          </a:p>
        </p:txBody>
      </p:sp>
      <p:pic>
        <p:nvPicPr>
          <p:cNvPr id="189" name="Google Shape;1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300" y="1582825"/>
            <a:ext cx="5309976" cy="3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Compounds</a:t>
            </a: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19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Made up of 2 or more </a:t>
            </a:r>
            <a:r>
              <a:rPr lang="en" b="1" u="sng"/>
              <a:t>different atoms</a:t>
            </a:r>
            <a:r>
              <a:rPr lang="en"/>
              <a:t> chemically combined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Have a fixed composition (doesn’t change e.g. H</a:t>
            </a:r>
            <a:r>
              <a:rPr lang="en" baseline="-25000"/>
              <a:t>2</a:t>
            </a:r>
            <a:r>
              <a:rPr lang="en"/>
              <a:t>O)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be broken apart into elements</a:t>
            </a: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219362" y="3132858"/>
            <a:ext cx="813183" cy="512998"/>
            <a:chOff x="1726249" y="6146321"/>
            <a:chExt cx="1070681" cy="706511"/>
          </a:xfrm>
        </p:grpSpPr>
        <p:sp>
          <p:nvSpPr>
            <p:cNvPr id="197" name="Google Shape;197;p19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6243713" y="3114475"/>
            <a:ext cx="764475" cy="549725"/>
            <a:chOff x="5212325" y="2922413"/>
            <a:chExt cx="764475" cy="549725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5425400" y="2922413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5633000" y="310283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5212325" y="310283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Differentiate between elements, compounds and mixtures</a:t>
            </a:r>
            <a:endParaRPr sz="3200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Identify the diatomic elements</a:t>
            </a:r>
            <a:endParaRPr dirty="0"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Elements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different classifications of elements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Classify elements as metals, nonmetals and metalloids and determine their properties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Elements</a:t>
            </a:r>
            <a:r>
              <a:rPr lang="en"/>
              <a:t>: Consist of one type of particle and cannot be broken down by chemical means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2118559" y="3134882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2967150" y="305175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128950" y="387610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129941" y="386224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1938450" y="29305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2039850" y="3190225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2878050" y="3107100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128950" y="391760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3114650" y="391760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4663850" y="29305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24"/>
          <p:cNvGrpSpPr/>
          <p:nvPr/>
        </p:nvGrpSpPr>
        <p:grpSpPr>
          <a:xfrm>
            <a:off x="4771223" y="3768725"/>
            <a:ext cx="838200" cy="457200"/>
            <a:chOff x="4800600" y="4114800"/>
            <a:chExt cx="838200" cy="457200"/>
          </a:xfrm>
        </p:grpSpPr>
        <p:sp>
          <p:nvSpPr>
            <p:cNvPr id="244" name="Google Shape;244;p24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4"/>
          <p:cNvGrpSpPr/>
          <p:nvPr/>
        </p:nvGrpSpPr>
        <p:grpSpPr>
          <a:xfrm>
            <a:off x="5540150" y="3425825"/>
            <a:ext cx="838200" cy="457200"/>
            <a:chOff x="4800600" y="4114800"/>
            <a:chExt cx="838200" cy="457200"/>
          </a:xfrm>
        </p:grpSpPr>
        <p:sp>
          <p:nvSpPr>
            <p:cNvPr id="247" name="Google Shape;247;p24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4"/>
          <p:cNvGrpSpPr/>
          <p:nvPr/>
        </p:nvGrpSpPr>
        <p:grpSpPr>
          <a:xfrm>
            <a:off x="4750441" y="3020580"/>
            <a:ext cx="838200" cy="457200"/>
            <a:chOff x="4800600" y="4114800"/>
            <a:chExt cx="838200" cy="457200"/>
          </a:xfrm>
        </p:grpSpPr>
        <p:sp>
          <p:nvSpPr>
            <p:cNvPr id="250" name="Google Shape;250;p24"/>
            <p:cNvSpPr/>
            <p:nvPr/>
          </p:nvSpPr>
          <p:spPr>
            <a:xfrm>
              <a:off x="4800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181600" y="4114800"/>
              <a:ext cx="457200" cy="457200"/>
            </a:xfrm>
            <a:prstGeom prst="ellipse">
              <a:avLst/>
            </a:prstGeom>
            <a:solidFill>
              <a:srgbClr val="4F81B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24"/>
          <p:cNvSpPr txBox="1"/>
          <p:nvPr/>
        </p:nvSpPr>
        <p:spPr>
          <a:xfrm>
            <a:off x="4811000" y="31140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5234900" y="31140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4857775" y="38621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5281675" y="38621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5626700" y="35192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6050600" y="35192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/>
          <p:nvPr/>
        </p:nvSpPr>
        <p:spPr>
          <a:xfrm>
            <a:off x="6147100" y="1687025"/>
            <a:ext cx="1071600" cy="40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 rot="5400000">
            <a:off x="6417675" y="2521025"/>
            <a:ext cx="1230900" cy="371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1081850" y="1257050"/>
            <a:ext cx="371100" cy="40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Metals:</a:t>
            </a:r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 u="sng">
                <a:solidFill>
                  <a:schemeClr val="lt1"/>
                </a:solidFill>
              </a:rPr>
              <a:t>Luster</a:t>
            </a:r>
            <a:r>
              <a:rPr lang="en">
                <a:solidFill>
                  <a:schemeClr val="lt1"/>
                </a:solidFill>
              </a:rPr>
              <a:t> (shiny)</a:t>
            </a:r>
            <a:endParaRPr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Excellent </a:t>
            </a:r>
            <a:r>
              <a:rPr lang="en" b="1" u="sng">
                <a:solidFill>
                  <a:schemeClr val="lt1"/>
                </a:solidFill>
              </a:rPr>
              <a:t>conductors</a:t>
            </a:r>
            <a:r>
              <a:rPr lang="en">
                <a:solidFill>
                  <a:schemeClr val="lt1"/>
                </a:solidFill>
              </a:rPr>
              <a:t> of heat and electricity  </a:t>
            </a:r>
            <a:endParaRPr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u="sng"/>
              <a:t>Malleable</a:t>
            </a:r>
            <a:r>
              <a:rPr lang="en"/>
              <a:t> (can be hammered or rolled into thin sheets)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u="sng"/>
              <a:t>Ductile</a:t>
            </a:r>
            <a:r>
              <a:rPr lang="en"/>
              <a:t> (can be drawn into a wire)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Solid @ STP (except Hg)  </a:t>
            </a:r>
            <a:br>
              <a:rPr lang="en"/>
            </a:b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7521511" y="3937000"/>
            <a:ext cx="330300" cy="2619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8256856" y="3879828"/>
            <a:ext cx="330300" cy="2619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7530515" y="4446786"/>
            <a:ext cx="330300" cy="2619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8397922" y="4437257"/>
            <a:ext cx="330300" cy="2619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7365438" y="3796450"/>
            <a:ext cx="1518600" cy="995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7453306" y="3975063"/>
            <a:ext cx="4845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8179646" y="3917893"/>
            <a:ext cx="4845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7530515" y="4475328"/>
            <a:ext cx="42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288" name="Google Shape;288;p27"/>
          <p:cNvSpPr txBox="1"/>
          <p:nvPr/>
        </p:nvSpPr>
        <p:spPr>
          <a:xfrm>
            <a:off x="8384672" y="4475328"/>
            <a:ext cx="4263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pic>
        <p:nvPicPr>
          <p:cNvPr id="289" name="Google Shape;2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850" y="3796450"/>
            <a:ext cx="1401350" cy="9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7200" y="3796450"/>
            <a:ext cx="1358076" cy="9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Matter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metals Malleable &amp; Ductile?</a:t>
            </a: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Metals consist of layers of particles that can slide over each other</a:t>
            </a:r>
            <a:br>
              <a:rPr lang="en"/>
            </a:br>
            <a:endParaRPr/>
          </a:p>
        </p:txBody>
      </p:sp>
      <p:pic>
        <p:nvPicPr>
          <p:cNvPr id="297" name="Google Shape;2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38" y="28415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250" y="2144398"/>
            <a:ext cx="2226050" cy="25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 Alloys</a:t>
            </a:r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Alloys such as brass (mixture of copper and zinc) are harder than the original metals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Irregularity in the structure helps to stop slipping over each other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775" y="36475"/>
            <a:ext cx="1617375" cy="11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250" y="3898013"/>
            <a:ext cx="48768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Metalloids</a:t>
            </a:r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Semiconductors (Good/moderate conductor)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Luster (like metals) and Brittle (like nonmetals)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Used for making computer microchips </a:t>
            </a:r>
            <a:br>
              <a:rPr lang="en"/>
            </a:br>
            <a:endParaRPr/>
          </a:p>
        </p:txBody>
      </p:sp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25" y="3388400"/>
            <a:ext cx="960881" cy="11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700" y="2678854"/>
            <a:ext cx="2431375" cy="20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Nonmetals</a:t>
            </a:r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u="sng"/>
              <a:t>Poor conductors</a:t>
            </a:r>
            <a:r>
              <a:rPr lang="en"/>
              <a:t> of heat and electricity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u="sng"/>
              <a:t>Brittle</a:t>
            </a:r>
            <a:r>
              <a:rPr lang="en"/>
              <a:t> (shatter when struck)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 u="sng"/>
              <a:t>Dull</a:t>
            </a:r>
            <a:endParaRPr b="1" u="sng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1" name="Google Shape;3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087370"/>
            <a:ext cx="4166425" cy="15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Differentiate between different classifications of elements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Classify elements as metals, nonmetals and metalloids and determine their properties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Compounds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atoms and molecules and compounds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Classify compounds as ionic or covalent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type of compound based on its properties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if a covalent compound is polar or nonpolar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vs Molecule</a:t>
            </a:r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20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Atom:</a:t>
            </a:r>
            <a:r>
              <a:rPr lang="en"/>
              <a:t> single particle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 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u="sng"/>
              <a:t>Molecule</a:t>
            </a:r>
            <a:r>
              <a:rPr lang="en"/>
              <a:t>: made up of 2 or more atoms chemically combined</a:t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3712150" y="3760071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6" descr="Description: Light vertical"/>
          <p:cNvSpPr/>
          <p:nvPr/>
        </p:nvSpPr>
        <p:spPr>
          <a:xfrm>
            <a:off x="3700462" y="22396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6" descr="Description: Light vertical"/>
          <p:cNvSpPr/>
          <p:nvPr/>
        </p:nvSpPr>
        <p:spPr>
          <a:xfrm>
            <a:off x="4050262" y="3760083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6" descr="Description: Light vertical"/>
          <p:cNvSpPr/>
          <p:nvPr/>
        </p:nvSpPr>
        <p:spPr>
          <a:xfrm>
            <a:off x="5838212" y="3760083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6" descr="Description: Light vertical"/>
          <p:cNvSpPr/>
          <p:nvPr/>
        </p:nvSpPr>
        <p:spPr>
          <a:xfrm>
            <a:off x="5476712" y="3760083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5503475" y="37909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356" name="Google Shape;356;p36"/>
          <p:cNvSpPr txBox="1"/>
          <p:nvPr/>
        </p:nvSpPr>
        <p:spPr>
          <a:xfrm>
            <a:off x="5898350" y="37909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357" name="Google Shape;357;p36"/>
          <p:cNvSpPr txBox="1"/>
          <p:nvPr/>
        </p:nvSpPr>
        <p:spPr>
          <a:xfrm>
            <a:off x="3712150" y="2270538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358" name="Google Shape;358;p36"/>
          <p:cNvSpPr txBox="1"/>
          <p:nvPr/>
        </p:nvSpPr>
        <p:spPr>
          <a:xfrm>
            <a:off x="4061950" y="3790963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359" name="Google Shape;359;p36"/>
          <p:cNvSpPr txBox="1"/>
          <p:nvPr/>
        </p:nvSpPr>
        <p:spPr>
          <a:xfrm>
            <a:off x="3712150" y="3790963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Compounds</a:t>
            </a:r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</a:pPr>
            <a:r>
              <a:rPr lang="en" sz="3200" b="1" u="sng">
                <a:solidFill>
                  <a:schemeClr val="lt1"/>
                </a:solidFill>
              </a:rPr>
              <a:t>Two or more different</a:t>
            </a:r>
            <a:r>
              <a:rPr lang="en" sz="3200">
                <a:solidFill>
                  <a:schemeClr val="lt1"/>
                </a:solidFill>
              </a:rPr>
              <a:t> types of atoms chemically bonded together in a definite, whole number ratio</a:t>
            </a:r>
            <a:endParaRPr/>
          </a:p>
        </p:txBody>
      </p:sp>
      <p:grpSp>
        <p:nvGrpSpPr>
          <p:cNvPr id="366" name="Google Shape;366;p37"/>
          <p:cNvGrpSpPr/>
          <p:nvPr/>
        </p:nvGrpSpPr>
        <p:grpSpPr>
          <a:xfrm>
            <a:off x="361075" y="2795650"/>
            <a:ext cx="8154600" cy="1836600"/>
            <a:chOff x="361075" y="2795650"/>
            <a:chExt cx="8154600" cy="1836600"/>
          </a:xfrm>
        </p:grpSpPr>
        <p:sp>
          <p:nvSpPr>
            <p:cNvPr id="367" name="Google Shape;367;p37"/>
            <p:cNvSpPr/>
            <p:nvPr/>
          </p:nvSpPr>
          <p:spPr>
            <a:xfrm>
              <a:off x="1488925" y="2795650"/>
              <a:ext cx="2298000" cy="18366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4999300" y="2795650"/>
              <a:ext cx="2298000" cy="1836600"/>
            </a:xfrm>
            <a:prstGeom prst="rect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 txBox="1"/>
            <p:nvPr/>
          </p:nvSpPr>
          <p:spPr>
            <a:xfrm>
              <a:off x="361075" y="3362550"/>
              <a:ext cx="1071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Ex. CO</a:t>
              </a:r>
              <a:endPara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370" name="Google Shape;370;p37"/>
            <p:cNvSpPr txBox="1"/>
            <p:nvPr/>
          </p:nvSpPr>
          <p:spPr>
            <a:xfrm>
              <a:off x="7444675" y="3362550"/>
              <a:ext cx="1071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Ex. H</a:t>
              </a:r>
              <a:r>
                <a:rPr lang="en" sz="2400" baseline="-250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2</a:t>
              </a:r>
              <a:r>
                <a:rPr lang="en" sz="24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O</a:t>
              </a:r>
              <a:endParaRPr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grpSp>
          <p:nvGrpSpPr>
            <p:cNvPr id="371" name="Google Shape;371;p37"/>
            <p:cNvGrpSpPr/>
            <p:nvPr/>
          </p:nvGrpSpPr>
          <p:grpSpPr>
            <a:xfrm>
              <a:off x="6330437" y="3958558"/>
              <a:ext cx="813183" cy="512998"/>
              <a:chOff x="1726249" y="6146321"/>
              <a:chExt cx="1070681" cy="706511"/>
            </a:xfrm>
          </p:grpSpPr>
          <p:sp>
            <p:nvSpPr>
              <p:cNvPr id="372" name="Google Shape;372;p37"/>
              <p:cNvSpPr/>
              <p:nvPr/>
            </p:nvSpPr>
            <p:spPr>
              <a:xfrm>
                <a:off x="2315430" y="6395632"/>
                <a:ext cx="4815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726249" y="6395632"/>
                <a:ext cx="4452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37"/>
            <p:cNvGrpSpPr/>
            <p:nvPr/>
          </p:nvGrpSpPr>
          <p:grpSpPr>
            <a:xfrm>
              <a:off x="5174087" y="2957183"/>
              <a:ext cx="813183" cy="512998"/>
              <a:chOff x="1726249" y="6146321"/>
              <a:chExt cx="1070681" cy="706511"/>
            </a:xfrm>
          </p:grpSpPr>
          <p:sp>
            <p:nvSpPr>
              <p:cNvPr id="376" name="Google Shape;376;p37"/>
              <p:cNvSpPr/>
              <p:nvPr/>
            </p:nvSpPr>
            <p:spPr>
              <a:xfrm>
                <a:off x="2315430" y="6395632"/>
                <a:ext cx="4815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1726249" y="6395632"/>
                <a:ext cx="4452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37"/>
            <p:cNvGrpSpPr/>
            <p:nvPr/>
          </p:nvGrpSpPr>
          <p:grpSpPr>
            <a:xfrm>
              <a:off x="5300662" y="3824258"/>
              <a:ext cx="813183" cy="512998"/>
              <a:chOff x="1726249" y="6146321"/>
              <a:chExt cx="1070681" cy="706511"/>
            </a:xfrm>
          </p:grpSpPr>
          <p:sp>
            <p:nvSpPr>
              <p:cNvPr id="380" name="Google Shape;380;p37"/>
              <p:cNvSpPr/>
              <p:nvPr/>
            </p:nvSpPr>
            <p:spPr>
              <a:xfrm>
                <a:off x="2315430" y="6395632"/>
                <a:ext cx="4815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1726249" y="6395632"/>
                <a:ext cx="4452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37"/>
            <p:cNvGrpSpPr/>
            <p:nvPr/>
          </p:nvGrpSpPr>
          <p:grpSpPr>
            <a:xfrm>
              <a:off x="6219362" y="3132858"/>
              <a:ext cx="813183" cy="512998"/>
              <a:chOff x="1726249" y="6146321"/>
              <a:chExt cx="1070681" cy="706511"/>
            </a:xfrm>
          </p:grpSpPr>
          <p:sp>
            <p:nvSpPr>
              <p:cNvPr id="384" name="Google Shape;384;p37"/>
              <p:cNvSpPr/>
              <p:nvPr/>
            </p:nvSpPr>
            <p:spPr>
              <a:xfrm>
                <a:off x="2315430" y="6395632"/>
                <a:ext cx="4815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726249" y="6395632"/>
                <a:ext cx="4452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37"/>
            <p:cNvGrpSpPr/>
            <p:nvPr/>
          </p:nvGrpSpPr>
          <p:grpSpPr>
            <a:xfrm>
              <a:off x="1845137" y="3223371"/>
              <a:ext cx="687797" cy="331973"/>
              <a:chOff x="1587210" y="6146321"/>
              <a:chExt cx="905592" cy="457200"/>
            </a:xfrm>
          </p:grpSpPr>
          <p:sp>
            <p:nvSpPr>
              <p:cNvPr id="388" name="Google Shape;388;p37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37"/>
            <p:cNvGrpSpPr/>
            <p:nvPr/>
          </p:nvGrpSpPr>
          <p:grpSpPr>
            <a:xfrm>
              <a:off x="2642437" y="2957183"/>
              <a:ext cx="687797" cy="331973"/>
              <a:chOff x="1587210" y="6146321"/>
              <a:chExt cx="905592" cy="457200"/>
            </a:xfrm>
          </p:grpSpPr>
          <p:sp>
            <p:nvSpPr>
              <p:cNvPr id="391" name="Google Shape;391;p37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37"/>
            <p:cNvGrpSpPr/>
            <p:nvPr/>
          </p:nvGrpSpPr>
          <p:grpSpPr>
            <a:xfrm>
              <a:off x="2734562" y="3846933"/>
              <a:ext cx="687797" cy="331973"/>
              <a:chOff x="1587210" y="6146321"/>
              <a:chExt cx="905592" cy="457200"/>
            </a:xfrm>
          </p:grpSpPr>
          <p:sp>
            <p:nvSpPr>
              <p:cNvPr id="394" name="Google Shape;394;p37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" name="Google Shape;396;p37"/>
            <p:cNvGrpSpPr/>
            <p:nvPr/>
          </p:nvGrpSpPr>
          <p:grpSpPr>
            <a:xfrm>
              <a:off x="1845137" y="4086658"/>
              <a:ext cx="687797" cy="331973"/>
              <a:chOff x="1587210" y="6146321"/>
              <a:chExt cx="905592" cy="457200"/>
            </a:xfrm>
          </p:grpSpPr>
          <p:sp>
            <p:nvSpPr>
              <p:cNvPr id="397" name="Google Shape;397;p37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7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9" name="Google Shape;399;p37"/>
          <p:cNvGrpSpPr/>
          <p:nvPr/>
        </p:nvGrpSpPr>
        <p:grpSpPr>
          <a:xfrm>
            <a:off x="2634200" y="2922413"/>
            <a:ext cx="687600" cy="369300"/>
            <a:chOff x="3385600" y="2553088"/>
            <a:chExt cx="687600" cy="369300"/>
          </a:xfrm>
        </p:grpSpPr>
        <p:sp>
          <p:nvSpPr>
            <p:cNvPr id="400" name="Google Shape;400;p37"/>
            <p:cNvSpPr txBox="1"/>
            <p:nvPr/>
          </p:nvSpPr>
          <p:spPr>
            <a:xfrm>
              <a:off x="3729400" y="255308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401" name="Google Shape;401;p37"/>
            <p:cNvSpPr txBox="1"/>
            <p:nvPr/>
          </p:nvSpPr>
          <p:spPr>
            <a:xfrm>
              <a:off x="3385600" y="255308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</p:grpSp>
      <p:grpSp>
        <p:nvGrpSpPr>
          <p:cNvPr id="402" name="Google Shape;402;p37"/>
          <p:cNvGrpSpPr/>
          <p:nvPr/>
        </p:nvGrpSpPr>
        <p:grpSpPr>
          <a:xfrm>
            <a:off x="5212325" y="2922413"/>
            <a:ext cx="764475" cy="549725"/>
            <a:chOff x="5212325" y="2922413"/>
            <a:chExt cx="764475" cy="549725"/>
          </a:xfrm>
        </p:grpSpPr>
        <p:sp>
          <p:nvSpPr>
            <p:cNvPr id="403" name="Google Shape;403;p37"/>
            <p:cNvSpPr txBox="1"/>
            <p:nvPr/>
          </p:nvSpPr>
          <p:spPr>
            <a:xfrm>
              <a:off x="5425400" y="2922413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404" name="Google Shape;404;p37"/>
            <p:cNvSpPr txBox="1"/>
            <p:nvPr/>
          </p:nvSpPr>
          <p:spPr>
            <a:xfrm>
              <a:off x="5633000" y="310283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  <p:sp>
          <p:nvSpPr>
            <p:cNvPr id="405" name="Google Shape;405;p37"/>
            <p:cNvSpPr txBox="1"/>
            <p:nvPr/>
          </p:nvSpPr>
          <p:spPr>
            <a:xfrm>
              <a:off x="5212325" y="3102838"/>
              <a:ext cx="3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Ionic Substances</a:t>
            </a:r>
            <a:endParaRPr/>
          </a:p>
        </p:txBody>
      </p:sp>
      <p:sp>
        <p:nvSpPr>
          <p:cNvPr id="417" name="Google Shape;417;p3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up of a metal and a nonmetal element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NaCl</a:t>
            </a:r>
            <a:endParaRPr/>
          </a:p>
        </p:txBody>
      </p:sp>
      <p:pic>
        <p:nvPicPr>
          <p:cNvPr id="418" name="Google Shape;4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/>
          <p:nvPr/>
        </p:nvSpPr>
        <p:spPr>
          <a:xfrm>
            <a:off x="1704125" y="2892796"/>
            <a:ext cx="338100" cy="3321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2042225" y="2892796"/>
            <a:ext cx="338100" cy="3321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1662275" y="2923700"/>
            <a:ext cx="4218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422" name="Google Shape;422;p39"/>
          <p:cNvSpPr txBox="1"/>
          <p:nvPr/>
        </p:nvSpPr>
        <p:spPr>
          <a:xfrm>
            <a:off x="2000375" y="2923700"/>
            <a:ext cx="4218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Differentiate between elements, compounds and mixtures</a:t>
            </a:r>
            <a:endParaRPr sz="3200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Identify the diatomic elements </a:t>
            </a:r>
            <a:endParaRPr sz="3200" dirty="0">
              <a:solidFill>
                <a:schemeClr val="lt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Ionic Substances</a:t>
            </a:r>
            <a:endParaRPr/>
          </a:p>
        </p:txBody>
      </p:sp>
      <p:sp>
        <p:nvSpPr>
          <p:cNvPr id="447" name="Google Shape;447;p4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Hard, crystalline structure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HIGH Melt/Boiling Pt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SOLUBLE in water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Conduct ELECTRICITY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only when dissolved in water (aq)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448" name="Google Shape;4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275" y="1638822"/>
            <a:ext cx="3297225" cy="30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Covalent Substances</a:t>
            </a:r>
            <a:endParaRPr/>
          </a:p>
        </p:txBody>
      </p:sp>
      <p:sp>
        <p:nvSpPr>
          <p:cNvPr id="428" name="Google Shape;428;p4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up of 2 or more nonmetal elements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CO</a:t>
            </a:r>
            <a:r>
              <a:rPr lang="en" baseline="-25000"/>
              <a:t>2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0"/>
          <p:cNvSpPr/>
          <p:nvPr/>
        </p:nvSpPr>
        <p:spPr>
          <a:xfrm>
            <a:off x="1509600" y="2985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0" descr="Description: Light vertical"/>
          <p:cNvSpPr/>
          <p:nvPr/>
        </p:nvSpPr>
        <p:spPr>
          <a:xfrm>
            <a:off x="1847712" y="29857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0"/>
          <p:cNvSpPr txBox="1"/>
          <p:nvPr/>
        </p:nvSpPr>
        <p:spPr>
          <a:xfrm>
            <a:off x="1859400" y="3016638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endParaRPr dirty="0"/>
          </a:p>
        </p:txBody>
      </p:sp>
      <p:sp>
        <p:nvSpPr>
          <p:cNvPr id="433" name="Google Shape;433;p40"/>
          <p:cNvSpPr txBox="1"/>
          <p:nvPr/>
        </p:nvSpPr>
        <p:spPr>
          <a:xfrm>
            <a:off x="1509600" y="3016638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</a:t>
            </a:r>
            <a:endParaRPr dirty="0"/>
          </a:p>
        </p:txBody>
      </p:sp>
      <p:sp>
        <p:nvSpPr>
          <p:cNvPr id="434" name="Google Shape;434;p40"/>
          <p:cNvSpPr/>
          <p:nvPr/>
        </p:nvSpPr>
        <p:spPr>
          <a:xfrm>
            <a:off x="2209200" y="2985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"/>
          <p:cNvSpPr txBox="1"/>
          <p:nvPr/>
        </p:nvSpPr>
        <p:spPr>
          <a:xfrm>
            <a:off x="2209200" y="3016638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Covalent Substance</a:t>
            </a:r>
            <a:endParaRPr/>
          </a:p>
        </p:txBody>
      </p:sp>
      <p:sp>
        <p:nvSpPr>
          <p:cNvPr id="454" name="Google Shape;454;p4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Low melting and boiling pts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due to weak attraction between particles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Do not conduct electricity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Covalent Substances</a:t>
            </a:r>
            <a:endParaRPr/>
          </a:p>
        </p:txBody>
      </p:sp>
      <p:sp>
        <p:nvSpPr>
          <p:cNvPr id="466" name="Google Shape;466;p4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Polar Covalent:</a:t>
            </a:r>
            <a:r>
              <a:rPr lang="en"/>
              <a:t> dissolves in water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u="sng"/>
              <a:t>Nonpolar covalent:</a:t>
            </a:r>
            <a:r>
              <a:rPr lang="en"/>
              <a:t> insoluble in water</a:t>
            </a:r>
            <a:endParaRPr/>
          </a:p>
        </p:txBody>
      </p:sp>
      <p:pic>
        <p:nvPicPr>
          <p:cNvPr id="467" name="Google Shape;4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72" y="2810022"/>
            <a:ext cx="4889875" cy="1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413" y="2169775"/>
            <a:ext cx="181927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 txBox="1"/>
          <p:nvPr/>
        </p:nvSpPr>
        <p:spPr>
          <a:xfrm>
            <a:off x="1900725" y="2878725"/>
            <a:ext cx="21549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Soluble</a:t>
            </a:r>
            <a:endParaRPr b="1"/>
          </a:p>
        </p:txBody>
      </p:sp>
      <p:sp>
        <p:nvSpPr>
          <p:cNvPr id="470" name="Google Shape;470;p45"/>
          <p:cNvSpPr txBox="1"/>
          <p:nvPr/>
        </p:nvSpPr>
        <p:spPr>
          <a:xfrm>
            <a:off x="6829700" y="2169775"/>
            <a:ext cx="21549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insoluble</a:t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atoms and molecules and compounds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Classify compounds as ionic or covalent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type of compound based on its properties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if a covalent compound is polar or nonpolar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Formulas of Compounds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492" name="Google Shape;492;p4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how many atoms are in a compound and how many molecules/compounds are in a reaction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Explain the laws of definite and multiple proportions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Subscripts</a:t>
            </a:r>
            <a:endParaRPr/>
          </a:p>
        </p:txBody>
      </p:sp>
      <p:sp>
        <p:nvSpPr>
          <p:cNvPr id="498" name="Google Shape;498;p5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25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The little number following an element symbol. 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Indicates the # of ATOMS of ONLY THAT ELEMENT in the compound.</a:t>
            </a:r>
            <a:br>
              <a:rPr lang="en" dirty="0"/>
            </a:br>
            <a:r>
              <a:rPr lang="en" dirty="0"/>
              <a:t>Example:   H</a:t>
            </a:r>
            <a:r>
              <a:rPr lang="en" baseline="-25000" dirty="0"/>
              <a:t>2</a:t>
            </a:r>
            <a:r>
              <a:rPr lang="en" dirty="0"/>
              <a:t>O		     	          CO</a:t>
            </a:r>
            <a:r>
              <a:rPr lang="en" baseline="-25000" dirty="0"/>
              <a:t>2</a:t>
            </a:r>
            <a:r>
              <a:rPr lang="en" dirty="0"/>
              <a:t>	    	</a:t>
            </a:r>
            <a:br>
              <a:rPr lang="en" dirty="0"/>
            </a:br>
            <a:r>
              <a:rPr lang="en" dirty="0"/>
              <a:t>		(2 H’s and 1 O)	 	(1 C and 2 O’s)	</a:t>
            </a:r>
            <a:endParaRPr dirty="0"/>
          </a:p>
        </p:txBody>
      </p:sp>
      <p:grpSp>
        <p:nvGrpSpPr>
          <p:cNvPr id="499" name="Google Shape;499;p50"/>
          <p:cNvGrpSpPr/>
          <p:nvPr/>
        </p:nvGrpSpPr>
        <p:grpSpPr>
          <a:xfrm>
            <a:off x="2182563" y="4222100"/>
            <a:ext cx="813207" cy="513006"/>
            <a:chOff x="2182563" y="4222100"/>
            <a:chExt cx="813207" cy="513006"/>
          </a:xfrm>
        </p:grpSpPr>
        <p:grpSp>
          <p:nvGrpSpPr>
            <p:cNvPr id="500" name="Google Shape;500;p50"/>
            <p:cNvGrpSpPr/>
            <p:nvPr/>
          </p:nvGrpSpPr>
          <p:grpSpPr>
            <a:xfrm>
              <a:off x="2182587" y="4222108"/>
              <a:ext cx="813183" cy="512998"/>
              <a:chOff x="1726249" y="6146321"/>
              <a:chExt cx="1070681" cy="706511"/>
            </a:xfrm>
          </p:grpSpPr>
          <p:sp>
            <p:nvSpPr>
              <p:cNvPr id="501" name="Google Shape;501;p50"/>
              <p:cNvSpPr/>
              <p:nvPr/>
            </p:nvSpPr>
            <p:spPr>
              <a:xfrm>
                <a:off x="2315430" y="6395632"/>
                <a:ext cx="4815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50"/>
              <p:cNvSpPr/>
              <p:nvPr/>
            </p:nvSpPr>
            <p:spPr>
              <a:xfrm>
                <a:off x="1726249" y="6395632"/>
                <a:ext cx="445200" cy="457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50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4" name="Google Shape;504;p50"/>
            <p:cNvSpPr txBox="1"/>
            <p:nvPr/>
          </p:nvSpPr>
          <p:spPr>
            <a:xfrm>
              <a:off x="2415763" y="4222100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505" name="Google Shape;505;p50"/>
            <p:cNvSpPr txBox="1"/>
            <p:nvPr/>
          </p:nvSpPr>
          <p:spPr>
            <a:xfrm>
              <a:off x="2182563" y="4412200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  <p:sp>
          <p:nvSpPr>
            <p:cNvPr id="506" name="Google Shape;506;p50"/>
            <p:cNvSpPr txBox="1"/>
            <p:nvPr/>
          </p:nvSpPr>
          <p:spPr>
            <a:xfrm>
              <a:off x="2656963" y="4412200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</a:t>
              </a:r>
              <a:endParaRPr/>
            </a:p>
          </p:txBody>
        </p:sp>
      </p:grpSp>
      <p:grpSp>
        <p:nvGrpSpPr>
          <p:cNvPr id="507" name="Google Shape;507;p50"/>
          <p:cNvGrpSpPr/>
          <p:nvPr/>
        </p:nvGrpSpPr>
        <p:grpSpPr>
          <a:xfrm>
            <a:off x="5968537" y="4267358"/>
            <a:ext cx="1031908" cy="331973"/>
            <a:chOff x="5968537" y="4267358"/>
            <a:chExt cx="1031908" cy="331973"/>
          </a:xfrm>
        </p:grpSpPr>
        <p:grpSp>
          <p:nvGrpSpPr>
            <p:cNvPr id="508" name="Google Shape;508;p50"/>
            <p:cNvGrpSpPr/>
            <p:nvPr/>
          </p:nvGrpSpPr>
          <p:grpSpPr>
            <a:xfrm>
              <a:off x="5968537" y="4267358"/>
              <a:ext cx="1031908" cy="331973"/>
              <a:chOff x="1587210" y="6146321"/>
              <a:chExt cx="1358667" cy="457200"/>
            </a:xfrm>
          </p:grpSpPr>
          <p:sp>
            <p:nvSpPr>
              <p:cNvPr id="509" name="Google Shape;509;p50"/>
              <p:cNvSpPr/>
              <p:nvPr/>
            </p:nvSpPr>
            <p:spPr>
              <a:xfrm>
                <a:off x="2464377" y="6146321"/>
                <a:ext cx="4815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0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0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2" name="Google Shape;512;p50"/>
            <p:cNvSpPr txBox="1"/>
            <p:nvPr/>
          </p:nvSpPr>
          <p:spPr>
            <a:xfrm>
              <a:off x="6333700" y="4298175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sp>
          <p:nvSpPr>
            <p:cNvPr id="513" name="Google Shape;513;p50"/>
            <p:cNvSpPr txBox="1"/>
            <p:nvPr/>
          </p:nvSpPr>
          <p:spPr>
            <a:xfrm>
              <a:off x="6010950" y="4298188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514" name="Google Shape;514;p50"/>
            <p:cNvSpPr txBox="1"/>
            <p:nvPr/>
          </p:nvSpPr>
          <p:spPr>
            <a:xfrm>
              <a:off x="6691275" y="4298163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Coefficients</a:t>
            </a:r>
            <a:endParaRPr/>
          </a:p>
        </p:txBody>
      </p:sp>
      <p:sp>
        <p:nvSpPr>
          <p:cNvPr id="520" name="Google Shape;520;p5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22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 big number in front of a formula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Indicates the number of molecules/compounds there are </a:t>
            </a:r>
            <a:br>
              <a:rPr lang="en"/>
            </a:br>
            <a:r>
              <a:rPr lang="en"/>
              <a:t>Example:</a:t>
            </a:r>
            <a:br>
              <a:rPr lang="en"/>
            </a:br>
            <a:r>
              <a:rPr lang="en"/>
              <a:t>3H</a:t>
            </a:r>
            <a:r>
              <a:rPr lang="en" baseline="-25000"/>
              <a:t>2</a:t>
            </a:r>
            <a:r>
              <a:rPr lang="en"/>
              <a:t>O is 3 molecules of the compound H</a:t>
            </a:r>
            <a:r>
              <a:rPr lang="en" baseline="-25000"/>
              <a:t>2</a:t>
            </a:r>
            <a:r>
              <a:rPr lang="en"/>
              <a:t>O</a:t>
            </a:r>
            <a:br>
              <a:rPr lang="en"/>
            </a:br>
            <a:endParaRPr/>
          </a:p>
        </p:txBody>
      </p:sp>
      <p:grpSp>
        <p:nvGrpSpPr>
          <p:cNvPr id="521" name="Google Shape;521;p51"/>
          <p:cNvGrpSpPr/>
          <p:nvPr/>
        </p:nvGrpSpPr>
        <p:grpSpPr>
          <a:xfrm>
            <a:off x="2295712" y="3906908"/>
            <a:ext cx="813183" cy="512998"/>
            <a:chOff x="1726249" y="6146321"/>
            <a:chExt cx="1070681" cy="706511"/>
          </a:xfrm>
        </p:grpSpPr>
        <p:sp>
          <p:nvSpPr>
            <p:cNvPr id="522" name="Google Shape;522;p51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1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1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51"/>
          <p:cNvGrpSpPr/>
          <p:nvPr/>
        </p:nvGrpSpPr>
        <p:grpSpPr>
          <a:xfrm>
            <a:off x="3669887" y="3906908"/>
            <a:ext cx="813183" cy="512998"/>
            <a:chOff x="1726249" y="6146321"/>
            <a:chExt cx="1070681" cy="706511"/>
          </a:xfrm>
        </p:grpSpPr>
        <p:sp>
          <p:nvSpPr>
            <p:cNvPr id="526" name="Google Shape;526;p51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1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1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51"/>
          <p:cNvGrpSpPr/>
          <p:nvPr/>
        </p:nvGrpSpPr>
        <p:grpSpPr>
          <a:xfrm>
            <a:off x="5044062" y="3906908"/>
            <a:ext cx="813183" cy="512998"/>
            <a:chOff x="1726249" y="6146321"/>
            <a:chExt cx="1070681" cy="706511"/>
          </a:xfrm>
        </p:grpSpPr>
        <p:sp>
          <p:nvSpPr>
            <p:cNvPr id="530" name="Google Shape;530;p51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1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1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51"/>
          <p:cNvSpPr txBox="1"/>
          <p:nvPr/>
        </p:nvSpPr>
        <p:spPr>
          <a:xfrm>
            <a:off x="2295700" y="4115950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34" name="Google Shape;534;p51"/>
          <p:cNvSpPr txBox="1"/>
          <p:nvPr/>
        </p:nvSpPr>
        <p:spPr>
          <a:xfrm>
            <a:off x="2793525" y="4115950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35" name="Google Shape;535;p51"/>
          <p:cNvSpPr txBox="1"/>
          <p:nvPr/>
        </p:nvSpPr>
        <p:spPr>
          <a:xfrm>
            <a:off x="2544613" y="3906900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536" name="Google Shape;536;p51"/>
          <p:cNvSpPr/>
          <p:nvPr/>
        </p:nvSpPr>
        <p:spPr>
          <a:xfrm>
            <a:off x="1980925" y="3766150"/>
            <a:ext cx="1351200" cy="93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3363788" y="3729600"/>
            <a:ext cx="1351200" cy="93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4746675" y="3729600"/>
            <a:ext cx="1351200" cy="93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544" name="Google Shape;544;p5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many atoms of Hydrogen are indicated by the formula:    2H</a:t>
            </a:r>
            <a:r>
              <a:rPr lang="en" baseline="-25000"/>
              <a:t>2</a:t>
            </a:r>
            <a:r>
              <a:rPr lang="en"/>
              <a:t>O?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545" name="Google Shape;545;p52"/>
          <p:cNvSpPr txBox="1"/>
          <p:nvPr/>
        </p:nvSpPr>
        <p:spPr>
          <a:xfrm>
            <a:off x="6590125" y="2149675"/>
            <a:ext cx="2036400" cy="618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 atoms of H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546" name="Google Shape;546;p52"/>
          <p:cNvGrpSpPr/>
          <p:nvPr/>
        </p:nvGrpSpPr>
        <p:grpSpPr>
          <a:xfrm>
            <a:off x="4490387" y="2149683"/>
            <a:ext cx="813183" cy="512998"/>
            <a:chOff x="1726249" y="6146321"/>
            <a:chExt cx="1070681" cy="706511"/>
          </a:xfrm>
        </p:grpSpPr>
        <p:sp>
          <p:nvSpPr>
            <p:cNvPr id="547" name="Google Shape;547;p52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2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2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52"/>
          <p:cNvSpPr txBox="1"/>
          <p:nvPr/>
        </p:nvSpPr>
        <p:spPr>
          <a:xfrm>
            <a:off x="4490375" y="23587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51" name="Google Shape;551;p52"/>
          <p:cNvSpPr txBox="1"/>
          <p:nvPr/>
        </p:nvSpPr>
        <p:spPr>
          <a:xfrm>
            <a:off x="4988200" y="23587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52" name="Google Shape;552;p52"/>
          <p:cNvSpPr txBox="1"/>
          <p:nvPr/>
        </p:nvSpPr>
        <p:spPr>
          <a:xfrm>
            <a:off x="4739288" y="21496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grpSp>
        <p:nvGrpSpPr>
          <p:cNvPr id="553" name="Google Shape;553;p52"/>
          <p:cNvGrpSpPr/>
          <p:nvPr/>
        </p:nvGrpSpPr>
        <p:grpSpPr>
          <a:xfrm>
            <a:off x="5540262" y="2149683"/>
            <a:ext cx="813183" cy="512998"/>
            <a:chOff x="1726249" y="6146321"/>
            <a:chExt cx="1070681" cy="706511"/>
          </a:xfrm>
        </p:grpSpPr>
        <p:sp>
          <p:nvSpPr>
            <p:cNvPr id="554" name="Google Shape;554;p52"/>
            <p:cNvSpPr/>
            <p:nvPr/>
          </p:nvSpPr>
          <p:spPr>
            <a:xfrm>
              <a:off x="2315430" y="6395632"/>
              <a:ext cx="4815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1726249" y="6395632"/>
              <a:ext cx="445200" cy="45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2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52"/>
          <p:cNvSpPr txBox="1"/>
          <p:nvPr/>
        </p:nvSpPr>
        <p:spPr>
          <a:xfrm>
            <a:off x="5540250" y="23587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58" name="Google Shape;558;p52"/>
          <p:cNvSpPr txBox="1"/>
          <p:nvPr/>
        </p:nvSpPr>
        <p:spPr>
          <a:xfrm>
            <a:off x="6038075" y="235872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559" name="Google Shape;559;p52"/>
          <p:cNvSpPr txBox="1"/>
          <p:nvPr/>
        </p:nvSpPr>
        <p:spPr>
          <a:xfrm>
            <a:off x="5789163" y="2149675"/>
            <a:ext cx="241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endParaRPr/>
          </a:p>
        </p:txBody>
      </p:sp>
      <p:sp>
        <p:nvSpPr>
          <p:cNvPr id="560" name="Google Shape;560;p52"/>
          <p:cNvSpPr txBox="1"/>
          <p:nvPr/>
        </p:nvSpPr>
        <p:spPr>
          <a:xfrm>
            <a:off x="3750700" y="4081050"/>
            <a:ext cx="3225600" cy="618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 molecules of water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1" name="Google Shape;561;p52"/>
          <p:cNvSpPr txBox="1"/>
          <p:nvPr/>
        </p:nvSpPr>
        <p:spPr>
          <a:xfrm>
            <a:off x="292200" y="3171775"/>
            <a:ext cx="8393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Char char="●"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How many molecules of water are indicated by the formula:    2H</a:t>
            </a:r>
            <a:r>
              <a:rPr lang="en" sz="30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O?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</a:t>
            </a: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atter is anything that:</a:t>
            </a:r>
            <a:endParaRPr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Has mass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Takes up space (volume)</a:t>
            </a:r>
            <a:br>
              <a:rPr lang="en" dirty="0"/>
            </a:br>
            <a:endParaRPr dirty="0"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453" y="3471098"/>
            <a:ext cx="1999300" cy="10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653" y="2175487"/>
            <a:ext cx="23431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Multiple Proportions</a:t>
            </a:r>
            <a:endParaRPr/>
          </a:p>
        </p:txBody>
      </p:sp>
      <p:sp>
        <p:nvSpPr>
          <p:cNvPr id="573" name="Google Shape;573;p5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When 2 elements react to form more than one compound, a fixed mass of one element will react with fixed masses of the other element in a ratio of small, whole numbers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Multiple Proportions (pg. 12)</a:t>
            </a:r>
            <a:endParaRPr/>
          </a:p>
        </p:txBody>
      </p:sp>
      <p:sp>
        <p:nvSpPr>
          <p:cNvPr id="579" name="Google Shape;579;p5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Compounds of carbon (C) and oxygen (O)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Compound A: 57.1g O and 42.9g 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Compound B: 72.7g O and 27.3g 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Determine the value of the ratio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each compound. A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"/>
              <a:t> B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80" name="Google Shape;580;p55"/>
          <p:cNvSpPr txBox="1"/>
          <p:nvPr/>
        </p:nvSpPr>
        <p:spPr>
          <a:xfrm>
            <a:off x="5216775" y="3378325"/>
            <a:ext cx="1563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mass O</a:t>
            </a:r>
            <a:endParaRPr u="sng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1" name="Google Shape;581;p55"/>
          <p:cNvSpPr txBox="1"/>
          <p:nvPr/>
        </p:nvSpPr>
        <p:spPr>
          <a:xfrm>
            <a:off x="5192475" y="3747975"/>
            <a:ext cx="16119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mass C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582" name="Google Shape;582;p55"/>
          <p:cNvGrpSpPr/>
          <p:nvPr/>
        </p:nvGrpSpPr>
        <p:grpSpPr>
          <a:xfrm>
            <a:off x="5029975" y="2127725"/>
            <a:ext cx="1218000" cy="666575"/>
            <a:chOff x="5416750" y="1833125"/>
            <a:chExt cx="1218000" cy="666575"/>
          </a:xfrm>
        </p:grpSpPr>
        <p:sp>
          <p:nvSpPr>
            <p:cNvPr id="583" name="Google Shape;583;p55"/>
            <p:cNvSpPr txBox="1"/>
            <p:nvPr/>
          </p:nvSpPr>
          <p:spPr>
            <a:xfrm>
              <a:off x="5416750" y="1833125"/>
              <a:ext cx="12180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57.1g O</a:t>
              </a:r>
              <a:endParaRPr sz="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584" name="Google Shape;584;p55"/>
            <p:cNvCxnSpPr/>
            <p:nvPr/>
          </p:nvCxnSpPr>
          <p:spPr>
            <a:xfrm rot="10800000" flipH="1">
              <a:off x="5465225" y="2221000"/>
              <a:ext cx="799800" cy="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5" name="Google Shape;585;p55"/>
            <p:cNvSpPr txBox="1"/>
            <p:nvPr/>
          </p:nvSpPr>
          <p:spPr>
            <a:xfrm>
              <a:off x="5465225" y="2257300"/>
              <a:ext cx="8181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42.9g C</a:t>
              </a:r>
              <a:endParaRPr sz="600"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  <p:sp>
        <p:nvSpPr>
          <p:cNvPr id="586" name="Google Shape;586;p55"/>
          <p:cNvSpPr txBox="1"/>
          <p:nvPr/>
        </p:nvSpPr>
        <p:spPr>
          <a:xfrm>
            <a:off x="3447375" y="4172175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1.33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587" name="Google Shape;587;p55"/>
          <p:cNvGrpSpPr/>
          <p:nvPr/>
        </p:nvGrpSpPr>
        <p:grpSpPr>
          <a:xfrm>
            <a:off x="6434775" y="2633100"/>
            <a:ext cx="1218000" cy="666575"/>
            <a:chOff x="5416750" y="1833125"/>
            <a:chExt cx="1218000" cy="666575"/>
          </a:xfrm>
        </p:grpSpPr>
        <p:sp>
          <p:nvSpPr>
            <p:cNvPr id="588" name="Google Shape;588;p55"/>
            <p:cNvSpPr txBox="1"/>
            <p:nvPr/>
          </p:nvSpPr>
          <p:spPr>
            <a:xfrm>
              <a:off x="5416750" y="1833125"/>
              <a:ext cx="12180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72.7g O</a:t>
              </a:r>
              <a:endParaRPr sz="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589" name="Google Shape;589;p55"/>
            <p:cNvCxnSpPr/>
            <p:nvPr/>
          </p:nvCxnSpPr>
          <p:spPr>
            <a:xfrm rot="10800000" flipH="1">
              <a:off x="5465225" y="2221000"/>
              <a:ext cx="799800" cy="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0" name="Google Shape;590;p55"/>
            <p:cNvSpPr txBox="1"/>
            <p:nvPr/>
          </p:nvSpPr>
          <p:spPr>
            <a:xfrm>
              <a:off x="5465225" y="2257300"/>
              <a:ext cx="8181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27.3g C</a:t>
              </a:r>
              <a:endParaRPr sz="600"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  <p:sp>
        <p:nvSpPr>
          <p:cNvPr id="591" name="Google Shape;591;p55"/>
          <p:cNvSpPr txBox="1"/>
          <p:nvPr/>
        </p:nvSpPr>
        <p:spPr>
          <a:xfrm>
            <a:off x="5060150" y="4172175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2.66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Multiple Proportions</a:t>
            </a:r>
            <a:endParaRPr/>
          </a:p>
        </p:txBody>
      </p:sp>
      <p:sp>
        <p:nvSpPr>
          <p:cNvPr id="597" name="Google Shape;597;p5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mass ratio for compound B compare to that in compound A?  </a:t>
            </a:r>
            <a:r>
              <a:rPr lang="en">
                <a:solidFill>
                  <a:schemeClr val="lt1"/>
                </a:solidFill>
              </a:rPr>
              <a:t>compound. A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">
                <a:solidFill>
                  <a:schemeClr val="lt1"/>
                </a:solidFill>
              </a:rPr>
              <a:t> B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98" name="Google Shape;598;p56"/>
          <p:cNvSpPr txBox="1"/>
          <p:nvPr/>
        </p:nvSpPr>
        <p:spPr>
          <a:xfrm>
            <a:off x="4572000" y="2017400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1.33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99" name="Google Shape;599;p56"/>
          <p:cNvSpPr txBox="1"/>
          <p:nvPr/>
        </p:nvSpPr>
        <p:spPr>
          <a:xfrm>
            <a:off x="6296325" y="1990700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2.66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0" name="Google Shape;600;p56"/>
          <p:cNvSpPr txBox="1"/>
          <p:nvPr/>
        </p:nvSpPr>
        <p:spPr>
          <a:xfrm>
            <a:off x="331725" y="2941850"/>
            <a:ext cx="6885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ratio in B is twice as great as that in A.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Multiple Proportions</a:t>
            </a:r>
            <a:endParaRPr/>
          </a:p>
        </p:txBody>
      </p:sp>
      <p:sp>
        <p:nvSpPr>
          <p:cNvPr id="606" name="Google Shape;606;p5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Express these mass ratios as improper fractions</a:t>
            </a:r>
            <a:endParaRPr/>
          </a:p>
        </p:txBody>
      </p:sp>
      <p:sp>
        <p:nvSpPr>
          <p:cNvPr id="607" name="Google Shape;607;p57"/>
          <p:cNvSpPr txBox="1">
            <a:spLocks noGrp="1"/>
          </p:cNvSpPr>
          <p:nvPr>
            <p:ph type="body" idx="1"/>
          </p:nvPr>
        </p:nvSpPr>
        <p:spPr>
          <a:xfrm>
            <a:off x="292200" y="1511425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chemeClr val="lt1"/>
                </a:solidFill>
              </a:rPr>
              <a:t>compound A 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" dirty="0">
                <a:solidFill>
                  <a:schemeClr val="lt1"/>
                </a:solidFill>
              </a:rPr>
              <a:t> compound B 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8" name="Google Shape;608;p57"/>
          <p:cNvSpPr txBox="1"/>
          <p:nvPr/>
        </p:nvSpPr>
        <p:spPr>
          <a:xfrm>
            <a:off x="2437225" y="2237575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1.33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09" name="Google Shape;609;p57"/>
          <p:cNvSpPr txBox="1"/>
          <p:nvPr/>
        </p:nvSpPr>
        <p:spPr>
          <a:xfrm>
            <a:off x="5503250" y="2291360"/>
            <a:ext cx="921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2.66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0" name="Google Shape;610;p57"/>
          <p:cNvSpPr txBox="1"/>
          <p:nvPr/>
        </p:nvSpPr>
        <p:spPr>
          <a:xfrm>
            <a:off x="2020800" y="2925425"/>
            <a:ext cx="1500900" cy="640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1/3 = 4/3 </a:t>
            </a:r>
            <a:endParaRPr sz="25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1" name="Google Shape;611;p57"/>
          <p:cNvSpPr txBox="1"/>
          <p:nvPr/>
        </p:nvSpPr>
        <p:spPr>
          <a:xfrm>
            <a:off x="4994600" y="2925425"/>
            <a:ext cx="1938300" cy="640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 2/3 = 8/3 </a:t>
            </a:r>
            <a:endParaRPr sz="25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Google Shape;616;p58"/>
          <p:cNvGraphicFramePr/>
          <p:nvPr/>
        </p:nvGraphicFramePr>
        <p:xfrm>
          <a:off x="925800" y="2100350"/>
          <a:ext cx="7239000" cy="2682150"/>
        </p:xfrm>
        <a:graphic>
          <a:graphicData uri="http://schemas.openxmlformats.org/drawingml/2006/table">
            <a:tbl>
              <a:tblPr>
                <a:noFill/>
                <a:tableStyleId>{2A5FA8BC-0CC0-401D-B543-7076E9F011B9}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Particles of C and O have the same mass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Particles of O are heavier than C particles by the ratio in compound 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" name="Google Shape;617;p58"/>
          <p:cNvSpPr txBox="1"/>
          <p:nvPr/>
        </p:nvSpPr>
        <p:spPr>
          <a:xfrm>
            <a:off x="1467075" y="1607500"/>
            <a:ext cx="2815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Hypothesis 1</a:t>
            </a:r>
            <a:endParaRPr sz="22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8" name="Google Shape;618;p58"/>
          <p:cNvSpPr txBox="1"/>
          <p:nvPr/>
        </p:nvSpPr>
        <p:spPr>
          <a:xfrm>
            <a:off x="4915075" y="1607500"/>
            <a:ext cx="2815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Hypothesis 2</a:t>
            </a:r>
            <a:endParaRPr sz="22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19" name="Google Shape;619;p58"/>
          <p:cNvSpPr/>
          <p:nvPr/>
        </p:nvSpPr>
        <p:spPr>
          <a:xfrm>
            <a:off x="2329362" y="31396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8" descr="Description: Light vertical"/>
          <p:cNvSpPr/>
          <p:nvPr/>
        </p:nvSpPr>
        <p:spPr>
          <a:xfrm>
            <a:off x="2562087" y="27459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8"/>
          <p:cNvSpPr/>
          <p:nvPr/>
        </p:nvSpPr>
        <p:spPr>
          <a:xfrm>
            <a:off x="2753900" y="31396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8"/>
          <p:cNvSpPr/>
          <p:nvPr/>
        </p:nvSpPr>
        <p:spPr>
          <a:xfrm>
            <a:off x="3178462" y="31396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8"/>
          <p:cNvSpPr/>
          <p:nvPr/>
        </p:nvSpPr>
        <p:spPr>
          <a:xfrm>
            <a:off x="3603012" y="31396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8" descr="Description: Light vertical"/>
          <p:cNvSpPr/>
          <p:nvPr/>
        </p:nvSpPr>
        <p:spPr>
          <a:xfrm>
            <a:off x="2993312" y="27459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8" descr="Description: Light vertical"/>
          <p:cNvSpPr/>
          <p:nvPr/>
        </p:nvSpPr>
        <p:spPr>
          <a:xfrm>
            <a:off x="3424537" y="27459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8"/>
          <p:cNvSpPr txBox="1"/>
          <p:nvPr/>
        </p:nvSpPr>
        <p:spPr>
          <a:xfrm>
            <a:off x="1033450" y="2938750"/>
            <a:ext cx="9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C</a:t>
            </a:r>
            <a:r>
              <a:rPr lang="en" sz="2300" baseline="-25000">
                <a:solidFill>
                  <a:srgbClr val="FFFFFF"/>
                </a:solidFill>
              </a:rPr>
              <a:t>3</a:t>
            </a:r>
            <a:r>
              <a:rPr lang="en" sz="2300">
                <a:solidFill>
                  <a:srgbClr val="FFFFFF"/>
                </a:solidFill>
              </a:rPr>
              <a:t>O</a:t>
            </a:r>
            <a:r>
              <a:rPr lang="en" sz="2300" baseline="-25000">
                <a:solidFill>
                  <a:srgbClr val="FFFFFF"/>
                </a:solidFill>
              </a:rPr>
              <a:t>4</a:t>
            </a:r>
            <a:endParaRPr sz="2300" baseline="-25000">
              <a:solidFill>
                <a:srgbClr val="FFFFFF"/>
              </a:solidFill>
            </a:endParaRPr>
          </a:p>
        </p:txBody>
      </p:sp>
      <p:sp>
        <p:nvSpPr>
          <p:cNvPr id="627" name="Google Shape;627;p58" descr="Description: Light vertical"/>
          <p:cNvSpPr/>
          <p:nvPr/>
        </p:nvSpPr>
        <p:spPr>
          <a:xfrm>
            <a:off x="3516562" y="28320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8"/>
          <p:cNvSpPr/>
          <p:nvPr/>
        </p:nvSpPr>
        <p:spPr>
          <a:xfrm>
            <a:off x="3528262" y="7436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8"/>
          <p:cNvSpPr txBox="1"/>
          <p:nvPr/>
        </p:nvSpPr>
        <p:spPr>
          <a:xfrm>
            <a:off x="4022175" y="189800"/>
            <a:ext cx="2068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hadows Into Light"/>
                <a:ea typeface="Shadows Into Light"/>
                <a:cs typeface="Shadows Into Light"/>
                <a:sym typeface="Shadows Into Light"/>
              </a:rPr>
              <a:t>= carbon</a:t>
            </a:r>
            <a:endParaRPr sz="2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30" name="Google Shape;630;p58"/>
          <p:cNvSpPr txBox="1"/>
          <p:nvPr/>
        </p:nvSpPr>
        <p:spPr>
          <a:xfrm>
            <a:off x="4022175" y="615300"/>
            <a:ext cx="2068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hadows Into Light"/>
                <a:ea typeface="Shadows Into Light"/>
                <a:cs typeface="Shadows Into Light"/>
                <a:sym typeface="Shadows Into Light"/>
              </a:rPr>
              <a:t>= oxygen</a:t>
            </a:r>
            <a:endParaRPr sz="2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31" name="Google Shape;631;p58"/>
          <p:cNvSpPr txBox="1"/>
          <p:nvPr/>
        </p:nvSpPr>
        <p:spPr>
          <a:xfrm>
            <a:off x="1363750" y="261600"/>
            <a:ext cx="1814700" cy="640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Shadows Into Light"/>
                <a:ea typeface="Shadows Into Light"/>
                <a:cs typeface="Shadows Into Light"/>
                <a:sym typeface="Shadows Into Light"/>
              </a:rPr>
              <a:t>A = 4/3 O/C</a:t>
            </a:r>
            <a:endParaRPr sz="25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Shadows Into Light"/>
                <a:ea typeface="Shadows Into Light"/>
                <a:cs typeface="Shadows Into Light"/>
                <a:sym typeface="Shadows Into Light"/>
              </a:rPr>
              <a:t>B = 8/3 O/C</a:t>
            </a:r>
            <a:endParaRPr sz="25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32" name="Google Shape;632;p58"/>
          <p:cNvSpPr/>
          <p:nvPr/>
        </p:nvSpPr>
        <p:spPr>
          <a:xfrm>
            <a:off x="2368187" y="378569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8"/>
          <p:cNvSpPr/>
          <p:nvPr/>
        </p:nvSpPr>
        <p:spPr>
          <a:xfrm>
            <a:off x="2792725" y="378569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58"/>
          <p:cNvSpPr/>
          <p:nvPr/>
        </p:nvSpPr>
        <p:spPr>
          <a:xfrm>
            <a:off x="3217287" y="378569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8"/>
          <p:cNvSpPr/>
          <p:nvPr/>
        </p:nvSpPr>
        <p:spPr>
          <a:xfrm>
            <a:off x="3641837" y="378569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8"/>
          <p:cNvSpPr/>
          <p:nvPr/>
        </p:nvSpPr>
        <p:spPr>
          <a:xfrm>
            <a:off x="2368187" y="4431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8"/>
          <p:cNvSpPr/>
          <p:nvPr/>
        </p:nvSpPr>
        <p:spPr>
          <a:xfrm>
            <a:off x="2792725" y="4431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8"/>
          <p:cNvSpPr/>
          <p:nvPr/>
        </p:nvSpPr>
        <p:spPr>
          <a:xfrm>
            <a:off x="3217287" y="4431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8"/>
          <p:cNvSpPr/>
          <p:nvPr/>
        </p:nvSpPr>
        <p:spPr>
          <a:xfrm>
            <a:off x="3641837" y="4431746"/>
            <a:ext cx="338100" cy="332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8" descr="Description: Light vertical"/>
          <p:cNvSpPr/>
          <p:nvPr/>
        </p:nvSpPr>
        <p:spPr>
          <a:xfrm>
            <a:off x="2562087" y="411780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8" descr="Description: Light vertical"/>
          <p:cNvSpPr/>
          <p:nvPr/>
        </p:nvSpPr>
        <p:spPr>
          <a:xfrm>
            <a:off x="2993312" y="411780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8" descr="Description: Light vertical"/>
          <p:cNvSpPr/>
          <p:nvPr/>
        </p:nvSpPr>
        <p:spPr>
          <a:xfrm>
            <a:off x="3424537" y="411780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8"/>
          <p:cNvSpPr txBox="1"/>
          <p:nvPr/>
        </p:nvSpPr>
        <p:spPr>
          <a:xfrm>
            <a:off x="1100525" y="4071825"/>
            <a:ext cx="9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C</a:t>
            </a:r>
            <a:r>
              <a:rPr lang="en" sz="2300" baseline="-25000">
                <a:solidFill>
                  <a:srgbClr val="FFFFFF"/>
                </a:solidFill>
              </a:rPr>
              <a:t>3</a:t>
            </a:r>
            <a:r>
              <a:rPr lang="en" sz="2300">
                <a:solidFill>
                  <a:srgbClr val="FFFFFF"/>
                </a:solidFill>
              </a:rPr>
              <a:t>O</a:t>
            </a:r>
            <a:r>
              <a:rPr lang="en" sz="2300" baseline="-25000">
                <a:solidFill>
                  <a:srgbClr val="FFFFFF"/>
                </a:solidFill>
              </a:rPr>
              <a:t>8</a:t>
            </a:r>
            <a:endParaRPr sz="2300" baseline="-25000">
              <a:solidFill>
                <a:srgbClr val="FFFFFF"/>
              </a:solidFill>
            </a:endParaRPr>
          </a:p>
        </p:txBody>
      </p:sp>
      <p:sp>
        <p:nvSpPr>
          <p:cNvPr id="644" name="Google Shape;644;p58"/>
          <p:cNvSpPr/>
          <p:nvPr/>
        </p:nvSpPr>
        <p:spPr>
          <a:xfrm>
            <a:off x="6450403" y="2918601"/>
            <a:ext cx="538500" cy="507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58" descr="Description: Light vertical"/>
          <p:cNvSpPr/>
          <p:nvPr/>
        </p:nvSpPr>
        <p:spPr>
          <a:xfrm>
            <a:off x="6988912" y="30060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8"/>
          <p:cNvSpPr txBox="1"/>
          <p:nvPr/>
        </p:nvSpPr>
        <p:spPr>
          <a:xfrm>
            <a:off x="5025500" y="3006050"/>
            <a:ext cx="9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CO</a:t>
            </a:r>
            <a:endParaRPr sz="2300" baseline="-25000">
              <a:solidFill>
                <a:srgbClr val="FFFFFF"/>
              </a:solidFill>
            </a:endParaRPr>
          </a:p>
        </p:txBody>
      </p:sp>
      <p:sp>
        <p:nvSpPr>
          <p:cNvPr id="647" name="Google Shape;647;p58"/>
          <p:cNvSpPr txBox="1"/>
          <p:nvPr/>
        </p:nvSpPr>
        <p:spPr>
          <a:xfrm>
            <a:off x="5025500" y="4071825"/>
            <a:ext cx="960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CO</a:t>
            </a:r>
            <a:r>
              <a:rPr lang="en" sz="2300" baseline="-25000">
                <a:solidFill>
                  <a:srgbClr val="FFFFFF"/>
                </a:solidFill>
              </a:rPr>
              <a:t>2</a:t>
            </a:r>
            <a:endParaRPr sz="2300" baseline="-25000">
              <a:solidFill>
                <a:srgbClr val="FFFFFF"/>
              </a:solidFill>
            </a:endParaRPr>
          </a:p>
        </p:txBody>
      </p:sp>
      <p:sp>
        <p:nvSpPr>
          <p:cNvPr id="648" name="Google Shape;648;p58"/>
          <p:cNvSpPr/>
          <p:nvPr/>
        </p:nvSpPr>
        <p:spPr>
          <a:xfrm>
            <a:off x="6502753" y="3942901"/>
            <a:ext cx="538500" cy="507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8" descr="Description: Light vertical"/>
          <p:cNvSpPr/>
          <p:nvPr/>
        </p:nvSpPr>
        <p:spPr>
          <a:xfrm>
            <a:off x="7041262" y="4030358"/>
            <a:ext cx="3615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48;p58"/>
          <p:cNvSpPr/>
          <p:nvPr/>
        </p:nvSpPr>
        <p:spPr>
          <a:xfrm>
            <a:off x="7402762" y="3951746"/>
            <a:ext cx="538500" cy="507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definite proportions</a:t>
            </a:r>
            <a:endParaRPr/>
          </a:p>
        </p:txBody>
      </p:sp>
      <p:sp>
        <p:nvSpPr>
          <p:cNvPr id="663" name="Google Shape;663;p6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given chemical compound always contains the same elements in the exact same proportions by mass.</a:t>
            </a:r>
            <a:endParaRPr/>
          </a:p>
        </p:txBody>
      </p:sp>
      <p:sp>
        <p:nvSpPr>
          <p:cNvPr id="664" name="Google Shape;664;p60"/>
          <p:cNvSpPr txBox="1"/>
          <p:nvPr/>
        </p:nvSpPr>
        <p:spPr>
          <a:xfrm>
            <a:off x="377775" y="2787175"/>
            <a:ext cx="1845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Ex. CO</a:t>
            </a:r>
            <a:r>
              <a:rPr lang="en" sz="2300" baseline="-25000">
                <a:solidFill>
                  <a:srgbClr val="FFFFFF"/>
                </a:solidFill>
              </a:rPr>
              <a:t>2</a:t>
            </a:r>
            <a:endParaRPr sz="2300" baseline="-2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Definite Proportions</a:t>
            </a:r>
            <a:endParaRPr/>
          </a:p>
        </p:txBody>
      </p:sp>
      <p:sp>
        <p:nvSpPr>
          <p:cNvPr id="670" name="Google Shape;670;p6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Table sugar is a compound known as sucrose. Sucrose is composed of the elements carbon, hydrogen, and oxygen. Analysis of a </a:t>
            </a:r>
            <a:r>
              <a:rPr lang="en" sz="2400">
                <a:solidFill>
                  <a:srgbClr val="FF0000"/>
                </a:solidFill>
              </a:rPr>
              <a:t>20.0 g</a:t>
            </a:r>
            <a:r>
              <a:rPr lang="en" sz="2400"/>
              <a:t> </a:t>
            </a:r>
            <a:r>
              <a:rPr lang="en" sz="2400">
                <a:solidFill>
                  <a:srgbClr val="FF0000"/>
                </a:solidFill>
              </a:rPr>
              <a:t>of sucrose </a:t>
            </a:r>
            <a:r>
              <a:rPr lang="en" sz="2400"/>
              <a:t>from a bag of sugar finds that the sugar is composed of </a:t>
            </a:r>
            <a:r>
              <a:rPr lang="en" sz="2400">
                <a:solidFill>
                  <a:srgbClr val="00FFFF"/>
                </a:solidFill>
              </a:rPr>
              <a:t>8.44 g</a:t>
            </a:r>
            <a:r>
              <a:rPr lang="en" sz="2400"/>
              <a:t> </a:t>
            </a:r>
            <a:r>
              <a:rPr lang="en" sz="2400">
                <a:solidFill>
                  <a:srgbClr val="00FFFF"/>
                </a:solidFill>
              </a:rPr>
              <a:t>of carbon</a:t>
            </a:r>
            <a:r>
              <a:rPr lang="en" sz="2400"/>
              <a:t>, </a:t>
            </a:r>
            <a:r>
              <a:rPr lang="en" sz="2400">
                <a:solidFill>
                  <a:srgbClr val="00FF00"/>
                </a:solidFill>
              </a:rPr>
              <a:t>1.30 g</a:t>
            </a:r>
            <a:r>
              <a:rPr lang="en" sz="2400"/>
              <a:t> </a:t>
            </a:r>
            <a:r>
              <a:rPr lang="en" sz="2400">
                <a:solidFill>
                  <a:srgbClr val="00FF00"/>
                </a:solidFill>
              </a:rPr>
              <a:t>of hydrogen</a:t>
            </a:r>
            <a:r>
              <a:rPr lang="en" sz="2400"/>
              <a:t>, and </a:t>
            </a:r>
            <a:r>
              <a:rPr lang="en" sz="2400">
                <a:solidFill>
                  <a:srgbClr val="FF9900"/>
                </a:solidFill>
              </a:rPr>
              <a:t>10.26 g of oxygen.</a:t>
            </a:r>
            <a:endParaRPr sz="24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Express, as fractions, the ratio of the mass of each element to the total mass of the sample.</a:t>
            </a:r>
            <a:endParaRPr sz="2400"/>
          </a:p>
        </p:txBody>
      </p:sp>
      <p:sp>
        <p:nvSpPr>
          <p:cNvPr id="671" name="Google Shape;671;p61"/>
          <p:cNvSpPr txBox="1"/>
          <p:nvPr/>
        </p:nvSpPr>
        <p:spPr>
          <a:xfrm>
            <a:off x="3168250" y="38527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8.44g C</a:t>
            </a:r>
            <a:endParaRPr sz="2400" u="sng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2" name="Google Shape;672;p61"/>
          <p:cNvSpPr txBox="1"/>
          <p:nvPr/>
        </p:nvSpPr>
        <p:spPr>
          <a:xfrm>
            <a:off x="3168250" y="40985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20.0g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3" name="Google Shape;673;p61"/>
          <p:cNvSpPr txBox="1"/>
          <p:nvPr/>
        </p:nvSpPr>
        <p:spPr>
          <a:xfrm>
            <a:off x="4571988" y="38527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1.30g H</a:t>
            </a:r>
            <a:endParaRPr sz="2400" u="sng">
              <a:solidFill>
                <a:srgbClr val="00F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4571988" y="40985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20.0g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5" name="Google Shape;675;p61"/>
          <p:cNvSpPr txBox="1"/>
          <p:nvPr/>
        </p:nvSpPr>
        <p:spPr>
          <a:xfrm>
            <a:off x="5841350" y="38527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99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10.26g O</a:t>
            </a:r>
            <a:endParaRPr sz="2400" u="sng">
              <a:solidFill>
                <a:srgbClr val="FF99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5841350" y="40985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20.0g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Definite Proportions</a:t>
            </a:r>
            <a:endParaRPr/>
          </a:p>
        </p:txBody>
      </p:sp>
      <p:sp>
        <p:nvSpPr>
          <p:cNvPr id="682" name="Google Shape;682;p6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Using these ratios, calculate the </a:t>
            </a:r>
            <a:r>
              <a:rPr lang="en" sz="2500" b="1" u="sng"/>
              <a:t>percent composition</a:t>
            </a:r>
            <a:r>
              <a:rPr lang="en" sz="2500"/>
              <a:t> by mass of each element in the compound.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3" name="Google Shape;6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825" y="2036300"/>
            <a:ext cx="30670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2"/>
          <p:cNvSpPr txBox="1"/>
          <p:nvPr/>
        </p:nvSpPr>
        <p:spPr>
          <a:xfrm>
            <a:off x="403375" y="2626850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8.44g C</a:t>
            </a:r>
            <a:endParaRPr sz="24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5" name="Google Shape;685;p62"/>
          <p:cNvSpPr txBox="1"/>
          <p:nvPr/>
        </p:nvSpPr>
        <p:spPr>
          <a:xfrm>
            <a:off x="403375" y="2872650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20.0g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6" name="Google Shape;686;p62"/>
          <p:cNvSpPr txBox="1"/>
          <p:nvPr/>
        </p:nvSpPr>
        <p:spPr>
          <a:xfrm>
            <a:off x="1443950" y="2765950"/>
            <a:ext cx="20415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 42.2% C 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7" name="Google Shape;687;p62"/>
          <p:cNvSpPr txBox="1"/>
          <p:nvPr/>
        </p:nvSpPr>
        <p:spPr>
          <a:xfrm>
            <a:off x="403375" y="36095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1.30g H</a:t>
            </a:r>
            <a:endParaRPr sz="24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8" name="Google Shape;688;p62"/>
          <p:cNvSpPr txBox="1"/>
          <p:nvPr/>
        </p:nvSpPr>
        <p:spPr>
          <a:xfrm>
            <a:off x="403375" y="3855325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20.0g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9" name="Google Shape;689;p62"/>
          <p:cNvSpPr txBox="1"/>
          <p:nvPr/>
        </p:nvSpPr>
        <p:spPr>
          <a:xfrm>
            <a:off x="1443950" y="3748625"/>
            <a:ext cx="20415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 6.5% H 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90" name="Google Shape;690;p62"/>
          <p:cNvSpPr txBox="1"/>
          <p:nvPr/>
        </p:nvSpPr>
        <p:spPr>
          <a:xfrm>
            <a:off x="4371700" y="3212850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10.26g O</a:t>
            </a:r>
            <a:endParaRPr sz="24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91" name="Google Shape;691;p62"/>
          <p:cNvSpPr txBox="1"/>
          <p:nvPr/>
        </p:nvSpPr>
        <p:spPr>
          <a:xfrm>
            <a:off x="4371700" y="3458650"/>
            <a:ext cx="1080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20.0g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92" name="Google Shape;692;p62"/>
          <p:cNvSpPr txBox="1"/>
          <p:nvPr/>
        </p:nvSpPr>
        <p:spPr>
          <a:xfrm>
            <a:off x="5412275" y="3351950"/>
            <a:ext cx="20415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100 = 51.3% O 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1913" y="4008725"/>
            <a:ext cx="460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will remain the percent composition of each element in any sample of sucrose.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698" name="Google Shape;698;p6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how many atoms are in a compound and how many molecules/compounds are in a reaction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Explain the laws of definite and multiple proportions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4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Classifying Mixtures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isn’t matter?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Light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Heat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Sound</a:t>
            </a:r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413" y="16041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438" y="16041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8600" y="3147350"/>
            <a:ext cx="29527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709" name="Google Shape;709;p6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Determine if a mixture is homogeneous or heterogeneous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" sz="3200" dirty="0">
                <a:solidFill>
                  <a:schemeClr val="lt1"/>
                </a:solidFill>
              </a:rPr>
              <a:t>Idenitify ways to separate a mixture. 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6"/>
          <p:cNvSpPr txBox="1"/>
          <p:nvPr/>
        </p:nvSpPr>
        <p:spPr>
          <a:xfrm>
            <a:off x="5526961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715" name="Google Shape;715;p66"/>
          <p:cNvGrpSpPr/>
          <p:nvPr/>
        </p:nvGrpSpPr>
        <p:grpSpPr>
          <a:xfrm>
            <a:off x="7733800" y="3750475"/>
            <a:ext cx="476400" cy="476400"/>
            <a:chOff x="7733800" y="3750475"/>
            <a:chExt cx="476400" cy="476400"/>
          </a:xfrm>
        </p:grpSpPr>
        <p:cxnSp>
          <p:nvCxnSpPr>
            <p:cNvPr id="716" name="Google Shape;716;p66"/>
            <p:cNvCxnSpPr/>
            <p:nvPr/>
          </p:nvCxnSpPr>
          <p:spPr>
            <a:xfrm>
              <a:off x="8210039" y="3750475"/>
              <a:ext cx="0" cy="476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7" name="Google Shape;717;p66"/>
            <p:cNvCxnSpPr/>
            <p:nvPr/>
          </p:nvCxnSpPr>
          <p:spPr>
            <a:xfrm>
              <a:off x="7733800" y="3750475"/>
              <a:ext cx="4764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8" name="Google Shape;718;p66"/>
          <p:cNvSpPr txBox="1"/>
          <p:nvPr/>
        </p:nvSpPr>
        <p:spPr>
          <a:xfrm>
            <a:off x="7801799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9" name="Google Shape;719;p66"/>
          <p:cNvSpPr txBox="1"/>
          <p:nvPr/>
        </p:nvSpPr>
        <p:spPr>
          <a:xfrm>
            <a:off x="5098250" y="4226725"/>
            <a:ext cx="14178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Compound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0" name="Google Shape;720;p66"/>
          <p:cNvSpPr txBox="1"/>
          <p:nvPr/>
        </p:nvSpPr>
        <p:spPr>
          <a:xfrm>
            <a:off x="7490575" y="4226725"/>
            <a:ext cx="12141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Element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1" name="Google Shape;721;p66"/>
          <p:cNvSpPr txBox="1"/>
          <p:nvPr/>
        </p:nvSpPr>
        <p:spPr>
          <a:xfrm>
            <a:off x="3402225" y="1467675"/>
            <a:ext cx="2151000" cy="373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MATTER</a:t>
            </a:r>
            <a:endParaRPr sz="24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2" name="Google Shape;722;p66"/>
          <p:cNvSpPr txBox="1"/>
          <p:nvPr/>
        </p:nvSpPr>
        <p:spPr>
          <a:xfrm>
            <a:off x="3298100" y="2162225"/>
            <a:ext cx="2489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Can it be physically separated?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723" name="Google Shape;723;p66"/>
          <p:cNvCxnSpPr/>
          <p:nvPr/>
        </p:nvCxnSpPr>
        <p:spPr>
          <a:xfrm>
            <a:off x="4477725" y="1840875"/>
            <a:ext cx="0" cy="373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4" name="Google Shape;724;p66"/>
          <p:cNvSpPr txBox="1"/>
          <p:nvPr/>
        </p:nvSpPr>
        <p:spPr>
          <a:xfrm>
            <a:off x="249775" y="4226721"/>
            <a:ext cx="21147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Homogeneous Mixture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(solution)</a:t>
            </a:r>
            <a:endParaRPr sz="18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5" name="Google Shape;725;p66"/>
          <p:cNvSpPr txBox="1"/>
          <p:nvPr/>
        </p:nvSpPr>
        <p:spPr>
          <a:xfrm>
            <a:off x="2674013" y="4226725"/>
            <a:ext cx="21147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Heterogeneous Mixture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726" name="Google Shape;726;p66"/>
          <p:cNvGrpSpPr/>
          <p:nvPr/>
        </p:nvGrpSpPr>
        <p:grpSpPr>
          <a:xfrm>
            <a:off x="1586826" y="2789448"/>
            <a:ext cx="1428750" cy="850130"/>
            <a:chOff x="1059" y="1797"/>
            <a:chExt cx="900" cy="536"/>
          </a:xfrm>
        </p:grpSpPr>
        <p:sp>
          <p:nvSpPr>
            <p:cNvPr id="727" name="Google Shape;727;p66"/>
            <p:cNvSpPr txBox="1"/>
            <p:nvPr/>
          </p:nvSpPr>
          <p:spPr>
            <a:xfrm>
              <a:off x="1059" y="1797"/>
              <a:ext cx="900" cy="3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EEECE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MIXTURE</a:t>
              </a:r>
              <a:endParaRPr sz="16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728" name="Google Shape;728;p66"/>
            <p:cNvCxnSpPr/>
            <p:nvPr/>
          </p:nvCxnSpPr>
          <p:spPr>
            <a:xfrm>
              <a:off x="1509" y="2033"/>
              <a:ext cx="0" cy="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29" name="Google Shape;729;p66"/>
          <p:cNvGrpSpPr/>
          <p:nvPr/>
        </p:nvGrpSpPr>
        <p:grpSpPr>
          <a:xfrm>
            <a:off x="5826950" y="2764175"/>
            <a:ext cx="2069188" cy="794254"/>
            <a:chOff x="3776" y="1781"/>
            <a:chExt cx="1200" cy="500"/>
          </a:xfrm>
        </p:grpSpPr>
        <p:sp>
          <p:nvSpPr>
            <p:cNvPr id="730" name="Google Shape;730;p66"/>
            <p:cNvSpPr txBox="1"/>
            <p:nvPr/>
          </p:nvSpPr>
          <p:spPr>
            <a:xfrm>
              <a:off x="3776" y="1781"/>
              <a:ext cx="1200" cy="3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EEECE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PURE SUBSTANCE</a:t>
              </a:r>
              <a:endParaRPr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731" name="Google Shape;731;p66"/>
            <p:cNvCxnSpPr/>
            <p:nvPr/>
          </p:nvCxnSpPr>
          <p:spPr>
            <a:xfrm>
              <a:off x="4411" y="1981"/>
              <a:ext cx="0" cy="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732" name="Google Shape;732;p66"/>
          <p:cNvCxnSpPr/>
          <p:nvPr/>
        </p:nvCxnSpPr>
        <p:spPr>
          <a:xfrm flipH="1">
            <a:off x="2309850" y="2382088"/>
            <a:ext cx="3900" cy="390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3" name="Google Shape;733;p66"/>
          <p:cNvCxnSpPr/>
          <p:nvPr/>
        </p:nvCxnSpPr>
        <p:spPr>
          <a:xfrm rot="10800000" flipH="1">
            <a:off x="2301075" y="2357525"/>
            <a:ext cx="1433400" cy="7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66"/>
          <p:cNvCxnSpPr/>
          <p:nvPr/>
        </p:nvCxnSpPr>
        <p:spPr>
          <a:xfrm>
            <a:off x="6923288" y="2342350"/>
            <a:ext cx="7500" cy="392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5" name="Google Shape;735;p66"/>
          <p:cNvCxnSpPr/>
          <p:nvPr/>
        </p:nvCxnSpPr>
        <p:spPr>
          <a:xfrm>
            <a:off x="5350700" y="2342350"/>
            <a:ext cx="1572600" cy="7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6" name="Google Shape;736;p66"/>
          <p:cNvSpPr txBox="1"/>
          <p:nvPr/>
        </p:nvSpPr>
        <p:spPr>
          <a:xfrm>
            <a:off x="2801175" y="2042350"/>
            <a:ext cx="871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7" name="Google Shape;737;p66"/>
          <p:cNvSpPr txBox="1"/>
          <p:nvPr/>
        </p:nvSpPr>
        <p:spPr>
          <a:xfrm>
            <a:off x="5701250" y="1991825"/>
            <a:ext cx="871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2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8" name="Google Shape;738;p66"/>
          <p:cNvSpPr txBox="1"/>
          <p:nvPr/>
        </p:nvSpPr>
        <p:spPr>
          <a:xfrm>
            <a:off x="5732700" y="3466175"/>
            <a:ext cx="2337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Can it be chemically decomposed?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739" name="Google Shape;739;p66"/>
          <p:cNvGrpSpPr/>
          <p:nvPr/>
        </p:nvGrpSpPr>
        <p:grpSpPr>
          <a:xfrm>
            <a:off x="5541188" y="3753325"/>
            <a:ext cx="476400" cy="476400"/>
            <a:chOff x="5541188" y="3753325"/>
            <a:chExt cx="476400" cy="476400"/>
          </a:xfrm>
        </p:grpSpPr>
        <p:cxnSp>
          <p:nvCxnSpPr>
            <p:cNvPr id="740" name="Google Shape;740;p66"/>
            <p:cNvCxnSpPr/>
            <p:nvPr/>
          </p:nvCxnSpPr>
          <p:spPr>
            <a:xfrm>
              <a:off x="5541188" y="3753325"/>
              <a:ext cx="0" cy="476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1" name="Google Shape;741;p66"/>
            <p:cNvCxnSpPr/>
            <p:nvPr/>
          </p:nvCxnSpPr>
          <p:spPr>
            <a:xfrm>
              <a:off x="5541188" y="3753325"/>
              <a:ext cx="4764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2" name="Google Shape;742;p66"/>
          <p:cNvSpPr txBox="1"/>
          <p:nvPr/>
        </p:nvSpPr>
        <p:spPr>
          <a:xfrm>
            <a:off x="1121187" y="3558420"/>
            <a:ext cx="2381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Is the composition uniform?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743" name="Google Shape;743;p66"/>
          <p:cNvGrpSpPr/>
          <p:nvPr/>
        </p:nvGrpSpPr>
        <p:grpSpPr>
          <a:xfrm>
            <a:off x="827098" y="3753322"/>
            <a:ext cx="476400" cy="476400"/>
            <a:chOff x="827098" y="3753322"/>
            <a:chExt cx="476400" cy="476400"/>
          </a:xfrm>
        </p:grpSpPr>
        <p:cxnSp>
          <p:nvCxnSpPr>
            <p:cNvPr id="744" name="Google Shape;744;p66"/>
            <p:cNvCxnSpPr/>
            <p:nvPr/>
          </p:nvCxnSpPr>
          <p:spPr>
            <a:xfrm>
              <a:off x="827098" y="3753322"/>
              <a:ext cx="0" cy="476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5" name="Google Shape;745;p66"/>
            <p:cNvCxnSpPr/>
            <p:nvPr/>
          </p:nvCxnSpPr>
          <p:spPr>
            <a:xfrm>
              <a:off x="827098" y="3753322"/>
              <a:ext cx="4764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6" name="Google Shape;746;p66"/>
          <p:cNvGrpSpPr/>
          <p:nvPr/>
        </p:nvGrpSpPr>
        <p:grpSpPr>
          <a:xfrm>
            <a:off x="3320275" y="3753325"/>
            <a:ext cx="476400" cy="476400"/>
            <a:chOff x="3320275" y="3753325"/>
            <a:chExt cx="476400" cy="476400"/>
          </a:xfrm>
        </p:grpSpPr>
        <p:cxnSp>
          <p:nvCxnSpPr>
            <p:cNvPr id="747" name="Google Shape;747;p66"/>
            <p:cNvCxnSpPr/>
            <p:nvPr/>
          </p:nvCxnSpPr>
          <p:spPr>
            <a:xfrm>
              <a:off x="3796514" y="3753325"/>
              <a:ext cx="0" cy="476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8" name="Google Shape;748;p66"/>
            <p:cNvCxnSpPr/>
            <p:nvPr/>
          </p:nvCxnSpPr>
          <p:spPr>
            <a:xfrm>
              <a:off x="3320275" y="3753325"/>
              <a:ext cx="4764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66"/>
          <p:cNvSpPr txBox="1"/>
          <p:nvPr/>
        </p:nvSpPr>
        <p:spPr>
          <a:xfrm>
            <a:off x="3402224" y="3380049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50" name="Google Shape;750;p66"/>
          <p:cNvSpPr txBox="1"/>
          <p:nvPr/>
        </p:nvSpPr>
        <p:spPr>
          <a:xfrm>
            <a:off x="827023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51" name="Google Shape;751;p6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Matter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Mixture</a:t>
            </a:r>
            <a:endParaRPr/>
          </a:p>
        </p:txBody>
      </p:sp>
      <p:sp>
        <p:nvSpPr>
          <p:cNvPr id="757" name="Google Shape;757;p6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2700"/>
              <a:t>Combinations of 2 or more different elements, compounds or both, in no fixed ratio, and </a:t>
            </a:r>
            <a:r>
              <a:rPr lang="en" sz="2700" b="1" u="sng"/>
              <a:t>not bonded</a:t>
            </a:r>
            <a:r>
              <a:rPr lang="en" sz="2700"/>
              <a:t> together</a:t>
            </a:r>
            <a:endParaRPr sz="27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2700">
                <a:solidFill>
                  <a:schemeClr val="lt1"/>
                </a:solidFill>
              </a:rPr>
              <a:t>Each substance in mixture keeps its own properties</a:t>
            </a:r>
            <a:endParaRPr sz="2700"/>
          </a:p>
        </p:txBody>
      </p:sp>
      <p:sp>
        <p:nvSpPr>
          <p:cNvPr id="758" name="Google Shape;758;p67"/>
          <p:cNvSpPr/>
          <p:nvPr/>
        </p:nvSpPr>
        <p:spPr>
          <a:xfrm>
            <a:off x="6460700" y="2997400"/>
            <a:ext cx="2298000" cy="1685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7"/>
          <p:cNvSpPr txBox="1"/>
          <p:nvPr/>
        </p:nvSpPr>
        <p:spPr>
          <a:xfrm>
            <a:off x="3321325" y="3929150"/>
            <a:ext cx="302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Ex. Mixture of element and compound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760" name="Google Shape;760;p67"/>
          <p:cNvGrpSpPr/>
          <p:nvPr/>
        </p:nvGrpSpPr>
        <p:grpSpPr>
          <a:xfrm>
            <a:off x="7691712" y="3929158"/>
            <a:ext cx="687797" cy="331973"/>
            <a:chOff x="1587210" y="6146321"/>
            <a:chExt cx="905592" cy="457200"/>
          </a:xfrm>
        </p:grpSpPr>
        <p:sp>
          <p:nvSpPr>
            <p:cNvPr id="761" name="Google Shape;761;p67"/>
            <p:cNvSpPr/>
            <p:nvPr/>
          </p:nvSpPr>
          <p:spPr>
            <a:xfrm>
              <a:off x="1587210" y="6146321"/>
              <a:ext cx="445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7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67"/>
          <p:cNvGrpSpPr/>
          <p:nvPr/>
        </p:nvGrpSpPr>
        <p:grpSpPr>
          <a:xfrm>
            <a:off x="6698962" y="3117233"/>
            <a:ext cx="687797" cy="331973"/>
            <a:chOff x="1587210" y="6146321"/>
            <a:chExt cx="905592" cy="457200"/>
          </a:xfrm>
        </p:grpSpPr>
        <p:sp>
          <p:nvSpPr>
            <p:cNvPr id="764" name="Google Shape;764;p67"/>
            <p:cNvSpPr/>
            <p:nvPr/>
          </p:nvSpPr>
          <p:spPr>
            <a:xfrm>
              <a:off x="1587210" y="6146321"/>
              <a:ext cx="445200" cy="4572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67" descr="Description: Light vertical"/>
            <p:cNvSpPr/>
            <p:nvPr/>
          </p:nvSpPr>
          <p:spPr>
            <a:xfrm>
              <a:off x="2016702" y="6146321"/>
              <a:ext cx="476100" cy="4572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6" name="Google Shape;766;p67"/>
          <p:cNvSpPr/>
          <p:nvPr/>
        </p:nvSpPr>
        <p:spPr>
          <a:xfrm>
            <a:off x="6983087" y="3892133"/>
            <a:ext cx="3381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67"/>
          <p:cNvSpPr/>
          <p:nvPr/>
        </p:nvSpPr>
        <p:spPr>
          <a:xfrm>
            <a:off x="7729587" y="3331683"/>
            <a:ext cx="338100" cy="332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Homogeneous Mixture</a:t>
            </a:r>
            <a:endParaRPr/>
          </a:p>
        </p:txBody>
      </p:sp>
      <p:sp>
        <p:nvSpPr>
          <p:cNvPr id="778" name="Google Shape;778;p6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Substances are uniformly (evenly) mixed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All solutions are homogeneous mixtures</a:t>
            </a:r>
            <a:br>
              <a:rPr lang="en"/>
            </a:b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Example: Salt water  NaCl (aq)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(aq) aqueous (dissolved in water)</a:t>
            </a:r>
            <a:br>
              <a:rPr lang="en"/>
            </a:br>
            <a:endParaRPr/>
          </a:p>
        </p:txBody>
      </p:sp>
      <p:pic>
        <p:nvPicPr>
          <p:cNvPr id="779" name="Google Shape;77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800" y="3073713"/>
            <a:ext cx="32575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Mixture</a:t>
            </a:r>
            <a:endParaRPr/>
          </a:p>
        </p:txBody>
      </p:sp>
      <p:sp>
        <p:nvSpPr>
          <p:cNvPr id="785" name="Google Shape;785;p7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Substances are not uniformly (unevenly) mixed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  Example:  oil and water</a:t>
            </a:r>
            <a:br>
              <a:rPr lang="en" dirty="0"/>
            </a:br>
            <a:endParaRPr dirty="0"/>
          </a:p>
        </p:txBody>
      </p:sp>
      <p:pic>
        <p:nvPicPr>
          <p:cNvPr id="786" name="Google Shape;78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599" y="2176775"/>
            <a:ext cx="1629250" cy="2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vs homogeneous</a:t>
            </a:r>
            <a:endParaRPr/>
          </a:p>
        </p:txBody>
      </p:sp>
      <p:pic>
        <p:nvPicPr>
          <p:cNvPr id="792" name="Google Shape;79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900" y="1827950"/>
            <a:ext cx="44958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798" name="Google Shape;798;p7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Classify as an element compound or mixture: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NaCl (s)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NaCl (aq)</a:t>
            </a:r>
            <a:endParaRPr/>
          </a:p>
        </p:txBody>
      </p:sp>
      <p:sp>
        <p:nvSpPr>
          <p:cNvPr id="799" name="Google Shape;799;p72"/>
          <p:cNvSpPr txBox="1"/>
          <p:nvPr/>
        </p:nvSpPr>
        <p:spPr>
          <a:xfrm>
            <a:off x="1985450" y="2251950"/>
            <a:ext cx="150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compound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00" name="Google Shape;800;p72"/>
          <p:cNvSpPr txBox="1"/>
          <p:nvPr/>
        </p:nvSpPr>
        <p:spPr>
          <a:xfrm>
            <a:off x="1985450" y="2905350"/>
            <a:ext cx="150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mixture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01" name="Google Shape;80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064" y="3398247"/>
            <a:ext cx="2440111" cy="12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500" y="2078370"/>
            <a:ext cx="1193250" cy="1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Symbols</a:t>
            </a:r>
            <a:endParaRPr dirty="0"/>
          </a:p>
        </p:txBody>
      </p:sp>
      <p:sp>
        <p:nvSpPr>
          <p:cNvPr id="808" name="Google Shape;808;p7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900"/>
              <a:t>If a single symbol, with one capital letter = element.</a:t>
            </a:r>
            <a:endParaRPr sz="29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" sz="2300">
                <a:solidFill>
                  <a:srgbClr val="FF0000"/>
                </a:solidFill>
              </a:rPr>
              <a:t>Example: Au (gold)</a:t>
            </a:r>
            <a:endParaRPr sz="230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900"/>
              <a:t>If two or more combined symbols, with two or more capital letters = compound.</a:t>
            </a:r>
            <a:endParaRPr sz="29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" sz="2300">
                <a:solidFill>
                  <a:srgbClr val="FF0000"/>
                </a:solidFill>
              </a:rPr>
              <a:t>Example: PbO (lead oxide)</a:t>
            </a:r>
            <a:endParaRPr sz="2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814" name="Google Shape;814;p7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represents a mixture of substances?</a:t>
            </a:r>
            <a:endParaRPr/>
          </a:p>
        </p:txBody>
      </p:sp>
      <p:pic>
        <p:nvPicPr>
          <p:cNvPr id="815" name="Google Shape;815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00" y="2358225"/>
            <a:ext cx="2575000" cy="202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7670" y="2326077"/>
            <a:ext cx="2575000" cy="20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Separating Mixtures</a:t>
            </a:r>
            <a:endParaRPr dirty="0"/>
          </a:p>
        </p:txBody>
      </p:sp>
      <p:sp>
        <p:nvSpPr>
          <p:cNvPr id="851" name="Google Shape;851;p8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2490584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dirty="0">
                <a:solidFill>
                  <a:srgbClr val="FF0000"/>
                </a:solidFill>
              </a:rPr>
              <a:t>Separating mixtures can be done based on physical properties as: 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1. boiling point/freezing pt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2. Density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      4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3. particle size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      3. particle size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      4. Solubility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  5. magnetism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5526961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69" name="Google Shape;69;p12"/>
          <p:cNvGrpSpPr/>
          <p:nvPr/>
        </p:nvGrpSpPr>
        <p:grpSpPr>
          <a:xfrm>
            <a:off x="7733800" y="3750475"/>
            <a:ext cx="476400" cy="476400"/>
            <a:chOff x="7733800" y="3750475"/>
            <a:chExt cx="476400" cy="476400"/>
          </a:xfrm>
        </p:grpSpPr>
        <p:cxnSp>
          <p:nvCxnSpPr>
            <p:cNvPr id="70" name="Google Shape;70;p12"/>
            <p:cNvCxnSpPr/>
            <p:nvPr/>
          </p:nvCxnSpPr>
          <p:spPr>
            <a:xfrm>
              <a:off x="8210039" y="3750475"/>
              <a:ext cx="0" cy="4764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" name="Google Shape;71;p12"/>
            <p:cNvCxnSpPr/>
            <p:nvPr/>
          </p:nvCxnSpPr>
          <p:spPr>
            <a:xfrm>
              <a:off x="7733800" y="3750475"/>
              <a:ext cx="4764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" name="Google Shape;72;p12"/>
          <p:cNvSpPr txBox="1"/>
          <p:nvPr/>
        </p:nvSpPr>
        <p:spPr>
          <a:xfrm>
            <a:off x="7801799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5098250" y="4226725"/>
            <a:ext cx="14178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Compound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7490575" y="4226725"/>
            <a:ext cx="12141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Element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5" name="Google Shape;75;p12"/>
          <p:cNvSpPr txBox="1"/>
          <p:nvPr/>
        </p:nvSpPr>
        <p:spPr>
          <a:xfrm>
            <a:off x="3402225" y="1467675"/>
            <a:ext cx="2151000" cy="373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MATTER</a:t>
            </a:r>
            <a:endParaRPr sz="24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3298100" y="2162225"/>
            <a:ext cx="2489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Can it be physically separated?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77" name="Google Shape;77;p12"/>
          <p:cNvCxnSpPr/>
          <p:nvPr/>
        </p:nvCxnSpPr>
        <p:spPr>
          <a:xfrm>
            <a:off x="4477725" y="1840875"/>
            <a:ext cx="0" cy="373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2"/>
          <p:cNvSpPr txBox="1"/>
          <p:nvPr/>
        </p:nvSpPr>
        <p:spPr>
          <a:xfrm>
            <a:off x="249775" y="4226721"/>
            <a:ext cx="21147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Homogeneous Mixture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(solution)</a:t>
            </a:r>
            <a:endParaRPr sz="18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2674013" y="4226725"/>
            <a:ext cx="2114700" cy="63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EEEC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Heterogeneous Mixture</a:t>
            </a:r>
            <a:endParaRPr sz="18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80" name="Google Shape;80;p12"/>
          <p:cNvGrpSpPr/>
          <p:nvPr/>
        </p:nvGrpSpPr>
        <p:grpSpPr>
          <a:xfrm>
            <a:off x="1586826" y="2789448"/>
            <a:ext cx="1428750" cy="850130"/>
            <a:chOff x="1059" y="1797"/>
            <a:chExt cx="900" cy="536"/>
          </a:xfrm>
        </p:grpSpPr>
        <p:sp>
          <p:nvSpPr>
            <p:cNvPr id="81" name="Google Shape;81;p12"/>
            <p:cNvSpPr txBox="1"/>
            <p:nvPr/>
          </p:nvSpPr>
          <p:spPr>
            <a:xfrm>
              <a:off x="1059" y="1797"/>
              <a:ext cx="900" cy="3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EEECE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MIXTURE</a:t>
              </a:r>
              <a:endParaRPr sz="16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82" name="Google Shape;82;p12"/>
            <p:cNvCxnSpPr/>
            <p:nvPr/>
          </p:nvCxnSpPr>
          <p:spPr>
            <a:xfrm>
              <a:off x="1509" y="2033"/>
              <a:ext cx="0" cy="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83" name="Google Shape;83;p12"/>
          <p:cNvGrpSpPr/>
          <p:nvPr/>
        </p:nvGrpSpPr>
        <p:grpSpPr>
          <a:xfrm>
            <a:off x="5826950" y="2764175"/>
            <a:ext cx="2069188" cy="794254"/>
            <a:chOff x="3776" y="1781"/>
            <a:chExt cx="1200" cy="500"/>
          </a:xfrm>
        </p:grpSpPr>
        <p:sp>
          <p:nvSpPr>
            <p:cNvPr id="84" name="Google Shape;84;p12"/>
            <p:cNvSpPr txBox="1"/>
            <p:nvPr/>
          </p:nvSpPr>
          <p:spPr>
            <a:xfrm>
              <a:off x="3776" y="1781"/>
              <a:ext cx="1200" cy="3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EEECE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PURE SUBSTANCE</a:t>
              </a:r>
              <a:endParaRPr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85" name="Google Shape;85;p12"/>
            <p:cNvCxnSpPr/>
            <p:nvPr/>
          </p:nvCxnSpPr>
          <p:spPr>
            <a:xfrm>
              <a:off x="4411" y="1981"/>
              <a:ext cx="0" cy="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6" name="Google Shape;86;p12"/>
          <p:cNvCxnSpPr/>
          <p:nvPr/>
        </p:nvCxnSpPr>
        <p:spPr>
          <a:xfrm flipH="1">
            <a:off x="2309850" y="2382088"/>
            <a:ext cx="3900" cy="390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2"/>
          <p:cNvCxnSpPr/>
          <p:nvPr/>
        </p:nvCxnSpPr>
        <p:spPr>
          <a:xfrm rot="10800000" flipH="1">
            <a:off x="2301075" y="2357525"/>
            <a:ext cx="1433400" cy="7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2"/>
          <p:cNvCxnSpPr/>
          <p:nvPr/>
        </p:nvCxnSpPr>
        <p:spPr>
          <a:xfrm>
            <a:off x="6923288" y="2342350"/>
            <a:ext cx="7500" cy="392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2"/>
          <p:cNvCxnSpPr/>
          <p:nvPr/>
        </p:nvCxnSpPr>
        <p:spPr>
          <a:xfrm>
            <a:off x="5350700" y="2342350"/>
            <a:ext cx="1572600" cy="7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2"/>
          <p:cNvSpPr txBox="1"/>
          <p:nvPr/>
        </p:nvSpPr>
        <p:spPr>
          <a:xfrm>
            <a:off x="2801175" y="2042350"/>
            <a:ext cx="871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5701250" y="1991825"/>
            <a:ext cx="871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2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5732700" y="3466175"/>
            <a:ext cx="2337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Can it be chemically decomposed?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93" name="Google Shape;93;p12"/>
          <p:cNvGrpSpPr/>
          <p:nvPr/>
        </p:nvGrpSpPr>
        <p:grpSpPr>
          <a:xfrm>
            <a:off x="5541188" y="3753325"/>
            <a:ext cx="476250" cy="476250"/>
            <a:chOff x="5541188" y="3753325"/>
            <a:chExt cx="476250" cy="476250"/>
          </a:xfrm>
        </p:grpSpPr>
        <p:cxnSp>
          <p:nvCxnSpPr>
            <p:cNvPr id="94" name="Google Shape;94;p12"/>
            <p:cNvCxnSpPr/>
            <p:nvPr/>
          </p:nvCxnSpPr>
          <p:spPr>
            <a:xfrm>
              <a:off x="5541188" y="3753325"/>
              <a:ext cx="0" cy="4762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5" name="Google Shape;95;p12"/>
            <p:cNvCxnSpPr/>
            <p:nvPr/>
          </p:nvCxnSpPr>
          <p:spPr>
            <a:xfrm>
              <a:off x="5541188" y="3753325"/>
              <a:ext cx="47625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12"/>
          <p:cNvSpPr txBox="1"/>
          <p:nvPr/>
        </p:nvSpPr>
        <p:spPr>
          <a:xfrm>
            <a:off x="1121187" y="3558420"/>
            <a:ext cx="23812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Is the composition uniform?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97" name="Google Shape;97;p12"/>
          <p:cNvGrpSpPr/>
          <p:nvPr/>
        </p:nvGrpSpPr>
        <p:grpSpPr>
          <a:xfrm>
            <a:off x="827098" y="3753322"/>
            <a:ext cx="476250" cy="476250"/>
            <a:chOff x="827098" y="3753322"/>
            <a:chExt cx="476250" cy="476250"/>
          </a:xfrm>
        </p:grpSpPr>
        <p:cxnSp>
          <p:nvCxnSpPr>
            <p:cNvPr id="98" name="Google Shape;98;p12"/>
            <p:cNvCxnSpPr/>
            <p:nvPr/>
          </p:nvCxnSpPr>
          <p:spPr>
            <a:xfrm>
              <a:off x="827098" y="3753322"/>
              <a:ext cx="0" cy="4762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9" name="Google Shape;99;p12"/>
            <p:cNvCxnSpPr/>
            <p:nvPr/>
          </p:nvCxnSpPr>
          <p:spPr>
            <a:xfrm>
              <a:off x="827098" y="3753322"/>
              <a:ext cx="47625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12"/>
          <p:cNvGrpSpPr/>
          <p:nvPr/>
        </p:nvGrpSpPr>
        <p:grpSpPr>
          <a:xfrm>
            <a:off x="3320275" y="3753325"/>
            <a:ext cx="476250" cy="476250"/>
            <a:chOff x="3320275" y="3753325"/>
            <a:chExt cx="476250" cy="476250"/>
          </a:xfrm>
        </p:grpSpPr>
        <p:cxnSp>
          <p:nvCxnSpPr>
            <p:cNvPr id="101" name="Google Shape;101;p12"/>
            <p:cNvCxnSpPr/>
            <p:nvPr/>
          </p:nvCxnSpPr>
          <p:spPr>
            <a:xfrm>
              <a:off x="3796514" y="3753325"/>
              <a:ext cx="0" cy="4762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Google Shape;102;p12"/>
            <p:cNvCxnSpPr/>
            <p:nvPr/>
          </p:nvCxnSpPr>
          <p:spPr>
            <a:xfrm>
              <a:off x="3320275" y="3753325"/>
              <a:ext cx="47625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" name="Google Shape;103;p12"/>
          <p:cNvSpPr txBox="1"/>
          <p:nvPr/>
        </p:nvSpPr>
        <p:spPr>
          <a:xfrm>
            <a:off x="3402224" y="3380049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827023" y="3377274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yes</a:t>
            </a:r>
            <a:endParaRPr sz="16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Matter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Filtration</a:t>
            </a:r>
            <a:endParaRPr/>
          </a:p>
        </p:txBody>
      </p:sp>
      <p:sp>
        <p:nvSpPr>
          <p:cNvPr id="857" name="Google Shape;857;p8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53877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Separates a </a:t>
            </a:r>
            <a:r>
              <a:rPr lang="en" b="1" u="sng" dirty="0"/>
              <a:t>solid from a liquid</a:t>
            </a:r>
            <a:r>
              <a:rPr lang="en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Must be a heterogenous mixture</a:t>
            </a:r>
            <a:endParaRPr dirty="0"/>
          </a:p>
        </p:txBody>
      </p:sp>
      <p:pic>
        <p:nvPicPr>
          <p:cNvPr id="858" name="Google Shape;85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963" y="1542075"/>
            <a:ext cx="3171825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81" descr="Colan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214" y="3151800"/>
            <a:ext cx="1549800" cy="13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Evaporation</a:t>
            </a:r>
            <a:endParaRPr/>
          </a:p>
        </p:txBody>
      </p:sp>
      <p:sp>
        <p:nvSpPr>
          <p:cNvPr id="873" name="Google Shape;873;p8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Separates an aqueous solution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Ex. NaCl (aq) </a:t>
            </a:r>
            <a:endParaRPr/>
          </a:p>
        </p:txBody>
      </p:sp>
      <p:pic>
        <p:nvPicPr>
          <p:cNvPr id="874" name="Google Shape;87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475" y="1776863"/>
            <a:ext cx="3666499" cy="27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Distillation </a:t>
            </a:r>
            <a:endParaRPr/>
          </a:p>
        </p:txBody>
      </p:sp>
      <p:sp>
        <p:nvSpPr>
          <p:cNvPr id="866" name="Google Shape;866;p8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Separates a mixture of </a:t>
            </a:r>
            <a:r>
              <a:rPr lang="en" b="1" u="sng"/>
              <a:t>2 0r more different liquids</a:t>
            </a:r>
            <a:r>
              <a:rPr lang="en"/>
              <a:t> based on </a:t>
            </a:r>
            <a:r>
              <a:rPr lang="en" b="1" u="sng"/>
              <a:t>boiling point</a:t>
            </a:r>
            <a:r>
              <a:rPr lang="en"/>
              <a:t> </a:t>
            </a:r>
            <a:endParaRPr/>
          </a:p>
        </p:txBody>
      </p:sp>
      <p:pic>
        <p:nvPicPr>
          <p:cNvPr id="867" name="Google Shape;86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661" y="2143726"/>
            <a:ext cx="36195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Chromatography</a:t>
            </a:r>
            <a:endParaRPr/>
          </a:p>
        </p:txBody>
      </p:sp>
      <p:sp>
        <p:nvSpPr>
          <p:cNvPr id="880" name="Google Shape;880;p84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Separates particles based upon size and polarity</a:t>
            </a:r>
            <a:endParaRPr/>
          </a:p>
        </p:txBody>
      </p:sp>
      <p:pic>
        <p:nvPicPr>
          <p:cNvPr id="881" name="Google Shape;88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950" y="2392150"/>
            <a:ext cx="33337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850" y="2445498"/>
            <a:ext cx="3670172" cy="1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888" name="Google Shape;888;p8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student wants to separate a solution of sugar water.  What method would they use?</a:t>
            </a:r>
            <a:endParaRPr dirty="0"/>
          </a:p>
        </p:txBody>
      </p:sp>
      <p:pic>
        <p:nvPicPr>
          <p:cNvPr id="889" name="Google Shape;88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38" y="28710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750" y="2247250"/>
            <a:ext cx="3155875" cy="23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40"/>
              </a:spcBef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-US" sz="3200" dirty="0">
                <a:solidFill>
                  <a:schemeClr val="lt1"/>
                </a:solidFill>
              </a:rPr>
              <a:t>Determine if a mixture is homogeneous or heterogeneous</a:t>
            </a:r>
          </a:p>
          <a:p>
            <a:pPr marL="342900" lvl="0" indent="-342900">
              <a:lnSpc>
                <a:spcPct val="100000"/>
              </a:lnSpc>
              <a:spcBef>
                <a:spcPts val="640"/>
              </a:spcBef>
              <a:buClr>
                <a:schemeClr val="lt1"/>
              </a:buClr>
              <a:buSzPts val="3200"/>
              <a:buFont typeface="Shadows Into Light"/>
              <a:buChar char="✓"/>
            </a:pPr>
            <a:r>
              <a:rPr lang="en-US" sz="3200" dirty="0">
                <a:solidFill>
                  <a:schemeClr val="lt1"/>
                </a:solidFill>
              </a:rPr>
              <a:t>Identify ways to separate a mixture. </a:t>
            </a:r>
            <a:endParaRPr lang="en-US" sz="3200" dirty="0"/>
          </a:p>
        </p:txBody>
      </p:sp>
      <p:sp>
        <p:nvSpPr>
          <p:cNvPr id="901" name="Google Shape;901;p8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&amp; Changes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Matter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912" name="Google Shape;912;p8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Shadows Into Light"/>
              <a:buChar char="✓"/>
            </a:pPr>
            <a:r>
              <a:rPr lang="en" sz="2900" dirty="0">
                <a:solidFill>
                  <a:schemeClr val="lt1"/>
                </a:solidFill>
              </a:rPr>
              <a:t>Differentiate between physical and chemical changes</a:t>
            </a:r>
            <a:endParaRPr sz="2900" dirty="0">
              <a:solidFill>
                <a:schemeClr val="lt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900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Properties/Changes</a:t>
            </a:r>
            <a:br>
              <a:rPr lang="en"/>
            </a:br>
            <a:endParaRPr/>
          </a:p>
        </p:txBody>
      </p:sp>
      <p:sp>
        <p:nvSpPr>
          <p:cNvPr id="918" name="Google Shape;918;p90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Characteristics that don’t change the substance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NO NEW SUBSTANCE</a:t>
            </a:r>
            <a:r>
              <a:rPr lang="en"/>
              <a:t> is produced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Examples: density, crushing, solubility, conductivity, melting/boiling pt, phase changes etc.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Change</a:t>
            </a:r>
            <a:endParaRPr/>
          </a:p>
        </p:txBody>
      </p:sp>
      <p:sp>
        <p:nvSpPr>
          <p:cNvPr id="924" name="Google Shape;924;p91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particles don’t change during a physical change</a:t>
            </a:r>
            <a:endParaRPr/>
          </a:p>
        </p:txBody>
      </p:sp>
      <p:pic>
        <p:nvPicPr>
          <p:cNvPr id="925" name="Google Shape;92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550" y="2419550"/>
            <a:ext cx="47625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PUre Substances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Elements &amp; Compounds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Each substance has exactly the </a:t>
            </a:r>
            <a:r>
              <a:rPr lang="en" b="1" u="sng"/>
              <a:t>SAME</a:t>
            </a:r>
            <a:r>
              <a:rPr lang="en"/>
              <a:t> composition throughout</a:t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2268259" y="3830532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2996750" y="365555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1970875" y="301032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2615741" y="304547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796900" y="2934250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4753609" y="3830532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5482100" y="365555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4456225" y="301032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5101091" y="304547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4177700" y="29036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3"/>
          <p:cNvCxnSpPr/>
          <p:nvPr/>
        </p:nvCxnSpPr>
        <p:spPr>
          <a:xfrm flipH="1">
            <a:off x="4052900" y="2691250"/>
            <a:ext cx="1935000" cy="1806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4255700" y="2779750"/>
            <a:ext cx="1732200" cy="175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of a physical property/change</a:t>
            </a:r>
            <a:endParaRPr/>
          </a:p>
        </p:txBody>
      </p:sp>
      <p:sp>
        <p:nvSpPr>
          <p:cNvPr id="931" name="Google Shape;931;p92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dirty="0"/>
              <a:t>Still the same substance but in a different form or state of matter (s,l,g)</a:t>
            </a:r>
            <a:br>
              <a:rPr lang="en" dirty="0"/>
            </a:br>
            <a:br>
              <a:rPr lang="en" dirty="0"/>
            </a:br>
            <a:r>
              <a:rPr lang="en" dirty="0"/>
              <a:t>Words to look for:</a:t>
            </a:r>
            <a:br>
              <a:rPr lang="en" dirty="0"/>
            </a:br>
            <a:r>
              <a:rPr lang="en" dirty="0"/>
              <a:t>Dissolves, phase change, melts or boils, Is a solid, liquid or gas etc</a:t>
            </a:r>
            <a:br>
              <a:rPr lang="en" dirty="0"/>
            </a:br>
            <a:endParaRPr dirty="0"/>
          </a:p>
        </p:txBody>
      </p:sp>
      <p:pic>
        <p:nvPicPr>
          <p:cNvPr id="932" name="Google Shape;93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2098268"/>
            <a:ext cx="2509526" cy="14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properties/changes</a:t>
            </a:r>
            <a:endParaRPr/>
          </a:p>
        </p:txBody>
      </p:sp>
      <p:sp>
        <p:nvSpPr>
          <p:cNvPr id="938" name="Google Shape;938;p93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dirty="0"/>
              <a:t>Characteristics that change the substance</a:t>
            </a:r>
            <a:br>
              <a:rPr lang="en" dirty="0"/>
            </a:br>
            <a:r>
              <a:rPr lang="en" b="1" u="sng" dirty="0"/>
              <a:t>A NEW SUBSTANCE</a:t>
            </a:r>
            <a:r>
              <a:rPr lang="en" dirty="0"/>
              <a:t> is made</a:t>
            </a:r>
            <a:br>
              <a:rPr lang="en" dirty="0"/>
            </a:br>
            <a:br>
              <a:rPr lang="en" dirty="0"/>
            </a:br>
            <a:r>
              <a:rPr lang="en" dirty="0"/>
              <a:t>Examples: Reactivity, flammable, corrosive, bubbling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Change</a:t>
            </a:r>
            <a:endParaRPr/>
          </a:p>
        </p:txBody>
      </p:sp>
      <p:sp>
        <p:nvSpPr>
          <p:cNvPr id="944" name="Google Shape;944;p94"/>
          <p:cNvSpPr txBox="1">
            <a:spLocks noGrp="1"/>
          </p:cNvSpPr>
          <p:nvPr>
            <p:ph type="body" idx="1"/>
          </p:nvPr>
        </p:nvSpPr>
        <p:spPr>
          <a:xfrm>
            <a:off x="292200" y="1474675"/>
            <a:ext cx="85596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New substances are formed during a chemical change</a:t>
            </a:r>
            <a:endParaRPr/>
          </a:p>
        </p:txBody>
      </p:sp>
      <p:sp>
        <p:nvSpPr>
          <p:cNvPr id="945" name="Google Shape;945;p94"/>
          <p:cNvSpPr txBox="1"/>
          <p:nvPr/>
        </p:nvSpPr>
        <p:spPr>
          <a:xfrm>
            <a:off x="2476150" y="2108575"/>
            <a:ext cx="3197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   and    O</a:t>
            </a:r>
            <a:r>
              <a:rPr lang="en" sz="24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24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46" name="Google Shape;946;p94"/>
          <p:cNvSpPr/>
          <p:nvPr/>
        </p:nvSpPr>
        <p:spPr>
          <a:xfrm>
            <a:off x="1580925" y="2259425"/>
            <a:ext cx="739200" cy="21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94"/>
          <p:cNvGrpSpPr/>
          <p:nvPr/>
        </p:nvGrpSpPr>
        <p:grpSpPr>
          <a:xfrm>
            <a:off x="2489312" y="2689583"/>
            <a:ext cx="2123005" cy="331973"/>
            <a:chOff x="5667262" y="4238758"/>
            <a:chExt cx="2123005" cy="331973"/>
          </a:xfrm>
        </p:grpSpPr>
        <p:grpSp>
          <p:nvGrpSpPr>
            <p:cNvPr id="948" name="Google Shape;948;p94"/>
            <p:cNvGrpSpPr/>
            <p:nvPr/>
          </p:nvGrpSpPr>
          <p:grpSpPr>
            <a:xfrm>
              <a:off x="5667262" y="4238758"/>
              <a:ext cx="2123005" cy="331973"/>
              <a:chOff x="1153634" y="6146321"/>
              <a:chExt cx="2795267" cy="457200"/>
            </a:xfrm>
          </p:grpSpPr>
          <p:sp>
            <p:nvSpPr>
              <p:cNvPr id="949" name="Google Shape;949;p94"/>
              <p:cNvSpPr/>
              <p:nvPr/>
            </p:nvSpPr>
            <p:spPr>
              <a:xfrm>
                <a:off x="3071816" y="6146321"/>
                <a:ext cx="4815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94"/>
              <p:cNvSpPr/>
              <p:nvPr/>
            </p:nvSpPr>
            <p:spPr>
              <a:xfrm>
                <a:off x="3503701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94" descr="Description: Light vertical"/>
              <p:cNvSpPr/>
              <p:nvPr/>
            </p:nvSpPr>
            <p:spPr>
              <a:xfrm>
                <a:off x="1153634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94"/>
            <p:cNvSpPr txBox="1"/>
            <p:nvPr/>
          </p:nvSpPr>
          <p:spPr>
            <a:xfrm>
              <a:off x="5706975" y="4269588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sp>
          <p:nvSpPr>
            <p:cNvPr id="953" name="Google Shape;953;p94"/>
            <p:cNvSpPr txBox="1"/>
            <p:nvPr/>
          </p:nvSpPr>
          <p:spPr>
            <a:xfrm>
              <a:off x="7179175" y="4269588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954" name="Google Shape;954;p94"/>
            <p:cNvSpPr txBox="1"/>
            <p:nvPr/>
          </p:nvSpPr>
          <p:spPr>
            <a:xfrm>
              <a:off x="7465750" y="4269588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</p:grpSp>
      <p:grpSp>
        <p:nvGrpSpPr>
          <p:cNvPr id="955" name="Google Shape;955;p94"/>
          <p:cNvGrpSpPr/>
          <p:nvPr/>
        </p:nvGrpSpPr>
        <p:grpSpPr>
          <a:xfrm>
            <a:off x="417325" y="2763446"/>
            <a:ext cx="1031920" cy="331973"/>
            <a:chOff x="3595275" y="4312621"/>
            <a:chExt cx="1031920" cy="331973"/>
          </a:xfrm>
        </p:grpSpPr>
        <p:grpSp>
          <p:nvGrpSpPr>
            <p:cNvPr id="956" name="Google Shape;956;p94"/>
            <p:cNvGrpSpPr/>
            <p:nvPr/>
          </p:nvGrpSpPr>
          <p:grpSpPr>
            <a:xfrm>
              <a:off x="3595287" y="4312621"/>
              <a:ext cx="1031908" cy="331973"/>
              <a:chOff x="1587210" y="6146321"/>
              <a:chExt cx="1358667" cy="457200"/>
            </a:xfrm>
          </p:grpSpPr>
          <p:sp>
            <p:nvSpPr>
              <p:cNvPr id="957" name="Google Shape;957;p94"/>
              <p:cNvSpPr/>
              <p:nvPr/>
            </p:nvSpPr>
            <p:spPr>
              <a:xfrm>
                <a:off x="2464377" y="6146321"/>
                <a:ext cx="4815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94"/>
              <p:cNvSpPr/>
              <p:nvPr/>
            </p:nvSpPr>
            <p:spPr>
              <a:xfrm>
                <a:off x="1587210" y="6146321"/>
                <a:ext cx="445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94" descr="Description: Light vertical"/>
              <p:cNvSpPr/>
              <p:nvPr/>
            </p:nvSpPr>
            <p:spPr>
              <a:xfrm>
                <a:off x="2016702" y="6146321"/>
                <a:ext cx="476100" cy="457200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0" name="Google Shape;960;p94"/>
            <p:cNvSpPr txBox="1"/>
            <p:nvPr/>
          </p:nvSpPr>
          <p:spPr>
            <a:xfrm>
              <a:off x="4275600" y="4343413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961" name="Google Shape;961;p94"/>
            <p:cNvSpPr txBox="1"/>
            <p:nvPr/>
          </p:nvSpPr>
          <p:spPr>
            <a:xfrm>
              <a:off x="3595275" y="4343438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</a:t>
              </a:r>
              <a:endParaRPr/>
            </a:p>
          </p:txBody>
        </p:sp>
        <p:sp>
          <p:nvSpPr>
            <p:cNvPr id="962" name="Google Shape;962;p94"/>
            <p:cNvSpPr txBox="1"/>
            <p:nvPr/>
          </p:nvSpPr>
          <p:spPr>
            <a:xfrm>
              <a:off x="3918025" y="4343425"/>
              <a:ext cx="2412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</p:grpSp>
      <p:sp>
        <p:nvSpPr>
          <p:cNvPr id="963" name="Google Shape;963;p94"/>
          <p:cNvSpPr txBox="1"/>
          <p:nvPr/>
        </p:nvSpPr>
        <p:spPr>
          <a:xfrm>
            <a:off x="654575" y="2108575"/>
            <a:ext cx="7701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</a:t>
            </a:r>
            <a:r>
              <a:rPr lang="en" sz="24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24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64" name="Google Shape;96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25" y="3421275"/>
            <a:ext cx="4929201" cy="10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of a chemical property/change</a:t>
            </a:r>
            <a:endParaRPr/>
          </a:p>
        </p:txBody>
      </p:sp>
      <p:sp>
        <p:nvSpPr>
          <p:cNvPr id="970" name="Google Shape;970;p95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 NEW substance is made that has different properties than its elements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Words to look for:  </a:t>
            </a:r>
            <a:br>
              <a:rPr lang="en"/>
            </a:br>
            <a:r>
              <a:rPr lang="en"/>
              <a:t>reacts with (water etc.) </a:t>
            </a:r>
            <a:br>
              <a:rPr lang="en"/>
            </a:br>
            <a:r>
              <a:rPr lang="en"/>
              <a:t>Combusts</a:t>
            </a:r>
            <a:br>
              <a:rPr lang="en"/>
            </a:br>
            <a:r>
              <a:rPr lang="en"/>
              <a:t>corrodes</a:t>
            </a:r>
            <a:br>
              <a:rPr lang="en"/>
            </a:br>
            <a:endParaRPr/>
          </a:p>
        </p:txBody>
      </p:sp>
      <p:pic>
        <p:nvPicPr>
          <p:cNvPr id="971" name="Google Shape;97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025" y="2958263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</p:txBody>
      </p:sp>
      <p:sp>
        <p:nvSpPr>
          <p:cNvPr id="977" name="Google Shape;977;p96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rusting iron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dissolving in water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burning a log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crushing a compound</a:t>
            </a:r>
            <a:br>
              <a:rPr lang="en"/>
            </a:br>
            <a:endParaRPr/>
          </a:p>
        </p:txBody>
      </p:sp>
      <p:sp>
        <p:nvSpPr>
          <p:cNvPr id="978" name="Google Shape;978;p96"/>
          <p:cNvSpPr txBox="1"/>
          <p:nvPr/>
        </p:nvSpPr>
        <p:spPr>
          <a:xfrm>
            <a:off x="4049450" y="1557475"/>
            <a:ext cx="1451100" cy="47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chemical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79" name="Google Shape;979;p96"/>
          <p:cNvSpPr txBox="1"/>
          <p:nvPr/>
        </p:nvSpPr>
        <p:spPr>
          <a:xfrm>
            <a:off x="4049450" y="2606375"/>
            <a:ext cx="1451100" cy="47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chemical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80" name="Google Shape;980;p96"/>
          <p:cNvSpPr txBox="1"/>
          <p:nvPr/>
        </p:nvSpPr>
        <p:spPr>
          <a:xfrm>
            <a:off x="4816800" y="2081925"/>
            <a:ext cx="1451100" cy="47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physical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81" name="Google Shape;981;p96"/>
          <p:cNvSpPr txBox="1"/>
          <p:nvPr/>
        </p:nvSpPr>
        <p:spPr>
          <a:xfrm>
            <a:off x="4816800" y="3130825"/>
            <a:ext cx="1451100" cy="47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physical</a:t>
            </a:r>
            <a:endParaRPr sz="24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vs Chemical Change</a:t>
            </a:r>
            <a:endParaRPr/>
          </a:p>
        </p:txBody>
      </p:sp>
      <p:sp>
        <p:nvSpPr>
          <p:cNvPr id="987" name="Google Shape;987;p97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Chemical change </a:t>
            </a:r>
            <a:r>
              <a:rPr lang="en" dirty="0"/>
              <a:t>-&gt; compounds formed or broken down by changing the bonds between them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Physical change </a:t>
            </a:r>
            <a:r>
              <a:rPr lang="en" dirty="0"/>
              <a:t>-&gt; phase change or mixtures created or separated by changing the forces between them</a:t>
            </a:r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9"/>
          <p:cNvSpPr txBox="1">
            <a:spLocks noGrp="1"/>
          </p:cNvSpPr>
          <p:nvPr>
            <p:ph type="body" idx="1"/>
          </p:nvPr>
        </p:nvSpPr>
        <p:spPr>
          <a:xfrm>
            <a:off x="292200" y="1511400"/>
            <a:ext cx="855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Shadows Into Light"/>
              <a:buChar char="✓"/>
            </a:pPr>
            <a:r>
              <a:rPr lang="en" sz="2900" i="1">
                <a:solidFill>
                  <a:schemeClr val="lt1"/>
                </a:solidFill>
              </a:rPr>
              <a:t>Differentiate between physical and chemical changes</a:t>
            </a:r>
            <a:endParaRPr sz="2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98" name="Google Shape;998;p9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</a:t>
            </a: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316700" y="1523650"/>
            <a:ext cx="85596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Substances that CANNOT be broken down 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Made up of all the same ATOMS. 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Elements symbols: 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1 letter capitalized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If it has a second letter it’s always lower case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/>
              <a:t>Examples of elements: H, N, Pb </a:t>
            </a:r>
            <a:br>
              <a:rPr lang="en" dirty="0"/>
            </a:br>
            <a:endParaRPr dirty="0"/>
          </a:p>
        </p:txBody>
      </p:sp>
      <p:pic>
        <p:nvPicPr>
          <p:cNvPr id="130" name="Google Shape;130;p14" descr="MCj022653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939" y="84700"/>
            <a:ext cx="1706758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 descr="MCj022642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88" y="91375"/>
            <a:ext cx="1676329" cy="109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 descr="MCj0226534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8859" y="94411"/>
            <a:ext cx="1668392" cy="1091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/>
          <p:nvPr/>
        </p:nvSpPr>
        <p:spPr>
          <a:xfrm>
            <a:off x="7436259" y="4008107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8164750" y="383313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7138875" y="318790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7783741" y="322304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6964900" y="31118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Monoatomic Elements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292200" y="1534025"/>
            <a:ext cx="85692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Composed of a single type of atom not bonded to each other</a:t>
            </a:r>
            <a:br>
              <a:rPr lang="en" dirty="0"/>
            </a:br>
            <a:br>
              <a:rPr lang="en" dirty="0"/>
            </a:br>
            <a:r>
              <a:rPr lang="en" dirty="0"/>
              <a:t>Ex. Sodium (Na) </a:t>
            </a:r>
            <a:br>
              <a:rPr lang="en" dirty="0"/>
            </a:br>
            <a:endParaRPr dirty="0"/>
          </a:p>
        </p:txBody>
      </p:sp>
      <p:sp>
        <p:nvSpPr>
          <p:cNvPr id="144" name="Google Shape;144;p15"/>
          <p:cNvSpPr/>
          <p:nvPr/>
        </p:nvSpPr>
        <p:spPr>
          <a:xfrm>
            <a:off x="6863334" y="2654882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7711925" y="257175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873725" y="339610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7874716" y="338224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6683225" y="245052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659" y="2450525"/>
            <a:ext cx="1617150" cy="13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350" y="2423148"/>
            <a:ext cx="1567200" cy="139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6784625" y="2710225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7622825" y="2627100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6873725" y="343760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7859425" y="343760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1933</Words>
  <Application>Microsoft Macintosh PowerPoint</Application>
  <PresentationFormat>On-screen Show (16:9)</PresentationFormat>
  <Paragraphs>385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Shadows Into Light</vt:lpstr>
      <vt:lpstr>Walter Turncoat</vt:lpstr>
      <vt:lpstr>Calibri</vt:lpstr>
      <vt:lpstr>Arial</vt:lpstr>
      <vt:lpstr>Source Code Pro</vt:lpstr>
      <vt:lpstr>flipped videos</vt:lpstr>
      <vt:lpstr>TYPES OF MATTER</vt:lpstr>
      <vt:lpstr>Types of Matter</vt:lpstr>
      <vt:lpstr>Lesson Objectives: </vt:lpstr>
      <vt:lpstr>Matter</vt:lpstr>
      <vt:lpstr>What isn’t matter?</vt:lpstr>
      <vt:lpstr>Classification of Matter</vt:lpstr>
      <vt:lpstr>PUre Substances</vt:lpstr>
      <vt:lpstr>Elements</vt:lpstr>
      <vt:lpstr>Monoatomic Elements</vt:lpstr>
      <vt:lpstr>Diatomic Elements</vt:lpstr>
      <vt:lpstr>Memorize These!!!</vt:lpstr>
      <vt:lpstr>The 7 Diatomic Elements</vt:lpstr>
      <vt:lpstr>Compounds</vt:lpstr>
      <vt:lpstr>You should be able to:</vt:lpstr>
      <vt:lpstr>Classifying Elements</vt:lpstr>
      <vt:lpstr>Lesson Objectives</vt:lpstr>
      <vt:lpstr>Elements</vt:lpstr>
      <vt:lpstr>PowerPoint Presentation</vt:lpstr>
      <vt:lpstr>Properties of Metals:</vt:lpstr>
      <vt:lpstr>Why are metals Malleable &amp; Ductile?</vt:lpstr>
      <vt:lpstr>Metal Alloys</vt:lpstr>
      <vt:lpstr>Properties of Metalloids</vt:lpstr>
      <vt:lpstr>Properties of Nonmetals</vt:lpstr>
      <vt:lpstr>PowerPoint Presentation</vt:lpstr>
      <vt:lpstr>Classifying Compounds</vt:lpstr>
      <vt:lpstr>Lesson Objectives</vt:lpstr>
      <vt:lpstr>Atom vs Molecule</vt:lpstr>
      <vt:lpstr>Compounds</vt:lpstr>
      <vt:lpstr>Ionic Substances</vt:lpstr>
      <vt:lpstr>Properties of Ionic Substances</vt:lpstr>
      <vt:lpstr>Covalent Substances</vt:lpstr>
      <vt:lpstr>Properties of Covalent Substance</vt:lpstr>
      <vt:lpstr>Properties of Covalent Substances</vt:lpstr>
      <vt:lpstr>PowerPoint Presentation</vt:lpstr>
      <vt:lpstr>Formulas of Compounds</vt:lpstr>
      <vt:lpstr>Lesson Objectives:</vt:lpstr>
      <vt:lpstr>Subscripts</vt:lpstr>
      <vt:lpstr>Coefficients</vt:lpstr>
      <vt:lpstr>Example</vt:lpstr>
      <vt:lpstr>Law of Multiple Proportions</vt:lpstr>
      <vt:lpstr>Law of Multiple Proportions (pg. 12)</vt:lpstr>
      <vt:lpstr>Law of Multiple Proportions</vt:lpstr>
      <vt:lpstr>Law of Multiple Proportions</vt:lpstr>
      <vt:lpstr>PowerPoint Presentation</vt:lpstr>
      <vt:lpstr>Law of definite proportions</vt:lpstr>
      <vt:lpstr>Law of Definite Proportions</vt:lpstr>
      <vt:lpstr>Law of Definite Proportions</vt:lpstr>
      <vt:lpstr>You should be able to:</vt:lpstr>
      <vt:lpstr>Classifying Mixtures</vt:lpstr>
      <vt:lpstr>Lesson Objectives</vt:lpstr>
      <vt:lpstr>Classification of Matter</vt:lpstr>
      <vt:lpstr>Mixture</vt:lpstr>
      <vt:lpstr>Homogeneous Mixture</vt:lpstr>
      <vt:lpstr>Heterogeneous Mixture</vt:lpstr>
      <vt:lpstr>Heterogeneous vs homogeneous</vt:lpstr>
      <vt:lpstr>Example: </vt:lpstr>
      <vt:lpstr>Symbols</vt:lpstr>
      <vt:lpstr>Example</vt:lpstr>
      <vt:lpstr>Separating Mixtures</vt:lpstr>
      <vt:lpstr>Filtration</vt:lpstr>
      <vt:lpstr>Evaporation</vt:lpstr>
      <vt:lpstr>Distillation </vt:lpstr>
      <vt:lpstr>Chromatography</vt:lpstr>
      <vt:lpstr>Example </vt:lpstr>
      <vt:lpstr>You should be able to:</vt:lpstr>
      <vt:lpstr>Properties &amp; Changes  of Matter</vt:lpstr>
      <vt:lpstr>Lesson Objectives:</vt:lpstr>
      <vt:lpstr>Physical Properties/Changes </vt:lpstr>
      <vt:lpstr>Physical Change</vt:lpstr>
      <vt:lpstr>Signs of a physical property/change</vt:lpstr>
      <vt:lpstr>Chemical properties/changes</vt:lpstr>
      <vt:lpstr>Chemical Change</vt:lpstr>
      <vt:lpstr>Signs of a chemical property/change</vt:lpstr>
      <vt:lpstr>Examples:</vt:lpstr>
      <vt:lpstr>Physical vs Chemical Change</vt:lpstr>
      <vt:lpstr>You should be able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Types of Matter</dc:title>
  <cp:lastModifiedBy>Kristen J Drury</cp:lastModifiedBy>
  <cp:revision>8</cp:revision>
  <dcterms:modified xsi:type="dcterms:W3CDTF">2021-08-29T22:15:11Z</dcterms:modified>
</cp:coreProperties>
</file>