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0"/>
  </p:notesMasterIdLst>
  <p:sldIdLst>
    <p:sldId id="260" r:id="rId2"/>
    <p:sldId id="257" r:id="rId3"/>
    <p:sldId id="358" r:id="rId4"/>
    <p:sldId id="366" r:id="rId5"/>
    <p:sldId id="381" r:id="rId6"/>
    <p:sldId id="351" r:id="rId7"/>
    <p:sldId id="442" r:id="rId8"/>
    <p:sldId id="443" r:id="rId9"/>
    <p:sldId id="444" r:id="rId10"/>
    <p:sldId id="445" r:id="rId11"/>
    <p:sldId id="446" r:id="rId12"/>
    <p:sldId id="447" r:id="rId13"/>
    <p:sldId id="448" r:id="rId14"/>
    <p:sldId id="449" r:id="rId15"/>
    <p:sldId id="450" r:id="rId16"/>
    <p:sldId id="451" r:id="rId17"/>
    <p:sldId id="562" r:id="rId18"/>
    <p:sldId id="325" r:id="rId19"/>
    <p:sldId id="302" r:id="rId20"/>
    <p:sldId id="359" r:id="rId21"/>
    <p:sldId id="516" r:id="rId22"/>
    <p:sldId id="452" r:id="rId23"/>
    <p:sldId id="453" r:id="rId24"/>
    <p:sldId id="456" r:id="rId25"/>
    <p:sldId id="457" r:id="rId26"/>
    <p:sldId id="460" r:id="rId27"/>
    <p:sldId id="461" r:id="rId28"/>
    <p:sldId id="462" r:id="rId29"/>
    <p:sldId id="463" r:id="rId30"/>
    <p:sldId id="531" r:id="rId31"/>
    <p:sldId id="329" r:id="rId32"/>
    <p:sldId id="544" r:id="rId33"/>
    <p:sldId id="546" r:id="rId34"/>
    <p:sldId id="545" r:id="rId35"/>
    <p:sldId id="388" r:id="rId36"/>
    <p:sldId id="396" r:id="rId37"/>
    <p:sldId id="397" r:id="rId38"/>
    <p:sldId id="398" r:id="rId39"/>
    <p:sldId id="541" r:id="rId40"/>
    <p:sldId id="542" r:id="rId41"/>
    <p:sldId id="543" r:id="rId42"/>
    <p:sldId id="389" r:id="rId43"/>
    <p:sldId id="390" r:id="rId44"/>
    <p:sldId id="391" r:id="rId45"/>
    <p:sldId id="392" r:id="rId46"/>
    <p:sldId id="393" r:id="rId47"/>
    <p:sldId id="563" r:id="rId48"/>
    <p:sldId id="331" r:id="rId49"/>
    <p:sldId id="552" r:id="rId50"/>
    <p:sldId id="553" r:id="rId51"/>
    <p:sldId id="554" r:id="rId52"/>
    <p:sldId id="464" r:id="rId53"/>
    <p:sldId id="465" r:id="rId54"/>
    <p:sldId id="466" r:id="rId55"/>
    <p:sldId id="467" r:id="rId56"/>
    <p:sldId id="559" r:id="rId57"/>
    <p:sldId id="560" r:id="rId58"/>
    <p:sldId id="469" r:id="rId59"/>
    <p:sldId id="561" r:id="rId60"/>
    <p:sldId id="556" r:id="rId61"/>
    <p:sldId id="297" r:id="rId62"/>
    <p:sldId id="354" r:id="rId63"/>
    <p:sldId id="521" r:id="rId64"/>
    <p:sldId id="419" r:id="rId65"/>
    <p:sldId id="420" r:id="rId66"/>
    <p:sldId id="413" r:id="rId67"/>
    <p:sldId id="421" r:id="rId68"/>
    <p:sldId id="422" r:id="rId69"/>
    <p:sldId id="415" r:id="rId70"/>
    <p:sldId id="430" r:id="rId71"/>
    <p:sldId id="423" r:id="rId72"/>
    <p:sldId id="425" r:id="rId73"/>
    <p:sldId id="417" r:id="rId74"/>
    <p:sldId id="424" r:id="rId75"/>
    <p:sldId id="426" r:id="rId76"/>
    <p:sldId id="427" r:id="rId77"/>
    <p:sldId id="418" r:id="rId78"/>
    <p:sldId id="435" r:id="rId79"/>
    <p:sldId id="436" r:id="rId80"/>
    <p:sldId id="437" r:id="rId81"/>
    <p:sldId id="438" r:id="rId82"/>
    <p:sldId id="439" r:id="rId83"/>
    <p:sldId id="440" r:id="rId84"/>
    <p:sldId id="536" r:id="rId85"/>
    <p:sldId id="323" r:id="rId86"/>
    <p:sldId id="306" r:id="rId87"/>
    <p:sldId id="363" r:id="rId88"/>
    <p:sldId id="526" r:id="rId89"/>
    <p:sldId id="470" r:id="rId90"/>
    <p:sldId id="471" r:id="rId91"/>
    <p:sldId id="472" r:id="rId92"/>
    <p:sldId id="473" r:id="rId93"/>
    <p:sldId id="474" r:id="rId94"/>
    <p:sldId id="475" r:id="rId95"/>
    <p:sldId id="476" r:id="rId96"/>
    <p:sldId id="477" r:id="rId97"/>
    <p:sldId id="478" r:id="rId98"/>
    <p:sldId id="479" r:id="rId99"/>
    <p:sldId id="538" r:id="rId100"/>
    <p:sldId id="335" r:id="rId101"/>
    <p:sldId id="305" r:id="rId102"/>
    <p:sldId id="362" r:id="rId103"/>
    <p:sldId id="525" r:id="rId104"/>
    <p:sldId id="495" r:id="rId105"/>
    <p:sldId id="496" r:id="rId106"/>
    <p:sldId id="497" r:id="rId107"/>
    <p:sldId id="557" r:id="rId108"/>
    <p:sldId id="494" r:id="rId109"/>
    <p:sldId id="558" r:id="rId110"/>
    <p:sldId id="537" r:id="rId111"/>
    <p:sldId id="333" r:id="rId112"/>
    <p:sldId id="307" r:id="rId113"/>
    <p:sldId id="364" r:id="rId114"/>
    <p:sldId id="527" r:id="rId115"/>
    <p:sldId id="498" r:id="rId116"/>
    <p:sldId id="499" r:id="rId117"/>
    <p:sldId id="480" r:id="rId118"/>
    <p:sldId id="481" r:id="rId119"/>
    <p:sldId id="482" r:id="rId120"/>
    <p:sldId id="483" r:id="rId121"/>
    <p:sldId id="484" r:id="rId122"/>
    <p:sldId id="486" r:id="rId123"/>
    <p:sldId id="487" r:id="rId124"/>
    <p:sldId id="488" r:id="rId125"/>
    <p:sldId id="489" r:id="rId126"/>
    <p:sldId id="490" r:id="rId127"/>
    <p:sldId id="492" r:id="rId128"/>
    <p:sldId id="564" r:id="rId129"/>
    <p:sldId id="337" r:id="rId130"/>
    <p:sldId id="547" r:id="rId131"/>
    <p:sldId id="549" r:id="rId132"/>
    <p:sldId id="528" r:id="rId133"/>
    <p:sldId id="367" r:id="rId134"/>
    <p:sldId id="368" r:id="rId135"/>
    <p:sldId id="369" r:id="rId136"/>
    <p:sldId id="370" r:id="rId137"/>
    <p:sldId id="371" r:id="rId138"/>
    <p:sldId id="372" r:id="rId139"/>
    <p:sldId id="373" r:id="rId140"/>
    <p:sldId id="374" r:id="rId141"/>
    <p:sldId id="375" r:id="rId142"/>
    <p:sldId id="529" r:id="rId143"/>
    <p:sldId id="550" r:id="rId144"/>
    <p:sldId id="548" r:id="rId145"/>
    <p:sldId id="551" r:id="rId146"/>
    <p:sldId id="540" r:id="rId147"/>
    <p:sldId id="377" r:id="rId148"/>
    <p:sldId id="379" r:id="rId149"/>
    <p:sldId id="380" r:id="rId150"/>
    <p:sldId id="382" r:id="rId151"/>
    <p:sldId id="383" r:id="rId152"/>
    <p:sldId id="384" r:id="rId153"/>
    <p:sldId id="378" r:id="rId154"/>
    <p:sldId id="503" r:id="rId155"/>
    <p:sldId id="504" r:id="rId156"/>
    <p:sldId id="505" r:id="rId157"/>
    <p:sldId id="530" r:id="rId158"/>
    <p:sldId id="311" r:id="rId1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32" autoAdjust="0"/>
    <p:restoredTop sz="94660"/>
  </p:normalViewPr>
  <p:slideViewPr>
    <p:cSldViewPr snapToGrid="0">
      <p:cViewPr varScale="1">
        <p:scale>
          <a:sx n="74" d="100"/>
          <a:sy n="74" d="100"/>
        </p:scale>
        <p:origin x="66" y="81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 Drury" userId="11163109_tp_dropbox" providerId="OAuth2" clId="{0378066F-D8D3-B644-8B2B-EE36BF55A421}"/>
    <pc:docChg chg="modSld">
      <pc:chgData name="K Drury" userId="11163109_tp_dropbox" providerId="OAuth2" clId="{0378066F-D8D3-B644-8B2B-EE36BF55A421}" dt="2020-08-17T16:47:29.269" v="3" actId="20577"/>
      <pc:docMkLst>
        <pc:docMk/>
      </pc:docMkLst>
      <pc:sldChg chg="modSp">
        <pc:chgData name="K Drury" userId="11163109_tp_dropbox" providerId="OAuth2" clId="{0378066F-D8D3-B644-8B2B-EE36BF55A421}" dt="2020-08-17T16:47:10.284" v="1" actId="20577"/>
        <pc:sldMkLst>
          <pc:docMk/>
          <pc:sldMk cId="2469934273" sldId="305"/>
        </pc:sldMkLst>
        <pc:spChg chg="mod">
          <ac:chgData name="K Drury" userId="11163109_tp_dropbox" providerId="OAuth2" clId="{0378066F-D8D3-B644-8B2B-EE36BF55A421}" dt="2020-08-17T16:47:10.284" v="1" actId="20577"/>
          <ac:spMkLst>
            <pc:docMk/>
            <pc:sldMk cId="2469934273" sldId="305"/>
            <ac:spMk id="4" creationId="{00000000-0000-0000-0000-000000000000}"/>
          </ac:spMkLst>
        </pc:spChg>
      </pc:sldChg>
      <pc:sldChg chg="modSp">
        <pc:chgData name="K Drury" userId="11163109_tp_dropbox" providerId="OAuth2" clId="{0378066F-D8D3-B644-8B2B-EE36BF55A421}" dt="2020-08-17T16:47:29.269" v="3" actId="20577"/>
        <pc:sldMkLst>
          <pc:docMk/>
          <pc:sldMk cId="4248838266" sldId="306"/>
        </pc:sldMkLst>
        <pc:spChg chg="mod">
          <ac:chgData name="K Drury" userId="11163109_tp_dropbox" providerId="OAuth2" clId="{0378066F-D8D3-B644-8B2B-EE36BF55A421}" dt="2020-08-17T16:47:29.269" v="3" actId="20577"/>
          <ac:spMkLst>
            <pc:docMk/>
            <pc:sldMk cId="4248838266" sldId="306"/>
            <ac:spMk id="4" creationId="{00000000-0000-0000-0000-000000000000}"/>
          </ac:spMkLst>
        </pc:spChg>
      </pc:sldChg>
    </pc:docChg>
  </pc:docChgLst>
</pc:chgInfo>
</file>

<file path=ppt/diagrams/_rels/data1.xml.rels><?xml version="1.0" encoding="UTF-8" standalone="yes"?>
<Relationships xmlns="http://schemas.openxmlformats.org/package/2006/relationships"><Relationship Id="rId1" Type="http://schemas.openxmlformats.org/officeDocument/2006/relationships/image" Target="../media/image12.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1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570824-5F92-4052-B352-2B25531173B0}"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106A742F-88CC-42C9-BD0F-7F0BA957A14D}">
      <dgm:prSet phldrT="[Text]"/>
      <dgm:spPr/>
      <dgm:t>
        <a:bodyPr/>
        <a:lstStyle/>
        <a:p>
          <a:r>
            <a:rPr lang="en-US" dirty="0"/>
            <a:t>mass</a:t>
          </a:r>
        </a:p>
      </dgm:t>
    </dgm:pt>
    <dgm:pt modelId="{A7BD46B6-9FA0-4D7D-882F-0028CCD8E0B3}" type="parTrans" cxnId="{41AA5EFB-40D7-4AE0-AB40-AD44D71622FA}">
      <dgm:prSet/>
      <dgm:spPr/>
      <dgm:t>
        <a:bodyPr/>
        <a:lstStyle/>
        <a:p>
          <a:endParaRPr lang="en-US"/>
        </a:p>
      </dgm:t>
    </dgm:pt>
    <dgm:pt modelId="{C17F32DD-68D3-42ED-A84F-26F61256CBA8}" type="sibTrans" cxnId="{41AA5EFB-40D7-4AE0-AB40-AD44D71622FA}">
      <dgm:prSet/>
      <dgm:spPr/>
      <dgm:t>
        <a:bodyPr/>
        <a:lstStyle/>
        <a:p>
          <a:endParaRPr lang="en-US"/>
        </a:p>
      </dgm:t>
    </dgm:pt>
    <dgm:pt modelId="{8629BFF6-DB78-4BF9-9B66-5B0ACC4862E7}">
      <dgm:prSet phldrT="[Text]"/>
      <dgm:spPr/>
      <dgm:t>
        <a:bodyPr/>
        <a:lstStyle/>
        <a:p>
          <a:r>
            <a:rPr lang="en-US" dirty="0"/>
            <a:t>Gram formula mass</a:t>
          </a:r>
        </a:p>
      </dgm:t>
    </dgm:pt>
    <dgm:pt modelId="{BA9C85D7-C3E8-4A8E-B7E8-59F8B32D8884}" type="parTrans" cxnId="{19AC27D3-41E6-4CF7-888E-B8E39A6D72A6}">
      <dgm:prSet/>
      <dgm:spPr/>
      <dgm:t>
        <a:bodyPr/>
        <a:lstStyle/>
        <a:p>
          <a:endParaRPr lang="en-US"/>
        </a:p>
      </dgm:t>
    </dgm:pt>
    <dgm:pt modelId="{A6B41E0E-AB80-46E8-B251-365260DC4FAF}" type="sibTrans" cxnId="{19AC27D3-41E6-4CF7-888E-B8E39A6D72A6}">
      <dgm:prSet/>
      <dgm:spPr/>
      <dgm:t>
        <a:bodyPr/>
        <a:lstStyle/>
        <a:p>
          <a:endParaRPr lang="en-US"/>
        </a:p>
      </dgm:t>
    </dgm:pt>
    <dgm:pt modelId="{C228B3F6-76C8-466C-BF93-58453E62E36E}">
      <dgm:prSet phldrT="[Text]"/>
      <dgm:spPr/>
      <dgm:t>
        <a:bodyPr/>
        <a:lstStyle/>
        <a:p>
          <a:r>
            <a:rPr lang="en-US" dirty="0"/>
            <a:t>particles</a:t>
          </a:r>
        </a:p>
      </dgm:t>
    </dgm:pt>
    <dgm:pt modelId="{A79A2864-0350-48D6-8AF8-C699CB99AE91}" type="parTrans" cxnId="{DEEA7898-56C3-42FD-8F97-2998650678E2}">
      <dgm:prSet/>
      <dgm:spPr/>
      <dgm:t>
        <a:bodyPr/>
        <a:lstStyle/>
        <a:p>
          <a:endParaRPr lang="en-US"/>
        </a:p>
      </dgm:t>
    </dgm:pt>
    <dgm:pt modelId="{4831CA2E-D163-4A35-ADAA-9FAE12978432}" type="sibTrans" cxnId="{DEEA7898-56C3-42FD-8F97-2998650678E2}">
      <dgm:prSet/>
      <dgm:spPr/>
      <dgm:t>
        <a:bodyPr/>
        <a:lstStyle/>
        <a:p>
          <a:endParaRPr lang="en-US"/>
        </a:p>
      </dgm:t>
    </dgm:pt>
    <dgm:pt modelId="{6918D44A-12E0-4A3A-84ED-423AB72680E7}">
      <dgm:prSet phldrT="[Text]"/>
      <dgm:spPr/>
      <dgm:t>
        <a:bodyPr/>
        <a:lstStyle/>
        <a:p>
          <a:r>
            <a:rPr lang="en-US" dirty="0"/>
            <a:t>Atoms or molecules: use 6.02x10</a:t>
          </a:r>
          <a:r>
            <a:rPr lang="en-US" baseline="30000" dirty="0"/>
            <a:t>23</a:t>
          </a:r>
        </a:p>
      </dgm:t>
    </dgm:pt>
    <dgm:pt modelId="{3D161BF3-1BBC-4D11-8479-25EACEDF0B02}" type="parTrans" cxnId="{B43278F6-13DC-46EC-B43C-238CCC76BF38}">
      <dgm:prSet/>
      <dgm:spPr/>
      <dgm:t>
        <a:bodyPr/>
        <a:lstStyle/>
        <a:p>
          <a:endParaRPr lang="en-US"/>
        </a:p>
      </dgm:t>
    </dgm:pt>
    <dgm:pt modelId="{EDDA69F4-1680-4DCF-9BE6-B059BE535E11}" type="sibTrans" cxnId="{B43278F6-13DC-46EC-B43C-238CCC76BF38}">
      <dgm:prSet/>
      <dgm:spPr/>
      <dgm:t>
        <a:bodyPr/>
        <a:lstStyle/>
        <a:p>
          <a:endParaRPr lang="en-US"/>
        </a:p>
      </dgm:t>
    </dgm:pt>
    <dgm:pt modelId="{F31B957B-CF70-4B76-BD4C-8B134C42F0F1}" type="pres">
      <dgm:prSet presAssocID="{44570824-5F92-4052-B352-2B25531173B0}" presName="composite" presStyleCnt="0">
        <dgm:presLayoutVars>
          <dgm:chMax val="5"/>
          <dgm:dir/>
          <dgm:animLvl val="ctr"/>
          <dgm:resizeHandles val="exact"/>
        </dgm:presLayoutVars>
      </dgm:prSet>
      <dgm:spPr/>
      <dgm:t>
        <a:bodyPr/>
        <a:lstStyle/>
        <a:p>
          <a:endParaRPr lang="en-US"/>
        </a:p>
      </dgm:t>
    </dgm:pt>
    <dgm:pt modelId="{91EDAEFA-DB64-464E-949D-B35A5DE21BAA}" type="pres">
      <dgm:prSet presAssocID="{44570824-5F92-4052-B352-2B25531173B0}" presName="cycle" presStyleCnt="0"/>
      <dgm:spPr/>
    </dgm:pt>
    <dgm:pt modelId="{CDA64AFA-C55F-4BCA-8750-BF5BADC9D2EA}" type="pres">
      <dgm:prSet presAssocID="{44570824-5F92-4052-B352-2B25531173B0}" presName="centerShape" presStyleCnt="0"/>
      <dgm:spPr/>
    </dgm:pt>
    <dgm:pt modelId="{290B0842-2174-4487-82DB-2A2DA51BD4C4}" type="pres">
      <dgm:prSet presAssocID="{44570824-5F92-4052-B352-2B25531173B0}" presName="connSite" presStyleLbl="node1" presStyleIdx="0" presStyleCnt="3"/>
      <dgm:spPr/>
    </dgm:pt>
    <dgm:pt modelId="{76B5C097-D3FC-44BC-BF31-1B2B9A737BC0}" type="pres">
      <dgm:prSet presAssocID="{44570824-5F92-4052-B352-2B25531173B0}" presName="visible" presStyleLbl="node1" presStyleIdx="0" presStyleCnt="3"/>
      <dgm:spPr>
        <a:blipFill rotWithShape="0">
          <a:blip xmlns:r="http://schemas.openxmlformats.org/officeDocument/2006/relationships" r:embed="rId1"/>
          <a:stretch>
            <a:fillRect/>
          </a:stretch>
        </a:blipFill>
      </dgm:spPr>
    </dgm:pt>
    <dgm:pt modelId="{E28E8B7C-7D9D-4F06-926A-D374A6D15746}" type="pres">
      <dgm:prSet presAssocID="{A7BD46B6-9FA0-4D7D-882F-0028CCD8E0B3}" presName="Name25" presStyleLbl="parChTrans1D1" presStyleIdx="0" presStyleCnt="2"/>
      <dgm:spPr/>
      <dgm:t>
        <a:bodyPr/>
        <a:lstStyle/>
        <a:p>
          <a:endParaRPr lang="en-US"/>
        </a:p>
      </dgm:t>
    </dgm:pt>
    <dgm:pt modelId="{F7146F72-9E70-485F-B28E-7A65743B41C8}" type="pres">
      <dgm:prSet presAssocID="{106A742F-88CC-42C9-BD0F-7F0BA957A14D}" presName="node" presStyleCnt="0"/>
      <dgm:spPr/>
    </dgm:pt>
    <dgm:pt modelId="{8961CCDC-D28E-40C0-A37E-6C02B08A2148}" type="pres">
      <dgm:prSet presAssocID="{106A742F-88CC-42C9-BD0F-7F0BA957A14D}" presName="parentNode" presStyleLbl="node1" presStyleIdx="1" presStyleCnt="3">
        <dgm:presLayoutVars>
          <dgm:chMax val="1"/>
          <dgm:bulletEnabled val="1"/>
        </dgm:presLayoutVars>
      </dgm:prSet>
      <dgm:spPr/>
      <dgm:t>
        <a:bodyPr/>
        <a:lstStyle/>
        <a:p>
          <a:endParaRPr lang="en-US"/>
        </a:p>
      </dgm:t>
    </dgm:pt>
    <dgm:pt modelId="{52A0355B-B3E7-4EF4-9C50-019D808277A0}" type="pres">
      <dgm:prSet presAssocID="{106A742F-88CC-42C9-BD0F-7F0BA957A14D}" presName="childNode" presStyleLbl="revTx" presStyleIdx="0" presStyleCnt="2">
        <dgm:presLayoutVars>
          <dgm:bulletEnabled val="1"/>
        </dgm:presLayoutVars>
      </dgm:prSet>
      <dgm:spPr/>
      <dgm:t>
        <a:bodyPr/>
        <a:lstStyle/>
        <a:p>
          <a:endParaRPr lang="en-US"/>
        </a:p>
      </dgm:t>
    </dgm:pt>
    <dgm:pt modelId="{8B7264EF-8D3B-4503-A5E5-CE84F947325B}" type="pres">
      <dgm:prSet presAssocID="{A79A2864-0350-48D6-8AF8-C699CB99AE91}" presName="Name25" presStyleLbl="parChTrans1D1" presStyleIdx="1" presStyleCnt="2"/>
      <dgm:spPr/>
      <dgm:t>
        <a:bodyPr/>
        <a:lstStyle/>
        <a:p>
          <a:endParaRPr lang="en-US"/>
        </a:p>
      </dgm:t>
    </dgm:pt>
    <dgm:pt modelId="{98E3EE26-CB36-4E36-BC29-05C647B4ABBC}" type="pres">
      <dgm:prSet presAssocID="{C228B3F6-76C8-466C-BF93-58453E62E36E}" presName="node" presStyleCnt="0"/>
      <dgm:spPr/>
    </dgm:pt>
    <dgm:pt modelId="{431192CC-3A44-4AF9-BF74-B2E3141F8E0B}" type="pres">
      <dgm:prSet presAssocID="{C228B3F6-76C8-466C-BF93-58453E62E36E}" presName="parentNode" presStyleLbl="node1" presStyleIdx="2" presStyleCnt="3">
        <dgm:presLayoutVars>
          <dgm:chMax val="1"/>
          <dgm:bulletEnabled val="1"/>
        </dgm:presLayoutVars>
      </dgm:prSet>
      <dgm:spPr/>
      <dgm:t>
        <a:bodyPr/>
        <a:lstStyle/>
        <a:p>
          <a:endParaRPr lang="en-US"/>
        </a:p>
      </dgm:t>
    </dgm:pt>
    <dgm:pt modelId="{0FD903F2-81B1-4ADE-AF67-7513C63D62FF}" type="pres">
      <dgm:prSet presAssocID="{C228B3F6-76C8-466C-BF93-58453E62E36E}" presName="childNode" presStyleLbl="revTx" presStyleIdx="1" presStyleCnt="2">
        <dgm:presLayoutVars>
          <dgm:bulletEnabled val="1"/>
        </dgm:presLayoutVars>
      </dgm:prSet>
      <dgm:spPr/>
      <dgm:t>
        <a:bodyPr/>
        <a:lstStyle/>
        <a:p>
          <a:endParaRPr lang="en-US"/>
        </a:p>
      </dgm:t>
    </dgm:pt>
  </dgm:ptLst>
  <dgm:cxnLst>
    <dgm:cxn modelId="{867CF6A6-590C-4D2B-A075-C22E6F30D74B}" type="presOf" srcId="{106A742F-88CC-42C9-BD0F-7F0BA957A14D}" destId="{8961CCDC-D28E-40C0-A37E-6C02B08A2148}" srcOrd="0" destOrd="0" presId="urn:microsoft.com/office/officeart/2005/8/layout/radial2"/>
    <dgm:cxn modelId="{41AA5EFB-40D7-4AE0-AB40-AD44D71622FA}" srcId="{44570824-5F92-4052-B352-2B25531173B0}" destId="{106A742F-88CC-42C9-BD0F-7F0BA957A14D}" srcOrd="0" destOrd="0" parTransId="{A7BD46B6-9FA0-4D7D-882F-0028CCD8E0B3}" sibTransId="{C17F32DD-68D3-42ED-A84F-26F61256CBA8}"/>
    <dgm:cxn modelId="{B43278F6-13DC-46EC-B43C-238CCC76BF38}" srcId="{C228B3F6-76C8-466C-BF93-58453E62E36E}" destId="{6918D44A-12E0-4A3A-84ED-423AB72680E7}" srcOrd="0" destOrd="0" parTransId="{3D161BF3-1BBC-4D11-8479-25EACEDF0B02}" sibTransId="{EDDA69F4-1680-4DCF-9BE6-B059BE535E11}"/>
    <dgm:cxn modelId="{68181D79-EC68-46A6-9A62-A79AC5B6BD28}" type="presOf" srcId="{44570824-5F92-4052-B352-2B25531173B0}" destId="{F31B957B-CF70-4B76-BD4C-8B134C42F0F1}" srcOrd="0" destOrd="0" presId="urn:microsoft.com/office/officeart/2005/8/layout/radial2"/>
    <dgm:cxn modelId="{90F26A9A-57D3-4E5E-8872-1F93080F887E}" type="presOf" srcId="{8629BFF6-DB78-4BF9-9B66-5B0ACC4862E7}" destId="{52A0355B-B3E7-4EF4-9C50-019D808277A0}" srcOrd="0" destOrd="0" presId="urn:microsoft.com/office/officeart/2005/8/layout/radial2"/>
    <dgm:cxn modelId="{DEEA7898-56C3-42FD-8F97-2998650678E2}" srcId="{44570824-5F92-4052-B352-2B25531173B0}" destId="{C228B3F6-76C8-466C-BF93-58453E62E36E}" srcOrd="1" destOrd="0" parTransId="{A79A2864-0350-48D6-8AF8-C699CB99AE91}" sibTransId="{4831CA2E-D163-4A35-ADAA-9FAE12978432}"/>
    <dgm:cxn modelId="{19AC27D3-41E6-4CF7-888E-B8E39A6D72A6}" srcId="{106A742F-88CC-42C9-BD0F-7F0BA957A14D}" destId="{8629BFF6-DB78-4BF9-9B66-5B0ACC4862E7}" srcOrd="0" destOrd="0" parTransId="{BA9C85D7-C3E8-4A8E-B7E8-59F8B32D8884}" sibTransId="{A6B41E0E-AB80-46E8-B251-365260DC4FAF}"/>
    <dgm:cxn modelId="{077FB133-C53D-4237-8CD5-4CD4DEA752F7}" type="presOf" srcId="{A79A2864-0350-48D6-8AF8-C699CB99AE91}" destId="{8B7264EF-8D3B-4503-A5E5-CE84F947325B}" srcOrd="0" destOrd="0" presId="urn:microsoft.com/office/officeart/2005/8/layout/radial2"/>
    <dgm:cxn modelId="{1D2911D4-63F1-465A-A97D-E9B82FDAACD0}" type="presOf" srcId="{6918D44A-12E0-4A3A-84ED-423AB72680E7}" destId="{0FD903F2-81B1-4ADE-AF67-7513C63D62FF}" srcOrd="0" destOrd="0" presId="urn:microsoft.com/office/officeart/2005/8/layout/radial2"/>
    <dgm:cxn modelId="{EA2AE2F6-0874-4462-A320-62A927174169}" type="presOf" srcId="{C228B3F6-76C8-466C-BF93-58453E62E36E}" destId="{431192CC-3A44-4AF9-BF74-B2E3141F8E0B}" srcOrd="0" destOrd="0" presId="urn:microsoft.com/office/officeart/2005/8/layout/radial2"/>
    <dgm:cxn modelId="{A8143F8B-B7B3-41F4-AF14-385609F659EF}" type="presOf" srcId="{A7BD46B6-9FA0-4D7D-882F-0028CCD8E0B3}" destId="{E28E8B7C-7D9D-4F06-926A-D374A6D15746}" srcOrd="0" destOrd="0" presId="urn:microsoft.com/office/officeart/2005/8/layout/radial2"/>
    <dgm:cxn modelId="{46971EE1-7F17-43EF-8FF4-B27AAB126BA4}" type="presParOf" srcId="{F31B957B-CF70-4B76-BD4C-8B134C42F0F1}" destId="{91EDAEFA-DB64-464E-949D-B35A5DE21BAA}" srcOrd="0" destOrd="0" presId="urn:microsoft.com/office/officeart/2005/8/layout/radial2"/>
    <dgm:cxn modelId="{A4AF62D8-E265-44A3-8500-2B81B20DAEA4}" type="presParOf" srcId="{91EDAEFA-DB64-464E-949D-B35A5DE21BAA}" destId="{CDA64AFA-C55F-4BCA-8750-BF5BADC9D2EA}" srcOrd="0" destOrd="0" presId="urn:microsoft.com/office/officeart/2005/8/layout/radial2"/>
    <dgm:cxn modelId="{C8A479D4-DD79-499B-AF6D-8D445EBFD5AC}" type="presParOf" srcId="{CDA64AFA-C55F-4BCA-8750-BF5BADC9D2EA}" destId="{290B0842-2174-4487-82DB-2A2DA51BD4C4}" srcOrd="0" destOrd="0" presId="urn:microsoft.com/office/officeart/2005/8/layout/radial2"/>
    <dgm:cxn modelId="{B49ECFC1-F919-4877-918C-ECD91AAEF2CC}" type="presParOf" srcId="{CDA64AFA-C55F-4BCA-8750-BF5BADC9D2EA}" destId="{76B5C097-D3FC-44BC-BF31-1B2B9A737BC0}" srcOrd="1" destOrd="0" presId="urn:microsoft.com/office/officeart/2005/8/layout/radial2"/>
    <dgm:cxn modelId="{562F26D0-C5D5-47D1-B796-DDEC865BF632}" type="presParOf" srcId="{91EDAEFA-DB64-464E-949D-B35A5DE21BAA}" destId="{E28E8B7C-7D9D-4F06-926A-D374A6D15746}" srcOrd="1" destOrd="0" presId="urn:microsoft.com/office/officeart/2005/8/layout/radial2"/>
    <dgm:cxn modelId="{95383651-9DB5-4991-93F0-5E6F74026F59}" type="presParOf" srcId="{91EDAEFA-DB64-464E-949D-B35A5DE21BAA}" destId="{F7146F72-9E70-485F-B28E-7A65743B41C8}" srcOrd="2" destOrd="0" presId="urn:microsoft.com/office/officeart/2005/8/layout/radial2"/>
    <dgm:cxn modelId="{70F12AB2-B077-40FF-AD10-C272B7C0A9F4}" type="presParOf" srcId="{F7146F72-9E70-485F-B28E-7A65743B41C8}" destId="{8961CCDC-D28E-40C0-A37E-6C02B08A2148}" srcOrd="0" destOrd="0" presId="urn:microsoft.com/office/officeart/2005/8/layout/radial2"/>
    <dgm:cxn modelId="{FC036A3C-553E-4282-B779-569F6595218D}" type="presParOf" srcId="{F7146F72-9E70-485F-B28E-7A65743B41C8}" destId="{52A0355B-B3E7-4EF4-9C50-019D808277A0}" srcOrd="1" destOrd="0" presId="urn:microsoft.com/office/officeart/2005/8/layout/radial2"/>
    <dgm:cxn modelId="{AA01C645-8655-4427-B3B4-F3734DEFDD33}" type="presParOf" srcId="{91EDAEFA-DB64-464E-949D-B35A5DE21BAA}" destId="{8B7264EF-8D3B-4503-A5E5-CE84F947325B}" srcOrd="3" destOrd="0" presId="urn:microsoft.com/office/officeart/2005/8/layout/radial2"/>
    <dgm:cxn modelId="{C19AA80E-7902-4A0F-9C42-60175E627336}" type="presParOf" srcId="{91EDAEFA-DB64-464E-949D-B35A5DE21BAA}" destId="{98E3EE26-CB36-4E36-BC29-05C647B4ABBC}" srcOrd="4" destOrd="0" presId="urn:microsoft.com/office/officeart/2005/8/layout/radial2"/>
    <dgm:cxn modelId="{BF3CD806-705E-41E4-99BE-A5D162CB0A2F}" type="presParOf" srcId="{98E3EE26-CB36-4E36-BC29-05C647B4ABBC}" destId="{431192CC-3A44-4AF9-BF74-B2E3141F8E0B}" srcOrd="0" destOrd="0" presId="urn:microsoft.com/office/officeart/2005/8/layout/radial2"/>
    <dgm:cxn modelId="{6D091335-89AF-47F2-BE5F-FB610093B257}" type="presParOf" srcId="{98E3EE26-CB36-4E36-BC29-05C647B4ABBC}" destId="{0FD903F2-81B1-4ADE-AF67-7513C63D62FF}"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7264EF-8D3B-4503-A5E5-CE84F947325B}">
      <dsp:nvSpPr>
        <dsp:cNvPr id="0" name=""/>
        <dsp:cNvSpPr/>
      </dsp:nvSpPr>
      <dsp:spPr>
        <a:xfrm rot="1758341">
          <a:off x="2685202" y="3074107"/>
          <a:ext cx="910693" cy="63457"/>
        </a:xfrm>
        <a:custGeom>
          <a:avLst/>
          <a:gdLst/>
          <a:ahLst/>
          <a:cxnLst/>
          <a:rect l="0" t="0" r="0" b="0"/>
          <a:pathLst>
            <a:path>
              <a:moveTo>
                <a:pt x="0" y="31728"/>
              </a:moveTo>
              <a:lnTo>
                <a:pt x="910693" y="3172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8E8B7C-7D9D-4F06-926A-D374A6D15746}">
      <dsp:nvSpPr>
        <dsp:cNvPr id="0" name=""/>
        <dsp:cNvSpPr/>
      </dsp:nvSpPr>
      <dsp:spPr>
        <a:xfrm rot="19841659">
          <a:off x="2685202" y="1488410"/>
          <a:ext cx="910693" cy="63457"/>
        </a:xfrm>
        <a:custGeom>
          <a:avLst/>
          <a:gdLst/>
          <a:ahLst/>
          <a:cxnLst/>
          <a:rect l="0" t="0" r="0" b="0"/>
          <a:pathLst>
            <a:path>
              <a:moveTo>
                <a:pt x="0" y="31728"/>
              </a:moveTo>
              <a:lnTo>
                <a:pt x="910693" y="3172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6B5C097-D3FC-44BC-BF31-1B2B9A737BC0}">
      <dsp:nvSpPr>
        <dsp:cNvPr id="0" name=""/>
        <dsp:cNvSpPr/>
      </dsp:nvSpPr>
      <dsp:spPr>
        <a:xfrm>
          <a:off x="277410" y="862359"/>
          <a:ext cx="2901255" cy="2901255"/>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61CCDC-D28E-40C0-A37E-6C02B08A2148}">
      <dsp:nvSpPr>
        <dsp:cNvPr id="0" name=""/>
        <dsp:cNvSpPr/>
      </dsp:nvSpPr>
      <dsp:spPr>
        <a:xfrm>
          <a:off x="3426231" y="862"/>
          <a:ext cx="1740753" cy="174075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a:t>mass</a:t>
          </a:r>
        </a:p>
      </dsp:txBody>
      <dsp:txXfrm>
        <a:off x="3681158" y="255789"/>
        <a:ext cx="1230899" cy="1230899"/>
      </dsp:txXfrm>
    </dsp:sp>
    <dsp:sp modelId="{52A0355B-B3E7-4EF4-9C50-019D808277A0}">
      <dsp:nvSpPr>
        <dsp:cNvPr id="0" name=""/>
        <dsp:cNvSpPr/>
      </dsp:nvSpPr>
      <dsp:spPr>
        <a:xfrm>
          <a:off x="5341059" y="862"/>
          <a:ext cx="2611129" cy="1740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466850">
            <a:lnSpc>
              <a:spcPct val="90000"/>
            </a:lnSpc>
            <a:spcBef>
              <a:spcPct val="0"/>
            </a:spcBef>
            <a:spcAft>
              <a:spcPct val="15000"/>
            </a:spcAft>
            <a:buChar char="••"/>
          </a:pPr>
          <a:r>
            <a:rPr lang="en-US" sz="3300" kern="1200" dirty="0"/>
            <a:t>Gram formula mass</a:t>
          </a:r>
        </a:p>
      </dsp:txBody>
      <dsp:txXfrm>
        <a:off x="5341059" y="862"/>
        <a:ext cx="2611129" cy="1740753"/>
      </dsp:txXfrm>
    </dsp:sp>
    <dsp:sp modelId="{431192CC-3A44-4AF9-BF74-B2E3141F8E0B}">
      <dsp:nvSpPr>
        <dsp:cNvPr id="0" name=""/>
        <dsp:cNvSpPr/>
      </dsp:nvSpPr>
      <dsp:spPr>
        <a:xfrm>
          <a:off x="3426231" y="2884359"/>
          <a:ext cx="1740753" cy="174075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a:t>particles</a:t>
          </a:r>
        </a:p>
      </dsp:txBody>
      <dsp:txXfrm>
        <a:off x="3681158" y="3139286"/>
        <a:ext cx="1230899" cy="1230899"/>
      </dsp:txXfrm>
    </dsp:sp>
    <dsp:sp modelId="{0FD903F2-81B1-4ADE-AF67-7513C63D62FF}">
      <dsp:nvSpPr>
        <dsp:cNvPr id="0" name=""/>
        <dsp:cNvSpPr/>
      </dsp:nvSpPr>
      <dsp:spPr>
        <a:xfrm>
          <a:off x="5341059" y="2884359"/>
          <a:ext cx="2611129" cy="1740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466850">
            <a:lnSpc>
              <a:spcPct val="90000"/>
            </a:lnSpc>
            <a:spcBef>
              <a:spcPct val="0"/>
            </a:spcBef>
            <a:spcAft>
              <a:spcPct val="15000"/>
            </a:spcAft>
            <a:buChar char="••"/>
          </a:pPr>
          <a:r>
            <a:rPr lang="en-US" sz="3300" kern="1200" dirty="0"/>
            <a:t>Atoms or molecules: use 6.02x10</a:t>
          </a:r>
          <a:r>
            <a:rPr lang="en-US" sz="3300" kern="1200" baseline="30000" dirty="0"/>
            <a:t>23</a:t>
          </a:r>
        </a:p>
      </dsp:txBody>
      <dsp:txXfrm>
        <a:off x="5341059" y="2884359"/>
        <a:ext cx="2611129" cy="1740753"/>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6DD8FA-4930-334D-B5D4-E88A3AF165B1}" type="datetimeFigureOut">
              <a:rPr lang="en-US" smtClean="0"/>
              <a:t>8/31/2021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33314A-8684-AB43-8B89-083095C8620C}" type="slidenum">
              <a:rPr lang="en-US" smtClean="0"/>
              <a:t>‹#›</a:t>
            </a:fld>
            <a:endParaRPr lang="en-US"/>
          </a:p>
        </p:txBody>
      </p:sp>
    </p:spTree>
    <p:extLst>
      <p:ext uri="{BB962C8B-B14F-4D97-AF65-F5344CB8AC3E}">
        <p14:creationId xmlns:p14="http://schemas.microsoft.com/office/powerpoint/2010/main" val="2740100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409D50-D647-44BE-8F34-235F8820F1A3}" type="slidenum">
              <a:rPr lang="en-US" smtClean="0"/>
              <a:pPr/>
              <a:t>43</a:t>
            </a:fld>
            <a:endParaRPr lang="en-US"/>
          </a:p>
        </p:txBody>
      </p:sp>
    </p:spTree>
    <p:extLst>
      <p:ext uri="{BB962C8B-B14F-4D97-AF65-F5344CB8AC3E}">
        <p14:creationId xmlns:p14="http://schemas.microsoft.com/office/powerpoint/2010/main" val="1547093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5650" indent="-290513">
              <a:defRPr sz="2400">
                <a:solidFill>
                  <a:schemeClr val="tx1"/>
                </a:solidFill>
                <a:latin typeface="Arial" panose="020B0604020202020204" pitchFamily="34" charset="0"/>
                <a:ea typeface="MS PGothic" panose="020B0600070205080204" pitchFamily="34" charset="-128"/>
              </a:defRPr>
            </a:lvl2pPr>
            <a:lvl3pPr marL="1163638" indent="-231775">
              <a:defRPr sz="2400">
                <a:solidFill>
                  <a:schemeClr val="tx1"/>
                </a:solidFill>
                <a:latin typeface="Arial" panose="020B0604020202020204" pitchFamily="34" charset="0"/>
                <a:ea typeface="MS PGothic" panose="020B0600070205080204" pitchFamily="34" charset="-128"/>
              </a:defRPr>
            </a:lvl3pPr>
            <a:lvl4pPr marL="1630363" indent="-231775">
              <a:defRPr sz="2400">
                <a:solidFill>
                  <a:schemeClr val="tx1"/>
                </a:solidFill>
                <a:latin typeface="Arial" panose="020B0604020202020204" pitchFamily="34" charset="0"/>
                <a:ea typeface="MS PGothic" panose="020B0600070205080204" pitchFamily="34" charset="-128"/>
              </a:defRPr>
            </a:lvl4pPr>
            <a:lvl5pPr marL="2095500" indent="-231775">
              <a:defRPr sz="2400">
                <a:solidFill>
                  <a:schemeClr val="tx1"/>
                </a:solidFill>
                <a:latin typeface="Arial" panose="020B0604020202020204" pitchFamily="34" charset="0"/>
                <a:ea typeface="MS PGothic" panose="020B0600070205080204" pitchFamily="34" charset="-128"/>
              </a:defRPr>
            </a:lvl5pPr>
            <a:lvl6pPr marL="2552700" indent="-2317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09900" indent="-2317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67100" indent="-2317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24300" indent="-2317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4A1C2E3-6DFE-4EAE-B701-1E15161B16D9}" type="slidenum">
              <a:rPr lang="en-US" altLang="en-US" sz="1200" smtClean="0"/>
              <a:pPr/>
              <a:t>115</a:t>
            </a:fld>
            <a:endParaRPr lang="en-US" altLang="en-US" sz="120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588869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endParaRP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fld id="{D771B8E7-5912-604D-8BF2-CC1878D1C475}" type="slidenum">
              <a:rPr lang="en-US" sz="1200"/>
              <a:pPr/>
              <a:t>117</a:t>
            </a:fld>
            <a:endParaRPr lang="en-US" sz="1200"/>
          </a:p>
        </p:txBody>
      </p:sp>
    </p:spTree>
    <p:extLst>
      <p:ext uri="{BB962C8B-B14F-4D97-AF65-F5344CB8AC3E}">
        <p14:creationId xmlns:p14="http://schemas.microsoft.com/office/powerpoint/2010/main" val="4292557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fld id="{1C081544-8C96-F044-B2EF-00377F52AA68}" type="slidenum">
              <a:rPr lang="en-US" sz="1200"/>
              <a:pPr/>
              <a:t>119</a:t>
            </a:fld>
            <a:endParaRPr lang="en-US" sz="120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endParaRPr>
          </a:p>
        </p:txBody>
      </p:sp>
    </p:spTree>
    <p:extLst>
      <p:ext uri="{BB962C8B-B14F-4D97-AF65-F5344CB8AC3E}">
        <p14:creationId xmlns:p14="http://schemas.microsoft.com/office/powerpoint/2010/main" val="37837299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400">
                <a:latin typeface="+mn-lt"/>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26" name="Picture 2" descr="drury[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511691"/>
            <a:ext cx="1292232" cy="1335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4544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2" descr="drury[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522694"/>
            <a:ext cx="1292232" cy="1335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5904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lgn="ctr">
              <a:defRPr sz="6000" b="1">
                <a:latin typeface="+mn-lt"/>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lgn="ctr">
              <a:buNone/>
              <a:defRPr sz="240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7" name="Picture 2" descr="drury[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522694"/>
            <a:ext cx="1292232" cy="1335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483737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2" descr="drury[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522694"/>
            <a:ext cx="1292232" cy="1335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0595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1">
                <a:latin typeface="+mn-lt"/>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lgn="ctr">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lgn="ctr">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2" descr="drury[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522694"/>
            <a:ext cx="1292232" cy="1335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5359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pic>
        <p:nvPicPr>
          <p:cNvPr id="6" name="Picture 2" descr="drury[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522694"/>
            <a:ext cx="1292232" cy="1335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2771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2" descr="drury[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522694"/>
            <a:ext cx="1292232" cy="1335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6705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defRPr/>
            </a:pPr>
            <a:fld id="{DC5104C9-4CBB-4E48-A4BF-32D2D7161CA0}" type="slidenum">
              <a:rPr lang="en-US" altLang="en-US"/>
              <a:pPr>
                <a:defRPr/>
              </a:pPr>
              <a:t>‹#›</a:t>
            </a:fld>
            <a:endParaRPr lang="en-US" altLang="en-US"/>
          </a:p>
        </p:txBody>
      </p:sp>
    </p:spTree>
    <p:extLst>
      <p:ext uri="{BB962C8B-B14F-4D97-AF65-F5344CB8AC3E}">
        <p14:creationId xmlns:p14="http://schemas.microsoft.com/office/powerpoint/2010/main" val="14804434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E74BFF-4CA9-724A-AD58-753493606766}" type="slidenum">
              <a:rPr lang="en-US"/>
              <a:pPr/>
              <a:t>‹#›</a:t>
            </a:fld>
            <a:endParaRPr lang="en-US"/>
          </a:p>
        </p:txBody>
      </p:sp>
    </p:spTree>
    <p:extLst>
      <p:ext uri="{BB962C8B-B14F-4D97-AF65-F5344CB8AC3E}">
        <p14:creationId xmlns:p14="http://schemas.microsoft.com/office/powerpoint/2010/main" val="71069093"/>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www.chemisme.com/"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g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www.chemisme.com/ap-chemistry.html"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2" descr="drury[1]"/>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6516" y="5522694"/>
            <a:ext cx="1292232" cy="1335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766187" y="5379443"/>
            <a:ext cx="2686493" cy="1953813"/>
          </a:xfrm>
          <a:prstGeom prst="rect">
            <a:avLst/>
          </a:prstGeom>
        </p:spPr>
      </p:pic>
      <p:sp>
        <p:nvSpPr>
          <p:cNvPr id="11" name="TextBox 10">
            <a:hlinkClick r:id="rId13"/>
          </p:cNvPr>
          <p:cNvSpPr txBox="1"/>
          <p:nvPr userDrawn="1"/>
        </p:nvSpPr>
        <p:spPr>
          <a:xfrm>
            <a:off x="4508938" y="6462830"/>
            <a:ext cx="2207173" cy="369332"/>
          </a:xfrm>
          <a:prstGeom prst="rect">
            <a:avLst/>
          </a:prstGeom>
          <a:noFill/>
        </p:spPr>
        <p:txBody>
          <a:bodyPr wrap="square" rtlCol="0">
            <a:spAutoFit/>
          </a:bodyPr>
          <a:lstStyle/>
          <a:p>
            <a:r>
              <a:rPr lang="en-US" dirty="0">
                <a:solidFill>
                  <a:srgbClr val="0070C0"/>
                </a:solidFill>
              </a:rPr>
              <a:t>www.chemisme.com</a:t>
            </a:r>
            <a:r>
              <a:rPr lang="en-US" baseline="0" dirty="0">
                <a:solidFill>
                  <a:srgbClr val="0070C0"/>
                </a:solidFill>
              </a:rPr>
              <a:t> </a:t>
            </a:r>
            <a:endParaRPr lang="en-US" dirty="0">
              <a:solidFill>
                <a:srgbClr val="0070C0"/>
              </a:solidFill>
            </a:endParaRPr>
          </a:p>
        </p:txBody>
      </p:sp>
      <p:sp>
        <p:nvSpPr>
          <p:cNvPr id="12" name="TextBox 11">
            <a:hlinkClick r:id="rId14"/>
          </p:cNvPr>
          <p:cNvSpPr txBox="1"/>
          <p:nvPr userDrawn="1"/>
        </p:nvSpPr>
        <p:spPr>
          <a:xfrm>
            <a:off x="8496792" y="6462830"/>
            <a:ext cx="2207173" cy="369332"/>
          </a:xfrm>
          <a:prstGeom prst="rect">
            <a:avLst/>
          </a:prstGeom>
          <a:noFill/>
        </p:spPr>
        <p:txBody>
          <a:bodyPr wrap="square" rtlCol="0">
            <a:spAutoFit/>
          </a:bodyPr>
          <a:lstStyle/>
          <a:p>
            <a:r>
              <a:rPr lang="en-US" dirty="0">
                <a:solidFill>
                  <a:srgbClr val="C00000"/>
                </a:solidFill>
              </a:rPr>
              <a:t>AP Chemistry</a:t>
            </a:r>
          </a:p>
        </p:txBody>
      </p:sp>
    </p:spTree>
    <p:extLst>
      <p:ext uri="{BB962C8B-B14F-4D97-AF65-F5344CB8AC3E}">
        <p14:creationId xmlns:p14="http://schemas.microsoft.com/office/powerpoint/2010/main" val="24245319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ctr"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8.xml"/><Relationship Id="rId4" Type="http://schemas.openxmlformats.org/officeDocument/2006/relationships/image" Target="../media/image31.jpeg"/></Relationships>
</file>

<file path=ppt/slides/_rels/slide1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33.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png"/><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image" Target="../media/image19.jpeg"/></Relationships>
</file>

<file path=ppt/slides/_rels/slide5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png"/><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image" Target="../media/image1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images.google.com/imgres?imgurl=http://www.yorktown.k12.in.us/yhs/teachers/clucas/Mass%20of%20Mole%201_edited.JPG&amp;imgrefurl=http://www.yorktown.k12.in.us/yhs/teachers/clucas/emolesandstoichiometry.htm&amp;usg=__EXrgU9GGhFXnLCK01TDL1qUOFHc=&amp;h=298&amp;w=375&amp;sz=38&amp;hl=en&amp;start=27&amp;um=1&amp;tbnid=d0hkUdTQfIu6QM:&amp;tbnh=97&amp;tbnw=122&amp;prev=/images?q=mole+mass&amp;ndsp=20&amp;hl=en&amp;sa=N&amp;start=20&amp;um=1"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algn="ctr"/>
            <a:r>
              <a:rPr lang="en-US" dirty="0"/>
              <a:t>Stoichiometry</a:t>
            </a:r>
          </a:p>
        </p:txBody>
      </p:sp>
      <p:sp>
        <p:nvSpPr>
          <p:cNvPr id="7" name="Subtitle 6"/>
          <p:cNvSpPr>
            <a:spLocks noGrp="1"/>
          </p:cNvSpPr>
          <p:nvPr>
            <p:ph type="subTitle" idx="1"/>
          </p:nvPr>
        </p:nvSpPr>
        <p:spPr/>
        <p:txBody>
          <a:bodyPr>
            <a:normAutofit/>
          </a:bodyPr>
          <a:lstStyle/>
          <a:p>
            <a:pPr algn="ctr"/>
            <a:r>
              <a:rPr lang="en-US" dirty="0"/>
              <a:t>The math of Chemistry</a:t>
            </a:r>
          </a:p>
        </p:txBody>
      </p:sp>
    </p:spTree>
    <p:extLst>
      <p:ext uri="{BB962C8B-B14F-4D97-AF65-F5344CB8AC3E}">
        <p14:creationId xmlns:p14="http://schemas.microsoft.com/office/powerpoint/2010/main" val="12917939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accent1"/>
                </a:solidFill>
                <a:ea typeface="+mj-ea"/>
                <a:cs typeface="+mj-cs"/>
              </a:rPr>
              <a:t>Molar Mass Examples: Elements</a:t>
            </a:r>
          </a:p>
        </p:txBody>
      </p:sp>
      <p:sp>
        <p:nvSpPr>
          <p:cNvPr id="3" name="Content Placeholder 2"/>
          <p:cNvSpPr>
            <a:spLocks noGrp="1"/>
          </p:cNvSpPr>
          <p:nvPr>
            <p:ph idx="1"/>
          </p:nvPr>
        </p:nvSpPr>
        <p:spPr/>
        <p:txBody>
          <a:bodyPr>
            <a:normAutofit/>
          </a:bodyPr>
          <a:lstStyle/>
          <a:p>
            <a:pPr marL="631825" indent="-514350">
              <a:buFont typeface="Wingdings 2" charset="0"/>
              <a:buAutoNum type="arabicPeriod"/>
            </a:pPr>
            <a:r>
              <a:rPr lang="en-US" dirty="0">
                <a:latin typeface="Corbel" charset="0"/>
                <a:ea typeface="MS PGothic" charset="0"/>
              </a:rPr>
              <a:t>What is the molar mass of iron?</a:t>
            </a:r>
          </a:p>
          <a:p>
            <a:pPr marL="631825" indent="-514350">
              <a:buFont typeface="Wingdings 2" charset="0"/>
              <a:buAutoNum type="arabicPeriod"/>
            </a:pPr>
            <a:endParaRPr lang="en-US" dirty="0">
              <a:latin typeface="Corbel" charset="0"/>
              <a:ea typeface="MS PGothic" charset="0"/>
            </a:endParaRPr>
          </a:p>
          <a:p>
            <a:pPr marL="631825" indent="-514350">
              <a:buFont typeface="Wingdings 2" charset="0"/>
              <a:buAutoNum type="arabicPeriod"/>
            </a:pPr>
            <a:endParaRPr lang="en-US" dirty="0">
              <a:latin typeface="Corbel" charset="0"/>
              <a:ea typeface="MS PGothic" charset="0"/>
            </a:endParaRPr>
          </a:p>
          <a:p>
            <a:pPr marL="631825" indent="-514350">
              <a:buFont typeface="Wingdings 2" charset="0"/>
              <a:buAutoNum type="arabicPeriod"/>
            </a:pPr>
            <a:endParaRPr lang="en-US" dirty="0">
              <a:latin typeface="Corbel" charset="0"/>
              <a:ea typeface="MS PGothic" charset="0"/>
            </a:endParaRPr>
          </a:p>
          <a:p>
            <a:pPr marL="631825" indent="-514350">
              <a:buFont typeface="Wingdings 2" charset="0"/>
              <a:buAutoNum type="arabicPeriod"/>
            </a:pPr>
            <a:endParaRPr lang="en-US" dirty="0">
              <a:latin typeface="Corbel" charset="0"/>
              <a:ea typeface="MS PGothic" charset="0"/>
            </a:endParaRPr>
          </a:p>
          <a:p>
            <a:pPr marL="631825" indent="-514350">
              <a:buFont typeface="Wingdings 2" charset="0"/>
              <a:buAutoNum type="arabicPeriod"/>
            </a:pPr>
            <a:endParaRPr lang="en-US" dirty="0">
              <a:latin typeface="Corbel" charset="0"/>
              <a:ea typeface="MS PGothic" charset="0"/>
            </a:endParaRPr>
          </a:p>
          <a:p>
            <a:pPr marL="631825" indent="-514350">
              <a:buFont typeface="Wingdings 2" charset="0"/>
              <a:buAutoNum type="arabicPeriod"/>
            </a:pPr>
            <a:r>
              <a:rPr lang="en-US" dirty="0">
                <a:latin typeface="Corbel" charset="0"/>
                <a:ea typeface="MS PGothic" charset="0"/>
              </a:rPr>
              <a:t>What is the molar mass of copper?</a:t>
            </a:r>
          </a:p>
        </p:txBody>
      </p:sp>
      <p:sp>
        <p:nvSpPr>
          <p:cNvPr id="5" name="TextBox 4"/>
          <p:cNvSpPr txBox="1">
            <a:spLocks noChangeArrowheads="1"/>
          </p:cNvSpPr>
          <p:nvPr/>
        </p:nvSpPr>
        <p:spPr bwMode="auto">
          <a:xfrm>
            <a:off x="8153400" y="1905001"/>
            <a:ext cx="2057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orbel" charset="0"/>
                <a:ea typeface="MS PGothic" charset="0"/>
                <a:cs typeface="MS PGothic" charset="0"/>
              </a:defRPr>
            </a:lvl1pPr>
            <a:lvl2pPr marL="742950" indent="-285750">
              <a:defRPr sz="2800">
                <a:solidFill>
                  <a:schemeClr val="tx1"/>
                </a:solidFill>
                <a:latin typeface="Corbel" charset="0"/>
                <a:ea typeface="MS PGothic" charset="0"/>
                <a:cs typeface="MS PGothic" charset="0"/>
              </a:defRPr>
            </a:lvl2pPr>
            <a:lvl3pPr marL="1143000">
              <a:defRPr sz="2400">
                <a:solidFill>
                  <a:schemeClr val="tx1"/>
                </a:solidFill>
                <a:latin typeface="Corbel" charset="0"/>
                <a:ea typeface="MS PGothic" charset="0"/>
                <a:cs typeface="MS PGothic" charset="0"/>
              </a:defRPr>
            </a:lvl3pPr>
            <a:lvl4pPr marL="1600200" indent="-228600">
              <a:defRPr sz="2000">
                <a:solidFill>
                  <a:schemeClr val="tx1"/>
                </a:solidFill>
                <a:latin typeface="Corbel" charset="0"/>
                <a:ea typeface="MS PGothic" charset="0"/>
                <a:cs typeface="MS PGothic" charset="0"/>
              </a:defRPr>
            </a:lvl4pPr>
            <a:lvl5pPr marL="2057400" indent="-228600">
              <a:defRPr sz="2000">
                <a:solidFill>
                  <a:schemeClr val="tx1"/>
                </a:solidFill>
                <a:latin typeface="Corbel" charset="0"/>
                <a:ea typeface="MS PGothic" charset="0"/>
                <a:cs typeface="MS PGothic" charset="0"/>
              </a:defRPr>
            </a:lvl5pPr>
            <a:lvl6pPr marL="2514600" indent="-228600" eaLnBrk="0" fontAlgn="base" hangingPunct="0">
              <a:spcAft>
                <a:spcPct val="0"/>
              </a:spcAft>
              <a:buClr>
                <a:srgbClr val="474B78"/>
              </a:buClr>
              <a:buFont typeface="Wingdings 3" charset="0"/>
              <a:buChar char=""/>
              <a:defRPr sz="2000">
                <a:solidFill>
                  <a:schemeClr val="tx1"/>
                </a:solidFill>
                <a:latin typeface="Corbel" charset="0"/>
                <a:ea typeface="MS PGothic" charset="0"/>
                <a:cs typeface="MS PGothic" charset="0"/>
              </a:defRPr>
            </a:lvl6pPr>
            <a:lvl7pPr marL="2971800" indent="-228600" eaLnBrk="0" fontAlgn="base" hangingPunct="0">
              <a:spcAft>
                <a:spcPct val="0"/>
              </a:spcAft>
              <a:buClr>
                <a:srgbClr val="474B78"/>
              </a:buClr>
              <a:buFont typeface="Wingdings 3" charset="0"/>
              <a:buChar char=""/>
              <a:defRPr sz="2000">
                <a:solidFill>
                  <a:schemeClr val="tx1"/>
                </a:solidFill>
                <a:latin typeface="Corbel" charset="0"/>
                <a:ea typeface="MS PGothic" charset="0"/>
                <a:cs typeface="MS PGothic" charset="0"/>
              </a:defRPr>
            </a:lvl7pPr>
            <a:lvl8pPr marL="3429000" indent="-228600" eaLnBrk="0" fontAlgn="base" hangingPunct="0">
              <a:spcAft>
                <a:spcPct val="0"/>
              </a:spcAft>
              <a:buClr>
                <a:srgbClr val="474B78"/>
              </a:buClr>
              <a:buFont typeface="Wingdings 3" charset="0"/>
              <a:buChar char=""/>
              <a:defRPr sz="2000">
                <a:solidFill>
                  <a:schemeClr val="tx1"/>
                </a:solidFill>
                <a:latin typeface="Corbel" charset="0"/>
                <a:ea typeface="MS PGothic" charset="0"/>
                <a:cs typeface="MS PGothic" charset="0"/>
              </a:defRPr>
            </a:lvl8pPr>
            <a:lvl9pPr marL="3886200" indent="-228600" eaLnBrk="0" fontAlgn="base" hangingPunct="0">
              <a:spcAft>
                <a:spcPct val="0"/>
              </a:spcAft>
              <a:buClr>
                <a:srgbClr val="474B78"/>
              </a:buClr>
              <a:buFont typeface="Wingdings 3" charset="0"/>
              <a:buChar char=""/>
              <a:defRPr sz="2000">
                <a:solidFill>
                  <a:schemeClr val="tx1"/>
                </a:solidFill>
                <a:latin typeface="Corbel" charset="0"/>
                <a:ea typeface="MS PGothic" charset="0"/>
                <a:cs typeface="MS PGothic" charset="0"/>
              </a:defRPr>
            </a:lvl9pPr>
          </a:lstStyle>
          <a:p>
            <a:r>
              <a:rPr lang="en-US" sz="2400" dirty="0">
                <a:solidFill>
                  <a:srgbClr val="FF0000"/>
                </a:solidFill>
              </a:rPr>
              <a:t>55.85 g/</a:t>
            </a:r>
            <a:r>
              <a:rPr lang="en-US" sz="2400" dirty="0" err="1">
                <a:solidFill>
                  <a:srgbClr val="FF0000"/>
                </a:solidFill>
              </a:rPr>
              <a:t>mol</a:t>
            </a:r>
            <a:endParaRPr lang="en-US" sz="2400" dirty="0">
              <a:solidFill>
                <a:srgbClr val="FF0000"/>
              </a:solidFill>
            </a:endParaRPr>
          </a:p>
        </p:txBody>
      </p:sp>
      <p:sp>
        <p:nvSpPr>
          <p:cNvPr id="6" name="TextBox 5"/>
          <p:cNvSpPr txBox="1">
            <a:spLocks noChangeArrowheads="1"/>
          </p:cNvSpPr>
          <p:nvPr/>
        </p:nvSpPr>
        <p:spPr bwMode="auto">
          <a:xfrm>
            <a:off x="8686800" y="4953001"/>
            <a:ext cx="1828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orbel" charset="0"/>
                <a:ea typeface="MS PGothic" charset="0"/>
                <a:cs typeface="MS PGothic" charset="0"/>
              </a:defRPr>
            </a:lvl1pPr>
            <a:lvl2pPr marL="742950" indent="-285750">
              <a:defRPr sz="2800">
                <a:solidFill>
                  <a:schemeClr val="tx1"/>
                </a:solidFill>
                <a:latin typeface="Corbel" charset="0"/>
                <a:ea typeface="MS PGothic" charset="0"/>
                <a:cs typeface="MS PGothic" charset="0"/>
              </a:defRPr>
            </a:lvl2pPr>
            <a:lvl3pPr marL="1143000">
              <a:defRPr sz="2400">
                <a:solidFill>
                  <a:schemeClr val="tx1"/>
                </a:solidFill>
                <a:latin typeface="Corbel" charset="0"/>
                <a:ea typeface="MS PGothic" charset="0"/>
                <a:cs typeface="MS PGothic" charset="0"/>
              </a:defRPr>
            </a:lvl3pPr>
            <a:lvl4pPr marL="1600200" indent="-228600">
              <a:defRPr sz="2000">
                <a:solidFill>
                  <a:schemeClr val="tx1"/>
                </a:solidFill>
                <a:latin typeface="Corbel" charset="0"/>
                <a:ea typeface="MS PGothic" charset="0"/>
                <a:cs typeface="MS PGothic" charset="0"/>
              </a:defRPr>
            </a:lvl4pPr>
            <a:lvl5pPr marL="2057400" indent="-228600">
              <a:defRPr sz="2000">
                <a:solidFill>
                  <a:schemeClr val="tx1"/>
                </a:solidFill>
                <a:latin typeface="Corbel" charset="0"/>
                <a:ea typeface="MS PGothic" charset="0"/>
                <a:cs typeface="MS PGothic" charset="0"/>
              </a:defRPr>
            </a:lvl5pPr>
            <a:lvl6pPr marL="2514600" indent="-228600" eaLnBrk="0" fontAlgn="base" hangingPunct="0">
              <a:spcAft>
                <a:spcPct val="0"/>
              </a:spcAft>
              <a:buClr>
                <a:srgbClr val="474B78"/>
              </a:buClr>
              <a:buFont typeface="Wingdings 3" charset="0"/>
              <a:buChar char=""/>
              <a:defRPr sz="2000">
                <a:solidFill>
                  <a:schemeClr val="tx1"/>
                </a:solidFill>
                <a:latin typeface="Corbel" charset="0"/>
                <a:ea typeface="MS PGothic" charset="0"/>
                <a:cs typeface="MS PGothic" charset="0"/>
              </a:defRPr>
            </a:lvl6pPr>
            <a:lvl7pPr marL="2971800" indent="-228600" eaLnBrk="0" fontAlgn="base" hangingPunct="0">
              <a:spcAft>
                <a:spcPct val="0"/>
              </a:spcAft>
              <a:buClr>
                <a:srgbClr val="474B78"/>
              </a:buClr>
              <a:buFont typeface="Wingdings 3" charset="0"/>
              <a:buChar char=""/>
              <a:defRPr sz="2000">
                <a:solidFill>
                  <a:schemeClr val="tx1"/>
                </a:solidFill>
                <a:latin typeface="Corbel" charset="0"/>
                <a:ea typeface="MS PGothic" charset="0"/>
                <a:cs typeface="MS PGothic" charset="0"/>
              </a:defRPr>
            </a:lvl7pPr>
            <a:lvl8pPr marL="3429000" indent="-228600" eaLnBrk="0" fontAlgn="base" hangingPunct="0">
              <a:spcAft>
                <a:spcPct val="0"/>
              </a:spcAft>
              <a:buClr>
                <a:srgbClr val="474B78"/>
              </a:buClr>
              <a:buFont typeface="Wingdings 3" charset="0"/>
              <a:buChar char=""/>
              <a:defRPr sz="2000">
                <a:solidFill>
                  <a:schemeClr val="tx1"/>
                </a:solidFill>
                <a:latin typeface="Corbel" charset="0"/>
                <a:ea typeface="MS PGothic" charset="0"/>
                <a:cs typeface="MS PGothic" charset="0"/>
              </a:defRPr>
            </a:lvl8pPr>
            <a:lvl9pPr marL="3886200" indent="-228600" eaLnBrk="0" fontAlgn="base" hangingPunct="0">
              <a:spcAft>
                <a:spcPct val="0"/>
              </a:spcAft>
              <a:buClr>
                <a:srgbClr val="474B78"/>
              </a:buClr>
              <a:buFont typeface="Wingdings 3" charset="0"/>
              <a:buChar char=""/>
              <a:defRPr sz="2000">
                <a:solidFill>
                  <a:schemeClr val="tx1"/>
                </a:solidFill>
                <a:latin typeface="Corbel" charset="0"/>
                <a:ea typeface="MS PGothic" charset="0"/>
                <a:cs typeface="MS PGothic" charset="0"/>
              </a:defRPr>
            </a:lvl9pPr>
          </a:lstStyle>
          <a:p>
            <a:r>
              <a:rPr lang="en-US" sz="2400" dirty="0">
                <a:solidFill>
                  <a:srgbClr val="FF0000"/>
                </a:solidFill>
              </a:rPr>
              <a:t>63.55 g/</a:t>
            </a:r>
            <a:r>
              <a:rPr lang="en-US" sz="2400" dirty="0" err="1">
                <a:solidFill>
                  <a:srgbClr val="FF0000"/>
                </a:solidFill>
              </a:rPr>
              <a:t>mol</a:t>
            </a:r>
            <a:endParaRPr lang="en-US" sz="2400" dirty="0">
              <a:solidFill>
                <a:srgbClr val="FF0000"/>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4999" t="46254" r="39061" b="46246"/>
          <a:stretch/>
        </p:blipFill>
        <p:spPr bwMode="auto">
          <a:xfrm>
            <a:off x="4038600" y="2895600"/>
            <a:ext cx="38862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flipH="1">
            <a:off x="4648200" y="2366666"/>
            <a:ext cx="3886200" cy="159573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7620000" y="4267201"/>
            <a:ext cx="1371600" cy="91678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1339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accent1"/>
                </a:solidFill>
              </a:rPr>
              <a:t>Now you must be able to… </a:t>
            </a:r>
          </a:p>
        </p:txBody>
      </p:sp>
      <p:sp>
        <p:nvSpPr>
          <p:cNvPr id="5" name="Content Placeholder 4"/>
          <p:cNvSpPr>
            <a:spLocks noGrp="1"/>
          </p:cNvSpPr>
          <p:nvPr>
            <p:ph idx="1"/>
          </p:nvPr>
        </p:nvSpPr>
        <p:spPr/>
        <p:txBody>
          <a:bodyPr/>
          <a:lstStyle/>
          <a:p>
            <a:r>
              <a:rPr lang="en-US" dirty="0"/>
              <a:t>Calculate empirical and molecular formulas from percent composition. </a:t>
            </a:r>
          </a:p>
          <a:p>
            <a:endParaRPr lang="en-US" dirty="0"/>
          </a:p>
        </p:txBody>
      </p:sp>
    </p:spTree>
    <p:extLst>
      <p:ext uri="{BB962C8B-B14F-4D97-AF65-F5344CB8AC3E}">
        <p14:creationId xmlns:p14="http://schemas.microsoft.com/office/powerpoint/2010/main" val="371631329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noFill/>
        </p:spPr>
        <p:txBody>
          <a:bodyPr/>
          <a:lstStyle/>
          <a:p>
            <a:r>
              <a:rPr lang="en-US" dirty="0"/>
              <a:t>Combustion Analysis</a:t>
            </a:r>
          </a:p>
        </p:txBody>
      </p:sp>
    </p:spTree>
    <p:extLst>
      <p:ext uri="{BB962C8B-B14F-4D97-AF65-F5344CB8AC3E}">
        <p14:creationId xmlns:p14="http://schemas.microsoft.com/office/powerpoint/2010/main" val="246993427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Objectives</a:t>
            </a:r>
          </a:p>
        </p:txBody>
      </p:sp>
      <p:sp>
        <p:nvSpPr>
          <p:cNvPr id="3" name="Content Placeholder 2"/>
          <p:cNvSpPr>
            <a:spLocks noGrp="1"/>
          </p:cNvSpPr>
          <p:nvPr>
            <p:ph idx="1"/>
          </p:nvPr>
        </p:nvSpPr>
        <p:spPr>
          <a:solidFill>
            <a:schemeClr val="bg1"/>
          </a:solidFill>
        </p:spPr>
        <p:txBody>
          <a:bodyPr>
            <a:normAutofit/>
          </a:bodyPr>
          <a:lstStyle/>
          <a:p>
            <a:pPr marL="0" indent="0">
              <a:buNone/>
            </a:pPr>
            <a:r>
              <a:rPr lang="en-US" dirty="0">
                <a:solidFill>
                  <a:schemeClr val="accent1"/>
                </a:solidFill>
              </a:rPr>
              <a:t>You should already be able to…</a:t>
            </a:r>
          </a:p>
          <a:p>
            <a:pPr lvl="1"/>
            <a:r>
              <a:rPr lang="en-US" dirty="0"/>
              <a:t>Identify combustion reactions.</a:t>
            </a:r>
          </a:p>
          <a:p>
            <a:pPr lvl="1"/>
            <a:r>
              <a:rPr lang="en-US" dirty="0"/>
              <a:t>Identify hydrocarbons.</a:t>
            </a:r>
          </a:p>
          <a:p>
            <a:pPr lvl="1"/>
            <a:r>
              <a:rPr lang="en-US" dirty="0"/>
              <a:t>Use dimensional analysis to convert units.</a:t>
            </a:r>
          </a:p>
          <a:p>
            <a:pPr marL="0" indent="0">
              <a:buNone/>
            </a:pPr>
            <a:r>
              <a:rPr lang="en-US" dirty="0">
                <a:solidFill>
                  <a:schemeClr val="accent1"/>
                </a:solidFill>
              </a:rPr>
              <a:t>By the end of this video you should be able to…</a:t>
            </a:r>
          </a:p>
          <a:p>
            <a:pPr lvl="1"/>
            <a:r>
              <a:rPr lang="en-US" dirty="0"/>
              <a:t>Find the formula of hydrocarbons burned during combustion.</a:t>
            </a:r>
          </a:p>
        </p:txBody>
      </p:sp>
    </p:spTree>
    <p:extLst>
      <p:ext uri="{BB962C8B-B14F-4D97-AF65-F5344CB8AC3E}">
        <p14:creationId xmlns:p14="http://schemas.microsoft.com/office/powerpoint/2010/main" val="198113706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of the Video</a:t>
            </a:r>
          </a:p>
        </p:txBody>
      </p:sp>
      <p:sp>
        <p:nvSpPr>
          <p:cNvPr id="3" name="Content Placeholder 2"/>
          <p:cNvSpPr>
            <a:spLocks noGrp="1"/>
          </p:cNvSpPr>
          <p:nvPr>
            <p:ph idx="1"/>
          </p:nvPr>
        </p:nvSpPr>
        <p:spPr>
          <a:xfrm>
            <a:off x="838200" y="1825625"/>
            <a:ext cx="6721699" cy="4351338"/>
          </a:xfrm>
        </p:spPr>
        <p:txBody>
          <a:bodyPr/>
          <a:lstStyle/>
          <a:p>
            <a:pPr marL="0" indent="0" algn="ctr">
              <a:buNone/>
            </a:pPr>
            <a:r>
              <a:rPr lang="en-US" dirty="0"/>
              <a:t>Another way to identify an organic substances’ composition is to burn it and analyze the products of the reaction. After combustion with excess oxygen, a 12.501 g of a petroleum compound produced 38.196 g of carbon dioxide and 18.752 of water. A previous analysis determined that the compound does not contain oxygen. Establish the empirical formula of the compound. </a:t>
            </a:r>
          </a:p>
          <a:p>
            <a:pPr marL="0" indent="0" algn="ctr">
              <a:buNone/>
            </a:pPr>
            <a:endParaRPr lang="en-US" dirty="0"/>
          </a:p>
        </p:txBody>
      </p:sp>
      <p:pic>
        <p:nvPicPr>
          <p:cNvPr id="8194" name="Picture 2" descr="Combustion Reaction - Wood Burning At Fire Camp. Stock Vector -  Illustration of complete, molecule: 93920564">
            <a:extLst>
              <a:ext uri="{FF2B5EF4-FFF2-40B4-BE49-F238E27FC236}">
                <a16:creationId xmlns:a16="http://schemas.microsoft.com/office/drawing/2014/main" id="{DAAA351C-24B8-3442-897A-3BF128E621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5840" y="1350169"/>
            <a:ext cx="4157661" cy="4157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3537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0"/>
            <a:ext cx="7467600" cy="1143000"/>
          </a:xfrm>
        </p:spPr>
        <p:txBody>
          <a:bodyPr/>
          <a:lstStyle/>
          <a:p>
            <a:pPr algn="ctr"/>
            <a:r>
              <a:rPr lang="en-US" dirty="0">
                <a:solidFill>
                  <a:schemeClr val="accent1"/>
                </a:solidFill>
              </a:rPr>
              <a:t>Organic versus Hydrocarbon</a:t>
            </a:r>
          </a:p>
        </p:txBody>
      </p:sp>
      <p:sp>
        <p:nvSpPr>
          <p:cNvPr id="3" name="Content Placeholder 2"/>
          <p:cNvSpPr>
            <a:spLocks noGrp="1"/>
          </p:cNvSpPr>
          <p:nvPr>
            <p:ph sz="quarter" idx="1"/>
          </p:nvPr>
        </p:nvSpPr>
        <p:spPr>
          <a:xfrm>
            <a:off x="978794" y="1143000"/>
            <a:ext cx="10225826" cy="5715000"/>
          </a:xfrm>
        </p:spPr>
        <p:txBody>
          <a:bodyPr>
            <a:noAutofit/>
          </a:bodyPr>
          <a:lstStyle/>
          <a:p>
            <a:r>
              <a:rPr lang="en-US" dirty="0">
                <a:solidFill>
                  <a:schemeClr val="accent1"/>
                </a:solidFill>
              </a:rPr>
              <a:t>Organic</a:t>
            </a:r>
            <a:r>
              <a:rPr lang="en-US" dirty="0"/>
              <a:t> molecules must have the element C. </a:t>
            </a:r>
          </a:p>
          <a:p>
            <a:r>
              <a:rPr lang="en-US" dirty="0">
                <a:solidFill>
                  <a:schemeClr val="accent1"/>
                </a:solidFill>
              </a:rPr>
              <a:t>Hydrocarbons </a:t>
            </a:r>
            <a:r>
              <a:rPr lang="en-US" dirty="0"/>
              <a:t>can only have the elements H and C. </a:t>
            </a:r>
          </a:p>
          <a:p>
            <a:r>
              <a:rPr lang="en-US" dirty="0"/>
              <a:t>Therefore hydrocarbons are organic but not all organic compounds are hydrocarbons:</a:t>
            </a:r>
          </a:p>
          <a:p>
            <a:pPr lvl="1"/>
            <a:r>
              <a:rPr lang="en-US" dirty="0"/>
              <a:t>CH</a:t>
            </a:r>
            <a:r>
              <a:rPr lang="en-US" baseline="-25000" dirty="0"/>
              <a:t>4</a:t>
            </a:r>
            <a:r>
              <a:rPr lang="en-US" dirty="0"/>
              <a:t> is a hydrocarbon and is organic</a:t>
            </a:r>
          </a:p>
          <a:p>
            <a:pPr lvl="1"/>
            <a:r>
              <a:rPr lang="en-US" dirty="0"/>
              <a:t>CCl</a:t>
            </a:r>
            <a:r>
              <a:rPr lang="en-US" baseline="-25000" dirty="0"/>
              <a:t>4</a:t>
            </a:r>
            <a:r>
              <a:rPr lang="en-US" dirty="0"/>
              <a:t> is organic but not a hydrocarbon</a:t>
            </a:r>
          </a:p>
          <a:p>
            <a:pPr lvl="1"/>
            <a:r>
              <a:rPr lang="en-US" dirty="0"/>
              <a:t>O</a:t>
            </a:r>
            <a:r>
              <a:rPr lang="en-US" baseline="-25000" dirty="0"/>
              <a:t>2</a:t>
            </a:r>
            <a:r>
              <a:rPr lang="en-US" dirty="0"/>
              <a:t> is neither organic nor a hydrocarbon</a:t>
            </a:r>
          </a:p>
        </p:txBody>
      </p:sp>
    </p:spTree>
    <p:extLst>
      <p:ext uri="{BB962C8B-B14F-4D97-AF65-F5344CB8AC3E}">
        <p14:creationId xmlns:p14="http://schemas.microsoft.com/office/powerpoint/2010/main" val="52993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Organic molecules</a:t>
            </a:r>
          </a:p>
        </p:txBody>
      </p:sp>
      <p:sp>
        <p:nvSpPr>
          <p:cNvPr id="3" name="Content Placeholder 2"/>
          <p:cNvSpPr>
            <a:spLocks noGrp="1"/>
          </p:cNvSpPr>
          <p:nvPr>
            <p:ph sz="quarter" idx="1"/>
          </p:nvPr>
        </p:nvSpPr>
        <p:spPr/>
        <p:txBody>
          <a:bodyPr/>
          <a:lstStyle/>
          <a:p>
            <a:r>
              <a:rPr lang="en-US" sz="2800" dirty="0"/>
              <a:t>Found in fossil fuels, plants and animals.</a:t>
            </a:r>
          </a:p>
          <a:p>
            <a:r>
              <a:rPr lang="en-US" sz="2800" dirty="0"/>
              <a:t>Examples include gasoline, oil, kerosene, butane, propane…</a:t>
            </a:r>
          </a:p>
          <a:p>
            <a:endParaRPr lang="en-US" dirty="0"/>
          </a:p>
          <a:p>
            <a:endParaRPr lang="en-US" dirty="0"/>
          </a:p>
        </p:txBody>
      </p:sp>
    </p:spTree>
    <p:extLst>
      <p:ext uri="{BB962C8B-B14F-4D97-AF65-F5344CB8AC3E}">
        <p14:creationId xmlns:p14="http://schemas.microsoft.com/office/powerpoint/2010/main" val="401175865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0061" y="181161"/>
            <a:ext cx="7429499" cy="1478570"/>
          </a:xfrm>
        </p:spPr>
        <p:txBody>
          <a:bodyPr/>
          <a:lstStyle/>
          <a:p>
            <a:r>
              <a:rPr lang="en-US" dirty="0">
                <a:solidFill>
                  <a:schemeClr val="accent1"/>
                </a:solidFill>
              </a:rPr>
              <a:t>Combustion</a:t>
            </a:r>
          </a:p>
        </p:txBody>
      </p:sp>
      <p:sp>
        <p:nvSpPr>
          <p:cNvPr id="3" name="Content Placeholder 2"/>
          <p:cNvSpPr>
            <a:spLocks noGrp="1"/>
          </p:cNvSpPr>
          <p:nvPr>
            <p:ph sz="quarter" idx="1"/>
          </p:nvPr>
        </p:nvSpPr>
        <p:spPr>
          <a:xfrm>
            <a:off x="2380061" y="1219200"/>
            <a:ext cx="7429499" cy="3541714"/>
          </a:xfrm>
        </p:spPr>
        <p:txBody>
          <a:bodyPr/>
          <a:lstStyle/>
          <a:p>
            <a:pPr marL="0" indent="0">
              <a:buNone/>
            </a:pPr>
            <a:r>
              <a:rPr lang="en-US" dirty="0"/>
              <a:t>An organic compound is burned in the presence of oxygen to form CO</a:t>
            </a:r>
            <a:r>
              <a:rPr lang="en-US" baseline="-25000" dirty="0"/>
              <a:t>2</a:t>
            </a:r>
            <a:r>
              <a:rPr lang="en-US" dirty="0"/>
              <a:t> and H</a:t>
            </a:r>
            <a:r>
              <a:rPr lang="en-US" baseline="-25000" dirty="0"/>
              <a:t>2</a:t>
            </a:r>
            <a:r>
              <a:rPr lang="en-US" dirty="0"/>
              <a:t>O only.</a:t>
            </a:r>
          </a:p>
          <a:p>
            <a:pPr marL="0" indent="0">
              <a:buNone/>
            </a:pPr>
            <a:r>
              <a:rPr lang="en-US" dirty="0"/>
              <a:t>		CH</a:t>
            </a:r>
            <a:r>
              <a:rPr lang="en-US" baseline="-25000" dirty="0"/>
              <a:t>4</a:t>
            </a:r>
            <a:r>
              <a:rPr lang="en-US" dirty="0"/>
              <a:t> + 2O</a:t>
            </a:r>
            <a:r>
              <a:rPr lang="en-US" baseline="-25000" dirty="0"/>
              <a:t>2</a:t>
            </a:r>
            <a:r>
              <a:rPr lang="en-US" dirty="0"/>
              <a:t> </a:t>
            </a:r>
            <a:r>
              <a:rPr lang="en-US" dirty="0">
                <a:sym typeface="Wingdings"/>
              </a:rPr>
              <a:t></a:t>
            </a:r>
            <a:r>
              <a:rPr lang="en-US" dirty="0"/>
              <a:t> CO</a:t>
            </a:r>
            <a:r>
              <a:rPr lang="en-US" baseline="-25000" dirty="0"/>
              <a:t>2</a:t>
            </a:r>
            <a:r>
              <a:rPr lang="en-US" dirty="0"/>
              <a:t> + 2H</a:t>
            </a:r>
            <a:r>
              <a:rPr lang="en-US" baseline="-25000" dirty="0"/>
              <a:t>2</a:t>
            </a:r>
            <a:r>
              <a:rPr lang="en-US" dirty="0"/>
              <a:t>O</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200" y="2976203"/>
            <a:ext cx="5715000" cy="3286125"/>
          </a:xfrm>
          <a:prstGeom prst="rect">
            <a:avLst/>
          </a:prstGeom>
        </p:spPr>
      </p:pic>
    </p:spTree>
    <p:extLst>
      <p:ext uri="{BB962C8B-B14F-4D97-AF65-F5344CB8AC3E}">
        <p14:creationId xmlns:p14="http://schemas.microsoft.com/office/powerpoint/2010/main" val="119386838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0061" y="181161"/>
            <a:ext cx="7429499" cy="1478570"/>
          </a:xfrm>
        </p:spPr>
        <p:txBody>
          <a:bodyPr/>
          <a:lstStyle/>
          <a:p>
            <a:r>
              <a:rPr lang="en-US" dirty="0">
                <a:solidFill>
                  <a:schemeClr val="accent1"/>
                </a:solidFill>
              </a:rPr>
              <a:t>Combustion</a:t>
            </a:r>
          </a:p>
        </p:txBody>
      </p:sp>
      <p:sp>
        <p:nvSpPr>
          <p:cNvPr id="3" name="Content Placeholder 2"/>
          <p:cNvSpPr>
            <a:spLocks noGrp="1"/>
          </p:cNvSpPr>
          <p:nvPr>
            <p:ph sz="quarter" idx="1"/>
          </p:nvPr>
        </p:nvSpPr>
        <p:spPr>
          <a:xfrm>
            <a:off x="978794" y="1476777"/>
            <a:ext cx="10560675" cy="3541714"/>
          </a:xfrm>
        </p:spPr>
        <p:txBody>
          <a:bodyPr>
            <a:normAutofit fontScale="92500" lnSpcReduction="10000"/>
          </a:bodyPr>
          <a:lstStyle/>
          <a:p>
            <a:pPr marL="0" indent="0">
              <a:buNone/>
            </a:pPr>
            <a:r>
              <a:rPr lang="en-US" dirty="0"/>
              <a:t>		CH</a:t>
            </a:r>
            <a:r>
              <a:rPr lang="en-US" baseline="-25000" dirty="0"/>
              <a:t>4</a:t>
            </a:r>
            <a:r>
              <a:rPr lang="en-US" dirty="0"/>
              <a:t> + 2O</a:t>
            </a:r>
            <a:r>
              <a:rPr lang="en-US" baseline="-25000" dirty="0"/>
              <a:t>2</a:t>
            </a:r>
            <a:r>
              <a:rPr lang="en-US" dirty="0"/>
              <a:t> </a:t>
            </a:r>
            <a:r>
              <a:rPr lang="en-US" dirty="0">
                <a:sym typeface="Wingdings"/>
              </a:rPr>
              <a:t></a:t>
            </a:r>
            <a:r>
              <a:rPr lang="en-US" dirty="0"/>
              <a:t> CO</a:t>
            </a:r>
            <a:r>
              <a:rPr lang="en-US" baseline="-25000" dirty="0"/>
              <a:t>2</a:t>
            </a:r>
            <a:r>
              <a:rPr lang="en-US" dirty="0"/>
              <a:t> + 2H</a:t>
            </a:r>
            <a:r>
              <a:rPr lang="en-US" baseline="-25000" dirty="0"/>
              <a:t>2</a:t>
            </a:r>
            <a:r>
              <a:rPr lang="en-US" dirty="0"/>
              <a:t>O</a:t>
            </a:r>
          </a:p>
          <a:p>
            <a:pPr marL="0" indent="0">
              <a:buNone/>
            </a:pPr>
            <a:r>
              <a:rPr lang="en-US" dirty="0"/>
              <a:t>		C</a:t>
            </a:r>
            <a:r>
              <a:rPr lang="en-US" baseline="-25000" dirty="0">
                <a:solidFill>
                  <a:schemeClr val="accent2"/>
                </a:solidFill>
              </a:rPr>
              <a:t>2</a:t>
            </a:r>
            <a:r>
              <a:rPr lang="en-US" dirty="0"/>
              <a:t>H</a:t>
            </a:r>
            <a:r>
              <a:rPr lang="en-US" baseline="-25000" dirty="0">
                <a:solidFill>
                  <a:schemeClr val="accent6"/>
                </a:solidFill>
              </a:rPr>
              <a:t>6</a:t>
            </a:r>
            <a:r>
              <a:rPr lang="en-US" dirty="0"/>
              <a:t> + 7/2 O</a:t>
            </a:r>
            <a:r>
              <a:rPr lang="en-US" baseline="-25000" dirty="0"/>
              <a:t>2</a:t>
            </a:r>
            <a:r>
              <a:rPr lang="en-US" dirty="0"/>
              <a:t> </a:t>
            </a:r>
            <a:r>
              <a:rPr lang="en-US" dirty="0">
                <a:sym typeface="Wingdings"/>
              </a:rPr>
              <a:t></a:t>
            </a:r>
            <a:r>
              <a:rPr lang="en-US" dirty="0"/>
              <a:t> </a:t>
            </a:r>
            <a:r>
              <a:rPr lang="en-US" dirty="0">
                <a:solidFill>
                  <a:schemeClr val="accent2"/>
                </a:solidFill>
              </a:rPr>
              <a:t>2</a:t>
            </a:r>
            <a:r>
              <a:rPr lang="en-US" dirty="0"/>
              <a:t>CO</a:t>
            </a:r>
            <a:r>
              <a:rPr lang="en-US" baseline="-25000" dirty="0"/>
              <a:t>2</a:t>
            </a:r>
            <a:r>
              <a:rPr lang="en-US" dirty="0"/>
              <a:t> + </a:t>
            </a:r>
            <a:r>
              <a:rPr lang="en-US" dirty="0">
                <a:solidFill>
                  <a:schemeClr val="accent6"/>
                </a:solidFill>
              </a:rPr>
              <a:t>3</a:t>
            </a:r>
            <a:r>
              <a:rPr lang="en-US" dirty="0"/>
              <a:t>H</a:t>
            </a:r>
            <a:r>
              <a:rPr lang="en-US" baseline="-25000" dirty="0">
                <a:solidFill>
                  <a:schemeClr val="accent6"/>
                </a:solidFill>
              </a:rPr>
              <a:t>2</a:t>
            </a:r>
            <a:r>
              <a:rPr lang="en-US" dirty="0"/>
              <a:t>O</a:t>
            </a:r>
          </a:p>
          <a:p>
            <a:pPr marL="0" indent="0">
              <a:buNone/>
            </a:pPr>
            <a:r>
              <a:rPr lang="en-US" dirty="0"/>
              <a:t>		C</a:t>
            </a:r>
            <a:r>
              <a:rPr lang="en-US" baseline="-25000" dirty="0">
                <a:solidFill>
                  <a:schemeClr val="accent2"/>
                </a:solidFill>
              </a:rPr>
              <a:t>3</a:t>
            </a:r>
            <a:r>
              <a:rPr lang="en-US" dirty="0"/>
              <a:t>H</a:t>
            </a:r>
            <a:r>
              <a:rPr lang="en-US" baseline="-25000" dirty="0">
                <a:solidFill>
                  <a:schemeClr val="accent6"/>
                </a:solidFill>
              </a:rPr>
              <a:t>8</a:t>
            </a:r>
            <a:r>
              <a:rPr lang="en-US" dirty="0"/>
              <a:t> + 5 O</a:t>
            </a:r>
            <a:r>
              <a:rPr lang="en-US" baseline="-25000" dirty="0"/>
              <a:t>2</a:t>
            </a:r>
            <a:r>
              <a:rPr lang="en-US" dirty="0"/>
              <a:t> </a:t>
            </a:r>
            <a:r>
              <a:rPr lang="en-US" dirty="0">
                <a:sym typeface="Wingdings"/>
              </a:rPr>
              <a:t></a:t>
            </a:r>
            <a:r>
              <a:rPr lang="en-US" dirty="0"/>
              <a:t> </a:t>
            </a:r>
            <a:r>
              <a:rPr lang="en-US" dirty="0">
                <a:solidFill>
                  <a:schemeClr val="accent2"/>
                </a:solidFill>
              </a:rPr>
              <a:t>3</a:t>
            </a:r>
            <a:r>
              <a:rPr lang="en-US" dirty="0"/>
              <a:t>CO</a:t>
            </a:r>
            <a:r>
              <a:rPr lang="en-US" baseline="-25000" dirty="0"/>
              <a:t>2</a:t>
            </a:r>
            <a:r>
              <a:rPr lang="en-US" dirty="0"/>
              <a:t> + 4H</a:t>
            </a:r>
            <a:r>
              <a:rPr lang="en-US" baseline="-25000" dirty="0">
                <a:solidFill>
                  <a:schemeClr val="accent6"/>
                </a:solidFill>
              </a:rPr>
              <a:t>2</a:t>
            </a:r>
            <a:r>
              <a:rPr lang="en-US" dirty="0"/>
              <a:t>O</a:t>
            </a:r>
          </a:p>
          <a:p>
            <a:pPr marL="0" indent="0">
              <a:buNone/>
            </a:pPr>
            <a:endParaRPr lang="en-US" dirty="0"/>
          </a:p>
          <a:p>
            <a:pPr marL="0" indent="0">
              <a:buNone/>
            </a:pPr>
            <a:r>
              <a:rPr lang="en-US" dirty="0"/>
              <a:t>Notice that the subscript of C in the hydrocarbon matches the coefficient of CO</a:t>
            </a:r>
            <a:r>
              <a:rPr lang="en-US" baseline="-25000" dirty="0"/>
              <a:t>2</a:t>
            </a:r>
          </a:p>
          <a:p>
            <a:pPr marL="0" indent="0">
              <a:buNone/>
            </a:pPr>
            <a:r>
              <a:rPr lang="en-US" dirty="0"/>
              <a:t>The subscript of H in the hydrocarbon is twice the coefficient of H</a:t>
            </a:r>
            <a:r>
              <a:rPr lang="en-US" baseline="-25000" dirty="0"/>
              <a:t>2</a:t>
            </a:r>
            <a:r>
              <a:rPr lang="en-US" dirty="0"/>
              <a:t>O.</a:t>
            </a:r>
          </a:p>
          <a:p>
            <a:pPr marL="0" indent="0">
              <a:buNone/>
            </a:pPr>
            <a:endParaRPr lang="en-US" dirty="0"/>
          </a:p>
          <a:p>
            <a:pPr marL="0" indent="0">
              <a:buNone/>
            </a:pPr>
            <a:r>
              <a:rPr lang="en-US" dirty="0"/>
              <a:t>We can determine the amount of C from CO2 produced and the amount of H from H2O produced.</a:t>
            </a:r>
          </a:p>
        </p:txBody>
      </p:sp>
    </p:spTree>
    <p:extLst>
      <p:ext uri="{BB962C8B-B14F-4D97-AF65-F5344CB8AC3E}">
        <p14:creationId xmlns:p14="http://schemas.microsoft.com/office/powerpoint/2010/main" val="292292799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solidFill>
                  <a:schemeClr val="accent1"/>
                </a:solidFill>
              </a:rPr>
              <a:t>The molecular formula of a hydrocarbon is to be determined by analyzing its combustion products and investigating its properties.</a:t>
            </a:r>
            <a:r>
              <a:rPr lang="en-US" sz="2400" dirty="0"/>
              <a:t/>
            </a:r>
            <a:br>
              <a:rPr lang="en-US" sz="2400" dirty="0"/>
            </a:br>
            <a:r>
              <a:rPr lang="en-US" sz="2400" dirty="0"/>
              <a:t>C</a:t>
            </a:r>
            <a:r>
              <a:rPr lang="en-US" sz="2400" baseline="-25000" dirty="0"/>
              <a:t>X</a:t>
            </a:r>
            <a:r>
              <a:rPr lang="en-US" sz="2400" dirty="0"/>
              <a:t>H</a:t>
            </a:r>
            <a:r>
              <a:rPr lang="en-US" sz="2400" baseline="-25000" dirty="0"/>
              <a:t>Y</a:t>
            </a:r>
            <a:r>
              <a:rPr lang="en-US" sz="2400" dirty="0"/>
              <a:t> + ___O</a:t>
            </a:r>
            <a:r>
              <a:rPr lang="en-US" sz="2400" baseline="-25000" dirty="0"/>
              <a:t>2</a:t>
            </a:r>
            <a:r>
              <a:rPr lang="en-US" sz="2400" dirty="0"/>
              <a:t> </a:t>
            </a:r>
            <a:r>
              <a:rPr lang="en-US" sz="2400" dirty="0">
                <a:sym typeface="Wingdings"/>
              </a:rPr>
              <a:t></a:t>
            </a:r>
            <a:r>
              <a:rPr lang="en-US" sz="2400" dirty="0"/>
              <a:t> ___CO</a:t>
            </a:r>
            <a:r>
              <a:rPr lang="en-US" sz="2400" baseline="-25000" dirty="0"/>
              <a:t>2</a:t>
            </a:r>
            <a:r>
              <a:rPr lang="en-US" sz="2400" dirty="0"/>
              <a:t> + ___H</a:t>
            </a:r>
            <a:r>
              <a:rPr lang="en-US" sz="2400" baseline="-25000" dirty="0"/>
              <a:t>2</a:t>
            </a:r>
            <a:r>
              <a:rPr lang="en-US" sz="2400" dirty="0"/>
              <a:t>O</a:t>
            </a:r>
          </a:p>
        </p:txBody>
      </p:sp>
      <p:sp>
        <p:nvSpPr>
          <p:cNvPr id="3" name="Content Placeholder 2"/>
          <p:cNvSpPr>
            <a:spLocks noGrp="1"/>
          </p:cNvSpPr>
          <p:nvPr>
            <p:ph idx="1"/>
          </p:nvPr>
        </p:nvSpPr>
        <p:spPr>
          <a:xfrm>
            <a:off x="838200" y="1905000"/>
            <a:ext cx="10289145" cy="3541714"/>
          </a:xfrm>
        </p:spPr>
        <p:txBody>
          <a:bodyPr>
            <a:normAutofit/>
          </a:bodyPr>
          <a:lstStyle/>
          <a:p>
            <a:pPr marL="118872" indent="0">
              <a:buNone/>
            </a:pPr>
            <a:r>
              <a:rPr lang="en-US" dirty="0"/>
              <a:t>The hydrocarbon burns completely, producing 7.2 grams of water and 17.6g of CO</a:t>
            </a:r>
            <a:r>
              <a:rPr lang="en-US" baseline="-25000" dirty="0"/>
              <a:t>2</a:t>
            </a:r>
            <a:r>
              <a:rPr lang="en-US" dirty="0"/>
              <a:t> at standard conditions. What is the empirical formula of the hydrocarbon?</a:t>
            </a:r>
          </a:p>
          <a:p>
            <a:pPr marL="633222" indent="-514350">
              <a:buAutoNum type="alphaLcParenBoth"/>
            </a:pPr>
            <a:endParaRPr lang="en-US" dirty="0"/>
          </a:p>
          <a:p>
            <a:pPr marL="633222" indent="-514350">
              <a:buAutoNum type="alphaLcParenBoth"/>
            </a:pPr>
            <a:endParaRPr lang="en-US" dirty="0"/>
          </a:p>
          <a:p>
            <a:endParaRPr lang="en-US" dirty="0"/>
          </a:p>
        </p:txBody>
      </p:sp>
      <p:sp>
        <p:nvSpPr>
          <p:cNvPr id="4" name="TextBox 3">
            <a:extLst>
              <a:ext uri="{FF2B5EF4-FFF2-40B4-BE49-F238E27FC236}">
                <a16:creationId xmlns:a16="http://schemas.microsoft.com/office/drawing/2014/main" id="{E0AA7FD5-1611-D942-B2E6-F3A2001FC2F7}"/>
              </a:ext>
            </a:extLst>
          </p:cNvPr>
          <p:cNvSpPr txBox="1"/>
          <p:nvPr/>
        </p:nvSpPr>
        <p:spPr>
          <a:xfrm>
            <a:off x="3064632" y="2820779"/>
            <a:ext cx="8637969" cy="461665"/>
          </a:xfrm>
          <a:prstGeom prst="rect">
            <a:avLst/>
          </a:prstGeom>
          <a:noFill/>
        </p:spPr>
        <p:txBody>
          <a:bodyPr wrap="square" rtlCol="0">
            <a:spAutoFit/>
          </a:bodyPr>
          <a:lstStyle/>
          <a:p>
            <a:r>
              <a:rPr lang="en-US" sz="2400" dirty="0"/>
              <a:t>7.2g H</a:t>
            </a:r>
            <a:r>
              <a:rPr lang="en-US" sz="2400" baseline="-25000" dirty="0"/>
              <a:t>2</a:t>
            </a:r>
            <a:r>
              <a:rPr lang="en-US" sz="2400" dirty="0"/>
              <a:t>O / 18.016 g =  0.400 mol H</a:t>
            </a:r>
            <a:r>
              <a:rPr lang="en-US" sz="2400" baseline="-25000" dirty="0"/>
              <a:t>2</a:t>
            </a:r>
            <a:r>
              <a:rPr lang="en-US" sz="2400" dirty="0"/>
              <a:t>O    x   2H/1H2O    =   0.800mol H</a:t>
            </a:r>
          </a:p>
        </p:txBody>
      </p:sp>
      <p:sp>
        <p:nvSpPr>
          <p:cNvPr id="5" name="TextBox 4">
            <a:extLst>
              <a:ext uri="{FF2B5EF4-FFF2-40B4-BE49-F238E27FC236}">
                <a16:creationId xmlns:a16="http://schemas.microsoft.com/office/drawing/2014/main" id="{98EE8EE0-A3FF-4D49-86EB-43D2724B9463}"/>
              </a:ext>
            </a:extLst>
          </p:cNvPr>
          <p:cNvSpPr txBox="1"/>
          <p:nvPr/>
        </p:nvSpPr>
        <p:spPr>
          <a:xfrm>
            <a:off x="3038877" y="3336022"/>
            <a:ext cx="8771050" cy="461665"/>
          </a:xfrm>
          <a:prstGeom prst="rect">
            <a:avLst/>
          </a:prstGeom>
          <a:noFill/>
        </p:spPr>
        <p:txBody>
          <a:bodyPr wrap="square" rtlCol="0">
            <a:spAutoFit/>
          </a:bodyPr>
          <a:lstStyle/>
          <a:p>
            <a:r>
              <a:rPr lang="en-US" sz="2400" dirty="0"/>
              <a:t>17.6g CO</a:t>
            </a:r>
            <a:r>
              <a:rPr lang="en-US" sz="2400" baseline="-25000" dirty="0"/>
              <a:t>2</a:t>
            </a:r>
            <a:r>
              <a:rPr lang="en-US" sz="2400" dirty="0"/>
              <a:t> / 44.01 g =  0.400 mol CO2   x.     1C/1CO2   =  0.400mol C </a:t>
            </a:r>
          </a:p>
        </p:txBody>
      </p:sp>
      <p:sp>
        <p:nvSpPr>
          <p:cNvPr id="6" name="TextBox 5">
            <a:extLst>
              <a:ext uri="{FF2B5EF4-FFF2-40B4-BE49-F238E27FC236}">
                <a16:creationId xmlns:a16="http://schemas.microsoft.com/office/drawing/2014/main" id="{EF95E813-9203-E646-898B-8D70761DA979}"/>
              </a:ext>
            </a:extLst>
          </p:cNvPr>
          <p:cNvSpPr txBox="1"/>
          <p:nvPr/>
        </p:nvSpPr>
        <p:spPr>
          <a:xfrm>
            <a:off x="3554031" y="4011999"/>
            <a:ext cx="4857482" cy="461665"/>
          </a:xfrm>
          <a:prstGeom prst="rect">
            <a:avLst/>
          </a:prstGeom>
          <a:noFill/>
        </p:spPr>
        <p:txBody>
          <a:bodyPr wrap="square" rtlCol="0">
            <a:spAutoFit/>
          </a:bodyPr>
          <a:lstStyle/>
          <a:p>
            <a:r>
              <a:rPr lang="en-US" sz="2400" dirty="0"/>
              <a:t>0.800/0.400 =  2</a:t>
            </a:r>
          </a:p>
        </p:txBody>
      </p:sp>
      <p:sp>
        <p:nvSpPr>
          <p:cNvPr id="8" name="TextBox 7">
            <a:extLst>
              <a:ext uri="{FF2B5EF4-FFF2-40B4-BE49-F238E27FC236}">
                <a16:creationId xmlns:a16="http://schemas.microsoft.com/office/drawing/2014/main" id="{9779B980-049A-4D47-9B68-4FA983D46B15}"/>
              </a:ext>
            </a:extLst>
          </p:cNvPr>
          <p:cNvSpPr txBox="1"/>
          <p:nvPr/>
        </p:nvSpPr>
        <p:spPr>
          <a:xfrm>
            <a:off x="3554031" y="4687976"/>
            <a:ext cx="4857482" cy="461665"/>
          </a:xfrm>
          <a:prstGeom prst="rect">
            <a:avLst/>
          </a:prstGeom>
          <a:noFill/>
        </p:spPr>
        <p:txBody>
          <a:bodyPr wrap="square" rtlCol="0">
            <a:spAutoFit/>
          </a:bodyPr>
          <a:lstStyle/>
          <a:p>
            <a:r>
              <a:rPr lang="en-US" sz="2400" dirty="0">
                <a:solidFill>
                  <a:srgbClr val="FF0000"/>
                </a:solidFill>
              </a:rPr>
              <a:t>Empirical formula = CH</a:t>
            </a:r>
            <a:r>
              <a:rPr lang="en-US" sz="2400" baseline="-25000" dirty="0">
                <a:solidFill>
                  <a:srgbClr val="FF0000"/>
                </a:solidFill>
              </a:rPr>
              <a:t>2</a:t>
            </a:r>
          </a:p>
        </p:txBody>
      </p:sp>
    </p:spTree>
    <p:extLst>
      <p:ext uri="{BB962C8B-B14F-4D97-AF65-F5344CB8AC3E}">
        <p14:creationId xmlns:p14="http://schemas.microsoft.com/office/powerpoint/2010/main" val="62621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5A8FC-1C11-AD4D-93FC-0FC7C9330082}"/>
              </a:ext>
            </a:extLst>
          </p:cNvPr>
          <p:cNvSpPr>
            <a:spLocks noGrp="1"/>
          </p:cNvSpPr>
          <p:nvPr>
            <p:ph type="title"/>
          </p:nvPr>
        </p:nvSpPr>
        <p:spPr/>
        <p:txBody>
          <a:bodyPr>
            <a:noAutofit/>
          </a:bodyPr>
          <a:lstStyle/>
          <a:p>
            <a:r>
              <a:rPr lang="en-US" sz="2800" dirty="0">
                <a:solidFill>
                  <a:schemeClr val="accent1"/>
                </a:solidFill>
              </a:rPr>
              <a:t>Using the empirical formula, the molecular mass is 42.0g/mol. Write the balanced combustion reaction.</a:t>
            </a:r>
          </a:p>
        </p:txBody>
      </p:sp>
      <p:sp>
        <p:nvSpPr>
          <p:cNvPr id="3" name="Content Placeholder 2">
            <a:extLst>
              <a:ext uri="{FF2B5EF4-FFF2-40B4-BE49-F238E27FC236}">
                <a16:creationId xmlns:a16="http://schemas.microsoft.com/office/drawing/2014/main" id="{C021C064-A6AF-044E-AC03-AC6C48692BFD}"/>
              </a:ext>
            </a:extLst>
          </p:cNvPr>
          <p:cNvSpPr>
            <a:spLocks noGrp="1"/>
          </p:cNvSpPr>
          <p:nvPr>
            <p:ph idx="1"/>
          </p:nvPr>
        </p:nvSpPr>
        <p:spPr/>
        <p:txBody>
          <a:bodyPr/>
          <a:lstStyle/>
          <a:p>
            <a:r>
              <a:rPr lang="en-US" dirty="0"/>
              <a:t>Empirical formula  = CH</a:t>
            </a:r>
            <a:r>
              <a:rPr lang="en-US" baseline="-25000" dirty="0"/>
              <a:t>2</a:t>
            </a:r>
            <a:r>
              <a:rPr lang="en-US" dirty="0"/>
              <a:t>		molar mass = 14.0gmol</a:t>
            </a:r>
          </a:p>
          <a:p>
            <a:r>
              <a:rPr lang="en-US" dirty="0"/>
              <a:t>42.0/14.0 = 3	molecular formula = 3CH</a:t>
            </a:r>
            <a:r>
              <a:rPr lang="en-US" baseline="-25000" dirty="0"/>
              <a:t>2</a:t>
            </a:r>
            <a:r>
              <a:rPr lang="en-US" dirty="0"/>
              <a:t> = C</a:t>
            </a:r>
            <a:r>
              <a:rPr lang="en-US" baseline="-25000" dirty="0"/>
              <a:t>3</a:t>
            </a:r>
            <a:r>
              <a:rPr lang="en-US" dirty="0"/>
              <a:t>H</a:t>
            </a:r>
            <a:r>
              <a:rPr lang="en-US" baseline="-25000" dirty="0"/>
              <a:t>6</a:t>
            </a:r>
          </a:p>
          <a:p>
            <a:endParaRPr lang="en-US" dirty="0"/>
          </a:p>
          <a:p>
            <a:r>
              <a:rPr lang="en-US" dirty="0"/>
              <a:t>_____ C</a:t>
            </a:r>
            <a:r>
              <a:rPr lang="en-US" baseline="-25000" dirty="0"/>
              <a:t>3</a:t>
            </a:r>
            <a:r>
              <a:rPr lang="en-US" dirty="0"/>
              <a:t>H</a:t>
            </a:r>
            <a:r>
              <a:rPr lang="en-US" baseline="-25000" dirty="0"/>
              <a:t>6</a:t>
            </a:r>
            <a:r>
              <a:rPr lang="en-US" dirty="0"/>
              <a:t> + _____ O</a:t>
            </a:r>
            <a:r>
              <a:rPr lang="en-US" baseline="-25000" dirty="0"/>
              <a:t>2</a:t>
            </a:r>
            <a:r>
              <a:rPr lang="en-US" dirty="0"/>
              <a:t> </a:t>
            </a:r>
            <a:r>
              <a:rPr lang="en-US" dirty="0">
                <a:sym typeface="Wingdings" pitchFamily="2" charset="2"/>
              </a:rPr>
              <a:t> _____CO</a:t>
            </a:r>
            <a:r>
              <a:rPr lang="en-US" baseline="-25000" dirty="0">
                <a:sym typeface="Wingdings" pitchFamily="2" charset="2"/>
              </a:rPr>
              <a:t>2</a:t>
            </a:r>
            <a:r>
              <a:rPr lang="en-US" dirty="0">
                <a:sym typeface="Wingdings" pitchFamily="2" charset="2"/>
              </a:rPr>
              <a:t> + _____H</a:t>
            </a:r>
            <a:r>
              <a:rPr lang="en-US" baseline="-25000" dirty="0">
                <a:sym typeface="Wingdings" pitchFamily="2" charset="2"/>
              </a:rPr>
              <a:t>2</a:t>
            </a:r>
            <a:r>
              <a:rPr lang="en-US" dirty="0">
                <a:sym typeface="Wingdings" pitchFamily="2" charset="2"/>
              </a:rPr>
              <a:t>O</a:t>
            </a:r>
            <a:endParaRPr lang="en-US" dirty="0"/>
          </a:p>
          <a:p>
            <a:endParaRPr lang="en-US" dirty="0"/>
          </a:p>
        </p:txBody>
      </p:sp>
      <p:sp>
        <p:nvSpPr>
          <p:cNvPr id="4" name="TextBox 3">
            <a:extLst>
              <a:ext uri="{FF2B5EF4-FFF2-40B4-BE49-F238E27FC236}">
                <a16:creationId xmlns:a16="http://schemas.microsoft.com/office/drawing/2014/main" id="{24CAF38F-F176-F04D-A425-80A01F6D4F5A}"/>
              </a:ext>
            </a:extLst>
          </p:cNvPr>
          <p:cNvSpPr txBox="1"/>
          <p:nvPr/>
        </p:nvSpPr>
        <p:spPr>
          <a:xfrm>
            <a:off x="4623515" y="3065173"/>
            <a:ext cx="734096" cy="461665"/>
          </a:xfrm>
          <a:prstGeom prst="rect">
            <a:avLst/>
          </a:prstGeom>
          <a:noFill/>
        </p:spPr>
        <p:txBody>
          <a:bodyPr wrap="square" rtlCol="0">
            <a:spAutoFit/>
          </a:bodyPr>
          <a:lstStyle/>
          <a:p>
            <a:r>
              <a:rPr lang="en-US" sz="2400" dirty="0">
                <a:solidFill>
                  <a:srgbClr val="FF0000"/>
                </a:solidFill>
              </a:rPr>
              <a:t>3</a:t>
            </a:r>
          </a:p>
        </p:txBody>
      </p:sp>
      <p:sp>
        <p:nvSpPr>
          <p:cNvPr id="5" name="TextBox 4">
            <a:extLst>
              <a:ext uri="{FF2B5EF4-FFF2-40B4-BE49-F238E27FC236}">
                <a16:creationId xmlns:a16="http://schemas.microsoft.com/office/drawing/2014/main" id="{A1D1D52C-EAE0-8541-9239-CC75DFCD7782}"/>
              </a:ext>
            </a:extLst>
          </p:cNvPr>
          <p:cNvSpPr txBox="1"/>
          <p:nvPr/>
        </p:nvSpPr>
        <p:spPr>
          <a:xfrm>
            <a:off x="6096000" y="3043622"/>
            <a:ext cx="734096" cy="461665"/>
          </a:xfrm>
          <a:prstGeom prst="rect">
            <a:avLst/>
          </a:prstGeom>
          <a:noFill/>
        </p:spPr>
        <p:txBody>
          <a:bodyPr wrap="square" rtlCol="0">
            <a:spAutoFit/>
          </a:bodyPr>
          <a:lstStyle/>
          <a:p>
            <a:r>
              <a:rPr lang="en-US" sz="2400" dirty="0">
                <a:solidFill>
                  <a:srgbClr val="FF0000"/>
                </a:solidFill>
              </a:rPr>
              <a:t>3</a:t>
            </a:r>
          </a:p>
        </p:txBody>
      </p:sp>
      <p:sp>
        <p:nvSpPr>
          <p:cNvPr id="6" name="TextBox 5">
            <a:extLst>
              <a:ext uri="{FF2B5EF4-FFF2-40B4-BE49-F238E27FC236}">
                <a16:creationId xmlns:a16="http://schemas.microsoft.com/office/drawing/2014/main" id="{F79E03A8-0916-D64F-A10E-4B0F246B71CA}"/>
              </a:ext>
            </a:extLst>
          </p:cNvPr>
          <p:cNvSpPr txBox="1"/>
          <p:nvPr/>
        </p:nvSpPr>
        <p:spPr>
          <a:xfrm>
            <a:off x="2964285" y="3065172"/>
            <a:ext cx="734096" cy="461665"/>
          </a:xfrm>
          <a:prstGeom prst="rect">
            <a:avLst/>
          </a:prstGeom>
          <a:noFill/>
        </p:spPr>
        <p:txBody>
          <a:bodyPr wrap="square" rtlCol="0">
            <a:spAutoFit/>
          </a:bodyPr>
          <a:lstStyle/>
          <a:p>
            <a:r>
              <a:rPr lang="en-US" sz="2400" dirty="0">
                <a:solidFill>
                  <a:srgbClr val="FF0000"/>
                </a:solidFill>
              </a:rPr>
              <a:t>9/2</a:t>
            </a:r>
          </a:p>
        </p:txBody>
      </p:sp>
      <p:sp>
        <p:nvSpPr>
          <p:cNvPr id="7" name="TextBox 6">
            <a:extLst>
              <a:ext uri="{FF2B5EF4-FFF2-40B4-BE49-F238E27FC236}">
                <a16:creationId xmlns:a16="http://schemas.microsoft.com/office/drawing/2014/main" id="{B7F554DA-1EA2-5242-9A9E-377C8BCC0EA9}"/>
              </a:ext>
            </a:extLst>
          </p:cNvPr>
          <p:cNvSpPr txBox="1"/>
          <p:nvPr/>
        </p:nvSpPr>
        <p:spPr>
          <a:xfrm>
            <a:off x="1305055" y="3065171"/>
            <a:ext cx="734096" cy="461665"/>
          </a:xfrm>
          <a:prstGeom prst="rect">
            <a:avLst/>
          </a:prstGeom>
          <a:noFill/>
        </p:spPr>
        <p:txBody>
          <a:bodyPr wrap="square" rtlCol="0">
            <a:spAutoFit/>
          </a:bodyPr>
          <a:lstStyle/>
          <a:p>
            <a:r>
              <a:rPr lang="en-US" sz="2400" dirty="0">
                <a:solidFill>
                  <a:srgbClr val="FF0000"/>
                </a:solidFill>
              </a:rPr>
              <a:t>1</a:t>
            </a:r>
          </a:p>
        </p:txBody>
      </p:sp>
    </p:spTree>
    <p:extLst>
      <p:ext uri="{BB962C8B-B14F-4D97-AF65-F5344CB8AC3E}">
        <p14:creationId xmlns:p14="http://schemas.microsoft.com/office/powerpoint/2010/main" val="286756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1" y="211685"/>
            <a:ext cx="7429499" cy="1478570"/>
          </a:xfrm>
        </p:spPr>
        <p:txBody>
          <a:bodyPr>
            <a:normAutofit/>
          </a:bodyPr>
          <a:lstStyle/>
          <a:p>
            <a:pPr>
              <a:defRPr/>
            </a:pPr>
            <a:r>
              <a:rPr lang="en-US" sz="3600" dirty="0">
                <a:solidFill>
                  <a:schemeClr val="accent1"/>
                </a:solidFill>
              </a:rPr>
              <a:t>Molar Mass Examples: Compounds</a:t>
            </a:r>
          </a:p>
        </p:txBody>
      </p:sp>
      <p:sp>
        <p:nvSpPr>
          <p:cNvPr id="7" name="Rectangle 6"/>
          <p:cNvSpPr/>
          <p:nvPr/>
        </p:nvSpPr>
        <p:spPr>
          <a:xfrm>
            <a:off x="2133600" y="1676401"/>
            <a:ext cx="8229600" cy="4401205"/>
          </a:xfrm>
          <a:prstGeom prst="rect">
            <a:avLst/>
          </a:prstGeom>
        </p:spPr>
        <p:txBody>
          <a:bodyPr>
            <a:spAutoFit/>
          </a:bodyPr>
          <a:lstStyle/>
          <a:p>
            <a:pPr marL="633222" indent="-514350">
              <a:buFontTx/>
              <a:buAutoNum type="arabicPeriod"/>
              <a:defRPr/>
            </a:pPr>
            <a:r>
              <a:rPr lang="en-US" sz="2800" dirty="0"/>
              <a:t>What is the molar mass of water?</a:t>
            </a:r>
          </a:p>
          <a:p>
            <a:pPr marL="633222" indent="-514350">
              <a:buFontTx/>
              <a:buAutoNum type="arabicPeriod"/>
              <a:defRPr/>
            </a:pPr>
            <a:endParaRPr lang="en-US" sz="2800" dirty="0"/>
          </a:p>
          <a:p>
            <a:pPr marL="3319272" lvl="7">
              <a:defRPr/>
            </a:pPr>
            <a:r>
              <a:rPr lang="en-US" sz="2800" dirty="0"/>
              <a:t>	H</a:t>
            </a:r>
            <a:r>
              <a:rPr lang="en-US" sz="2800" baseline="-25000" dirty="0"/>
              <a:t>2</a:t>
            </a:r>
            <a:r>
              <a:rPr lang="en-US" sz="2800" dirty="0"/>
              <a:t>O = 2(1.008) + 16.00 = </a:t>
            </a:r>
          </a:p>
          <a:p>
            <a:pPr marL="3319272" lvl="7">
              <a:defRPr/>
            </a:pPr>
            <a:r>
              <a:rPr lang="en-US" sz="2800" dirty="0">
                <a:solidFill>
                  <a:srgbClr val="FF0000"/>
                </a:solidFill>
              </a:rPr>
              <a:t>			18.016g/</a:t>
            </a:r>
            <a:r>
              <a:rPr lang="en-US" sz="2800" dirty="0" err="1">
                <a:solidFill>
                  <a:srgbClr val="FF0000"/>
                </a:solidFill>
              </a:rPr>
              <a:t>mol</a:t>
            </a:r>
            <a:r>
              <a:rPr lang="en-US" sz="2800" dirty="0"/>
              <a:t> </a:t>
            </a:r>
          </a:p>
          <a:p>
            <a:pPr marL="633222" indent="-514350">
              <a:buFontTx/>
              <a:buAutoNum type="arabicPeriod"/>
              <a:defRPr/>
            </a:pPr>
            <a:endParaRPr lang="en-US" sz="2800" dirty="0"/>
          </a:p>
          <a:p>
            <a:pPr marL="633222" indent="-514350">
              <a:buFontTx/>
              <a:buAutoNum type="arabicPeriod"/>
              <a:defRPr/>
            </a:pPr>
            <a:endParaRPr lang="en-US" sz="2800" dirty="0"/>
          </a:p>
          <a:p>
            <a:pPr marL="633222" indent="-514350">
              <a:buFontTx/>
              <a:buAutoNum type="arabicPeriod"/>
              <a:defRPr/>
            </a:pPr>
            <a:r>
              <a:rPr lang="en-US" sz="2800" dirty="0"/>
              <a:t>What is the gram-formula-mass of calcium chloride?</a:t>
            </a:r>
          </a:p>
          <a:p>
            <a:pPr marL="2404872" lvl="5">
              <a:defRPr/>
            </a:pPr>
            <a:r>
              <a:rPr lang="en-US" sz="2800" dirty="0"/>
              <a:t>    		 CaCl</a:t>
            </a:r>
            <a:r>
              <a:rPr lang="en-US" sz="2800" baseline="-25000" dirty="0"/>
              <a:t>2</a:t>
            </a:r>
            <a:r>
              <a:rPr lang="en-US" sz="2800" dirty="0"/>
              <a:t> = 40.1 + 2(35.5) = </a:t>
            </a:r>
          </a:p>
          <a:p>
            <a:pPr marL="2404872" lvl="5">
              <a:defRPr/>
            </a:pPr>
            <a:r>
              <a:rPr lang="en-US" sz="2800" dirty="0">
                <a:solidFill>
                  <a:srgbClr val="FF0000"/>
                </a:solidFill>
              </a:rPr>
              <a:t>				111.1 g/</a:t>
            </a:r>
            <a:r>
              <a:rPr lang="en-US" sz="2800" dirty="0" err="1">
                <a:solidFill>
                  <a:srgbClr val="FF0000"/>
                </a:solidFill>
              </a:rPr>
              <a:t>mol</a:t>
            </a:r>
            <a:endParaRPr lang="en-US" sz="2800" dirty="0">
              <a:solidFill>
                <a:srgbClr val="FF0000"/>
              </a:solidFill>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193" t="27497" r="79046" b="66253"/>
          <a:stretch/>
        </p:blipFill>
        <p:spPr bwMode="auto">
          <a:xfrm>
            <a:off x="2286000" y="2398395"/>
            <a:ext cx="11430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6668" t="33126" r="19522" b="59374"/>
          <a:stretch/>
        </p:blipFill>
        <p:spPr bwMode="auto">
          <a:xfrm>
            <a:off x="3771900" y="2284095"/>
            <a:ext cx="838200" cy="125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476" t="46874" r="75714" b="45626"/>
          <a:stretch/>
        </p:blipFill>
        <p:spPr bwMode="auto">
          <a:xfrm>
            <a:off x="2214562" y="5334000"/>
            <a:ext cx="909638" cy="1364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483" t="40624" r="15707" b="53125"/>
          <a:stretch/>
        </p:blipFill>
        <p:spPr bwMode="auto">
          <a:xfrm>
            <a:off x="3589020" y="5333999"/>
            <a:ext cx="1021080" cy="127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312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of the Video</a:t>
            </a:r>
          </a:p>
        </p:txBody>
      </p:sp>
      <p:sp>
        <p:nvSpPr>
          <p:cNvPr id="4" name="Content Placeholder 2">
            <a:extLst>
              <a:ext uri="{FF2B5EF4-FFF2-40B4-BE49-F238E27FC236}">
                <a16:creationId xmlns:a16="http://schemas.microsoft.com/office/drawing/2014/main" id="{C74FFF46-ADA0-4241-AF11-D495DFAAFDD7}"/>
              </a:ext>
            </a:extLst>
          </p:cNvPr>
          <p:cNvSpPr>
            <a:spLocks noGrp="1"/>
          </p:cNvSpPr>
          <p:nvPr>
            <p:ph idx="1"/>
          </p:nvPr>
        </p:nvSpPr>
        <p:spPr/>
        <p:txBody>
          <a:bodyPr>
            <a:normAutofit lnSpcReduction="10000"/>
          </a:bodyPr>
          <a:lstStyle/>
          <a:p>
            <a:pPr marL="0" indent="0">
              <a:buNone/>
            </a:pPr>
            <a:r>
              <a:rPr lang="en-US" dirty="0"/>
              <a:t>After combustion with excess oxygen, a 12.501 g of a petroleum compound produced 38.196 g of carbon dioxide and 18.752 of water. A previous analysis determined that the compound does not contain oxygen. Establish the empirical formula of the compound. </a:t>
            </a:r>
          </a:p>
          <a:p>
            <a:pPr marL="0" indent="0">
              <a:lnSpc>
                <a:spcPct val="100000"/>
              </a:lnSpc>
              <a:spcBef>
                <a:spcPts val="0"/>
              </a:spcBef>
              <a:buNone/>
            </a:pPr>
            <a:r>
              <a:rPr lang="en-US" u="sng" dirty="0">
                <a:solidFill>
                  <a:schemeClr val="accent1"/>
                </a:solidFill>
              </a:rPr>
              <a:t>38.196 g CO</a:t>
            </a:r>
            <a:r>
              <a:rPr lang="en-US" u="sng" baseline="-25000" dirty="0">
                <a:solidFill>
                  <a:schemeClr val="accent1"/>
                </a:solidFill>
              </a:rPr>
              <a:t>2</a:t>
            </a:r>
            <a:r>
              <a:rPr lang="en-US" u="sng" dirty="0">
                <a:solidFill>
                  <a:schemeClr val="accent1"/>
                </a:solidFill>
              </a:rPr>
              <a:t> </a:t>
            </a:r>
            <a:r>
              <a:rPr lang="en-US" dirty="0">
                <a:solidFill>
                  <a:schemeClr val="accent1"/>
                </a:solidFill>
              </a:rPr>
              <a:t>× </a:t>
            </a:r>
            <a:r>
              <a:rPr lang="en-US" u="sng" dirty="0">
                <a:solidFill>
                  <a:schemeClr val="accent1"/>
                </a:solidFill>
              </a:rPr>
              <a:t>1 mol CO</a:t>
            </a:r>
            <a:r>
              <a:rPr lang="en-US" u="sng" baseline="-25000" dirty="0">
                <a:solidFill>
                  <a:schemeClr val="accent1"/>
                </a:solidFill>
              </a:rPr>
              <a:t>2</a:t>
            </a:r>
            <a:r>
              <a:rPr lang="en-US" u="sng" dirty="0">
                <a:solidFill>
                  <a:schemeClr val="accent1"/>
                </a:solidFill>
              </a:rPr>
              <a:t>  </a:t>
            </a:r>
            <a:r>
              <a:rPr lang="en-US" dirty="0">
                <a:solidFill>
                  <a:schemeClr val="accent1"/>
                </a:solidFill>
              </a:rPr>
              <a:t>x  </a:t>
            </a:r>
            <a:r>
              <a:rPr lang="en-US" u="sng" dirty="0">
                <a:solidFill>
                  <a:schemeClr val="accent1"/>
                </a:solidFill>
              </a:rPr>
              <a:t>1 mol C       </a:t>
            </a:r>
            <a:r>
              <a:rPr lang="en-US" dirty="0">
                <a:solidFill>
                  <a:schemeClr val="accent1"/>
                </a:solidFill>
              </a:rPr>
              <a:t>= 0.86787 mol C</a:t>
            </a:r>
          </a:p>
          <a:p>
            <a:pPr marL="0" indent="0">
              <a:lnSpc>
                <a:spcPct val="100000"/>
              </a:lnSpc>
              <a:spcBef>
                <a:spcPts val="0"/>
              </a:spcBef>
              <a:buNone/>
            </a:pPr>
            <a:r>
              <a:rPr lang="en-US" dirty="0">
                <a:solidFill>
                  <a:schemeClr val="accent1"/>
                </a:solidFill>
              </a:rPr>
              <a:t>        1                    44.01g           1 mol CO</a:t>
            </a:r>
            <a:r>
              <a:rPr lang="en-US" baseline="-25000" dirty="0">
                <a:solidFill>
                  <a:schemeClr val="accent1"/>
                </a:solidFill>
              </a:rPr>
              <a:t>2</a:t>
            </a:r>
          </a:p>
          <a:p>
            <a:pPr marL="0" indent="0">
              <a:lnSpc>
                <a:spcPct val="100000"/>
              </a:lnSpc>
              <a:spcBef>
                <a:spcPts val="0"/>
              </a:spcBef>
              <a:buNone/>
            </a:pPr>
            <a:endParaRPr lang="en-US" baseline="-25000" dirty="0">
              <a:solidFill>
                <a:schemeClr val="accent1"/>
              </a:solidFill>
            </a:endParaRPr>
          </a:p>
          <a:p>
            <a:pPr marL="0" indent="0">
              <a:lnSpc>
                <a:spcPct val="100000"/>
              </a:lnSpc>
              <a:spcBef>
                <a:spcPts val="0"/>
              </a:spcBef>
              <a:buNone/>
            </a:pPr>
            <a:r>
              <a:rPr lang="en-US" u="sng" dirty="0">
                <a:solidFill>
                  <a:schemeClr val="accent1"/>
                </a:solidFill>
              </a:rPr>
              <a:t>18.752 g H</a:t>
            </a:r>
            <a:r>
              <a:rPr lang="en-US" u="sng" baseline="-25000" dirty="0">
                <a:solidFill>
                  <a:schemeClr val="accent1"/>
                </a:solidFill>
              </a:rPr>
              <a:t>2</a:t>
            </a:r>
            <a:r>
              <a:rPr lang="en-US" u="sng" dirty="0">
                <a:solidFill>
                  <a:schemeClr val="accent1"/>
                </a:solidFill>
              </a:rPr>
              <a:t>O </a:t>
            </a:r>
            <a:r>
              <a:rPr lang="en-US" dirty="0">
                <a:solidFill>
                  <a:schemeClr val="accent1"/>
                </a:solidFill>
              </a:rPr>
              <a:t>× </a:t>
            </a:r>
            <a:r>
              <a:rPr lang="en-US" u="sng" dirty="0">
                <a:solidFill>
                  <a:schemeClr val="accent1"/>
                </a:solidFill>
              </a:rPr>
              <a:t>1 mol H</a:t>
            </a:r>
            <a:r>
              <a:rPr lang="en-US" u="sng" baseline="-25000" dirty="0">
                <a:solidFill>
                  <a:schemeClr val="accent1"/>
                </a:solidFill>
              </a:rPr>
              <a:t>2</a:t>
            </a:r>
            <a:r>
              <a:rPr lang="en-US" u="sng" dirty="0">
                <a:solidFill>
                  <a:schemeClr val="accent1"/>
                </a:solidFill>
              </a:rPr>
              <a:t>O  </a:t>
            </a:r>
            <a:r>
              <a:rPr lang="en-US" dirty="0">
                <a:solidFill>
                  <a:schemeClr val="accent1"/>
                </a:solidFill>
              </a:rPr>
              <a:t>x  </a:t>
            </a:r>
            <a:r>
              <a:rPr lang="en-US" u="sng" dirty="0">
                <a:solidFill>
                  <a:schemeClr val="accent1"/>
                </a:solidFill>
              </a:rPr>
              <a:t>2 mol H       </a:t>
            </a:r>
            <a:r>
              <a:rPr lang="en-US" dirty="0">
                <a:solidFill>
                  <a:schemeClr val="accent1"/>
                </a:solidFill>
              </a:rPr>
              <a:t>= 1.0817 mol H </a:t>
            </a:r>
          </a:p>
          <a:p>
            <a:pPr marL="0" indent="0">
              <a:lnSpc>
                <a:spcPct val="100000"/>
              </a:lnSpc>
              <a:spcBef>
                <a:spcPts val="0"/>
              </a:spcBef>
              <a:buNone/>
            </a:pPr>
            <a:r>
              <a:rPr lang="en-US" dirty="0">
                <a:solidFill>
                  <a:schemeClr val="accent1"/>
                </a:solidFill>
              </a:rPr>
              <a:t>        1                 18.016g           1 mol H</a:t>
            </a:r>
            <a:r>
              <a:rPr lang="en-US" baseline="-25000" dirty="0">
                <a:solidFill>
                  <a:schemeClr val="accent1"/>
                </a:solidFill>
              </a:rPr>
              <a:t>2</a:t>
            </a:r>
            <a:r>
              <a:rPr lang="en-US" dirty="0">
                <a:solidFill>
                  <a:schemeClr val="accent1"/>
                </a:solidFill>
              </a:rPr>
              <a:t>O</a:t>
            </a:r>
          </a:p>
          <a:p>
            <a:pPr marL="0" indent="0">
              <a:buNone/>
            </a:pPr>
            <a:endParaRPr lang="en-US" dirty="0">
              <a:solidFill>
                <a:schemeClr val="accent1"/>
              </a:solidFill>
            </a:endParaRPr>
          </a:p>
          <a:p>
            <a:pPr marL="0" indent="0">
              <a:buNone/>
            </a:pPr>
            <a:r>
              <a:rPr lang="en-US" dirty="0">
                <a:solidFill>
                  <a:schemeClr val="accent1"/>
                </a:solidFill>
              </a:rPr>
              <a:t>1.0817 mol H ÷ 0.86787 = 2.3996 mol H  for every 1 mole C</a:t>
            </a:r>
          </a:p>
          <a:p>
            <a:pPr marL="0" indent="0">
              <a:buNone/>
            </a:pPr>
            <a:r>
              <a:rPr lang="en-US" dirty="0">
                <a:solidFill>
                  <a:schemeClr val="accent1"/>
                </a:solidFill>
              </a:rPr>
              <a:t>2.3996 mol × 5 = 11.998 ≈12 mol H  				</a:t>
            </a:r>
            <a:r>
              <a:rPr lang="en-US" dirty="0">
                <a:solidFill>
                  <a:srgbClr val="FF0000"/>
                </a:solidFill>
              </a:rPr>
              <a:t>C</a:t>
            </a:r>
            <a:r>
              <a:rPr lang="en-US" baseline="-25000" dirty="0">
                <a:solidFill>
                  <a:srgbClr val="FF0000"/>
                </a:solidFill>
              </a:rPr>
              <a:t>5</a:t>
            </a:r>
            <a:r>
              <a:rPr lang="en-US" dirty="0">
                <a:solidFill>
                  <a:srgbClr val="FF0000"/>
                </a:solidFill>
              </a:rPr>
              <a:t>H</a:t>
            </a:r>
            <a:r>
              <a:rPr lang="en-US" baseline="-25000" dirty="0">
                <a:solidFill>
                  <a:srgbClr val="FF0000"/>
                </a:solidFill>
              </a:rPr>
              <a:t>12</a:t>
            </a:r>
            <a:r>
              <a:rPr lang="en-US" dirty="0">
                <a:solidFill>
                  <a:srgbClr val="FF0000"/>
                </a:solidFill>
              </a:rPr>
              <a:t> pentane</a:t>
            </a:r>
            <a:endParaRPr lang="en-US" baseline="-25000" dirty="0">
              <a:solidFill>
                <a:srgbClr val="FF0000"/>
              </a:solidFill>
            </a:endParaRPr>
          </a:p>
        </p:txBody>
      </p:sp>
      <p:pic>
        <p:nvPicPr>
          <p:cNvPr id="9218" name="Picture 2" descr="Combustion Reaction - Wood Burning At Fire Camp. Stock Vector -  Illustration of complete, molecule: 93920564">
            <a:extLst>
              <a:ext uri="{FF2B5EF4-FFF2-40B4-BE49-F238E27FC236}">
                <a16:creationId xmlns:a16="http://schemas.microsoft.com/office/drawing/2014/main" id="{A500E437-1D6E-2B43-8FFC-C34FADEB2DA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40987" y="0"/>
            <a:ext cx="1825625" cy="182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11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accent1"/>
                </a:solidFill>
              </a:rPr>
              <a:t>Now you must be able to…</a:t>
            </a:r>
          </a:p>
        </p:txBody>
      </p:sp>
      <p:sp>
        <p:nvSpPr>
          <p:cNvPr id="5" name="Content Placeholder 4"/>
          <p:cNvSpPr>
            <a:spLocks noGrp="1"/>
          </p:cNvSpPr>
          <p:nvPr>
            <p:ph idx="1"/>
          </p:nvPr>
        </p:nvSpPr>
        <p:spPr/>
        <p:txBody>
          <a:bodyPr/>
          <a:lstStyle/>
          <a:p>
            <a:pPr marL="0" indent="0">
              <a:buNone/>
            </a:pPr>
            <a:r>
              <a:rPr lang="en-US" dirty="0"/>
              <a:t>Find the formula of hydrocarbons burned during combustion.</a:t>
            </a:r>
          </a:p>
          <a:p>
            <a:endParaRPr lang="en-US" dirty="0"/>
          </a:p>
        </p:txBody>
      </p:sp>
    </p:spTree>
    <p:extLst>
      <p:ext uri="{BB962C8B-B14F-4D97-AF65-F5344CB8AC3E}">
        <p14:creationId xmlns:p14="http://schemas.microsoft.com/office/powerpoint/2010/main" val="56667356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Molarity and Dilutions</a:t>
            </a:r>
          </a:p>
        </p:txBody>
      </p:sp>
    </p:spTree>
    <p:extLst>
      <p:ext uri="{BB962C8B-B14F-4D97-AF65-F5344CB8AC3E}">
        <p14:creationId xmlns:p14="http://schemas.microsoft.com/office/powerpoint/2010/main" val="108911992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Objectives</a:t>
            </a:r>
          </a:p>
        </p:txBody>
      </p:sp>
      <p:sp>
        <p:nvSpPr>
          <p:cNvPr id="3" name="Content Placeholder 2"/>
          <p:cNvSpPr>
            <a:spLocks noGrp="1"/>
          </p:cNvSpPr>
          <p:nvPr>
            <p:ph idx="1"/>
          </p:nvPr>
        </p:nvSpPr>
        <p:spPr/>
        <p:txBody>
          <a:bodyPr/>
          <a:lstStyle/>
          <a:p>
            <a:pPr marL="0" indent="0">
              <a:buNone/>
            </a:pPr>
            <a:r>
              <a:rPr lang="en-US" dirty="0">
                <a:solidFill>
                  <a:schemeClr val="accent1"/>
                </a:solidFill>
              </a:rPr>
              <a:t>You should already be able to…</a:t>
            </a:r>
          </a:p>
          <a:p>
            <a:pPr lvl="1"/>
            <a:r>
              <a:rPr lang="en-US" dirty="0"/>
              <a:t>Define concentrated and dilute solutions.</a:t>
            </a:r>
          </a:p>
          <a:p>
            <a:pPr lvl="1"/>
            <a:r>
              <a:rPr lang="en-US" dirty="0"/>
              <a:t>Calculate the molarity of a solution. </a:t>
            </a:r>
          </a:p>
          <a:p>
            <a:pPr marL="0" indent="0">
              <a:buNone/>
            </a:pPr>
            <a:r>
              <a:rPr lang="en-US" dirty="0">
                <a:solidFill>
                  <a:schemeClr val="accent1"/>
                </a:solidFill>
              </a:rPr>
              <a:t>By the end of this video you should be able to…</a:t>
            </a:r>
          </a:p>
          <a:p>
            <a:pPr lvl="1"/>
            <a:r>
              <a:rPr lang="en-US" dirty="0"/>
              <a:t>Calculate molarity and dilutions.</a:t>
            </a:r>
          </a:p>
          <a:p>
            <a:pPr lvl="1"/>
            <a:r>
              <a:rPr lang="en-US" dirty="0"/>
              <a:t>Explain dilution steps.</a:t>
            </a:r>
          </a:p>
          <a:p>
            <a:endParaRPr lang="en-US" dirty="0"/>
          </a:p>
          <a:p>
            <a:pPr lvl="1"/>
            <a:endParaRPr lang="en-US" dirty="0"/>
          </a:p>
        </p:txBody>
      </p:sp>
    </p:spTree>
    <p:extLst>
      <p:ext uri="{BB962C8B-B14F-4D97-AF65-F5344CB8AC3E}">
        <p14:creationId xmlns:p14="http://schemas.microsoft.com/office/powerpoint/2010/main" val="83578868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of the Video</a:t>
            </a:r>
          </a:p>
        </p:txBody>
      </p:sp>
      <p:sp>
        <p:nvSpPr>
          <p:cNvPr id="3" name="Content Placeholder 2"/>
          <p:cNvSpPr>
            <a:spLocks noGrp="1"/>
          </p:cNvSpPr>
          <p:nvPr>
            <p:ph idx="1"/>
          </p:nvPr>
        </p:nvSpPr>
        <p:spPr>
          <a:xfrm>
            <a:off x="838200" y="1503653"/>
            <a:ext cx="7494431" cy="4351338"/>
          </a:xfrm>
        </p:spPr>
        <p:txBody>
          <a:bodyPr>
            <a:normAutofit lnSpcReduction="10000"/>
          </a:bodyPr>
          <a:lstStyle/>
          <a:p>
            <a:pPr marL="0" indent="0" algn="ctr">
              <a:buNone/>
            </a:pPr>
            <a:r>
              <a:rPr lang="en-US" dirty="0"/>
              <a:t>Imagine each ion represents a mole of particles dissolved with in the water in the beaker. We can see 3Na</a:t>
            </a:r>
            <a:r>
              <a:rPr lang="en-US" baseline="30000" dirty="0"/>
              <a:t>+</a:t>
            </a:r>
            <a:r>
              <a:rPr lang="en-US" dirty="0"/>
              <a:t> and 3Cl</a:t>
            </a:r>
            <a:r>
              <a:rPr lang="en-US" baseline="30000" dirty="0"/>
              <a:t>-</a:t>
            </a:r>
            <a:r>
              <a:rPr lang="en-US" dirty="0"/>
              <a:t> meaning that 3 moles of NaCl were added to this beaker that has a total of 275mL of solution. </a:t>
            </a:r>
          </a:p>
          <a:p>
            <a:pPr marL="0" indent="0" algn="ctr">
              <a:buNone/>
            </a:pPr>
            <a:endParaRPr lang="en-US" dirty="0"/>
          </a:p>
          <a:p>
            <a:pPr marL="0" indent="0" algn="ctr">
              <a:buNone/>
            </a:pPr>
            <a:r>
              <a:rPr lang="en-US" dirty="0"/>
              <a:t>How concentrated is this solution? </a:t>
            </a:r>
          </a:p>
          <a:p>
            <a:pPr marL="0" indent="0" algn="ctr">
              <a:buNone/>
            </a:pPr>
            <a:r>
              <a:rPr lang="en-US" dirty="0"/>
              <a:t>How many grams of NaCl were added to get this solution?</a:t>
            </a:r>
          </a:p>
          <a:p>
            <a:pPr marL="0" indent="0" algn="ctr">
              <a:buNone/>
            </a:pPr>
            <a:r>
              <a:rPr lang="en-US" dirty="0"/>
              <a:t>How many particles of NaCl are actually in the solution at this concentration? </a:t>
            </a:r>
          </a:p>
          <a:p>
            <a:pPr marL="0" indent="0" algn="ctr">
              <a:buNone/>
            </a:pPr>
            <a:r>
              <a:rPr lang="en-US" dirty="0"/>
              <a:t>Would the same mass of sugar, C</a:t>
            </a:r>
            <a:r>
              <a:rPr lang="en-US" baseline="-25000" dirty="0"/>
              <a:t>6</a:t>
            </a:r>
            <a:r>
              <a:rPr lang="en-US" dirty="0"/>
              <a:t>H</a:t>
            </a:r>
            <a:r>
              <a:rPr lang="en-US" baseline="-25000" dirty="0"/>
              <a:t>12</a:t>
            </a:r>
            <a:r>
              <a:rPr lang="en-US" dirty="0"/>
              <a:t>O</a:t>
            </a:r>
            <a:r>
              <a:rPr lang="en-US" baseline="-25000" dirty="0"/>
              <a:t>6</a:t>
            </a:r>
            <a:r>
              <a:rPr lang="en-US" dirty="0"/>
              <a:t>, be added to an equal volume of water in order to acquire the same concentration of a sugar water solution?</a:t>
            </a:r>
          </a:p>
        </p:txBody>
      </p:sp>
      <p:pic>
        <p:nvPicPr>
          <p:cNvPr id="16388" name="Picture 4" descr="Concentration of Solutions and Molarity">
            <a:extLst>
              <a:ext uri="{FF2B5EF4-FFF2-40B4-BE49-F238E27FC236}">
                <a16:creationId xmlns:a16="http://schemas.microsoft.com/office/drawing/2014/main" id="{C9C5256A-92B9-3645-AA17-065073C830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181" t="21298" r="6756" b="4097"/>
          <a:stretch/>
        </p:blipFill>
        <p:spPr bwMode="auto">
          <a:xfrm>
            <a:off x="8585915" y="1690688"/>
            <a:ext cx="3172496" cy="3555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346647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ltLang="en-US" dirty="0">
                <a:solidFill>
                  <a:schemeClr val="accent1"/>
                </a:solidFill>
              </a:rPr>
              <a:t>Solutions</a:t>
            </a:r>
          </a:p>
        </p:txBody>
      </p:sp>
      <p:sp>
        <p:nvSpPr>
          <p:cNvPr id="3075" name="Rectangle 3"/>
          <p:cNvSpPr>
            <a:spLocks noGrp="1" noChangeArrowheads="1"/>
          </p:cNvSpPr>
          <p:nvPr>
            <p:ph type="body" sz="half" idx="1"/>
          </p:nvPr>
        </p:nvSpPr>
        <p:spPr>
          <a:xfrm>
            <a:off x="1944710" y="1409700"/>
            <a:ext cx="8913254" cy="4038600"/>
          </a:xfrm>
        </p:spPr>
        <p:txBody>
          <a:bodyPr>
            <a:normAutofit/>
          </a:bodyPr>
          <a:lstStyle/>
          <a:p>
            <a:pPr eaLnBrk="1" hangingPunct="1"/>
            <a:r>
              <a:rPr lang="en-US" altLang="en-US" sz="2800" dirty="0"/>
              <a:t>Solutions are homogeneous physical mixtures of two or more pure substances. They should be transparent and pass through a filter.</a:t>
            </a:r>
          </a:p>
          <a:p>
            <a:pPr eaLnBrk="1" hangingPunct="1"/>
            <a:r>
              <a:rPr lang="en-US" altLang="en-US" sz="2800" dirty="0"/>
              <a:t>In a solution, the solute is dispersed uniformly throughout the solvent.</a:t>
            </a:r>
          </a:p>
          <a:p>
            <a:pPr lvl="1" eaLnBrk="1" hangingPunct="1"/>
            <a:r>
              <a:rPr lang="en-US" altLang="en-US" sz="2800" u="sng" dirty="0">
                <a:solidFill>
                  <a:schemeClr val="accent1"/>
                </a:solidFill>
              </a:rPr>
              <a:t>Solute</a:t>
            </a:r>
            <a:r>
              <a:rPr lang="en-US" altLang="en-US" sz="2800" dirty="0">
                <a:solidFill>
                  <a:schemeClr val="accent1"/>
                </a:solidFill>
              </a:rPr>
              <a:t>: </a:t>
            </a:r>
            <a:r>
              <a:rPr lang="en-US" altLang="en-US" sz="2800" dirty="0"/>
              <a:t>The minor part, get dissolved.</a:t>
            </a:r>
          </a:p>
          <a:p>
            <a:pPr lvl="1" eaLnBrk="1" hangingPunct="1"/>
            <a:r>
              <a:rPr lang="en-US" altLang="en-US" sz="2800" u="sng" dirty="0">
                <a:solidFill>
                  <a:schemeClr val="accent1"/>
                </a:solidFill>
              </a:rPr>
              <a:t>Solvent</a:t>
            </a:r>
            <a:r>
              <a:rPr lang="en-US" altLang="en-US" sz="2800" dirty="0">
                <a:solidFill>
                  <a:schemeClr val="accent1"/>
                </a:solidFill>
              </a:rPr>
              <a:t>: </a:t>
            </a:r>
            <a:r>
              <a:rPr lang="en-US" altLang="en-US" sz="2800" dirty="0"/>
              <a:t>The major part, does the dissolving. Water is a universal solvent.</a:t>
            </a:r>
          </a:p>
        </p:txBody>
      </p:sp>
    </p:spTree>
    <p:extLst>
      <p:ext uri="{BB962C8B-B14F-4D97-AF65-F5344CB8AC3E}">
        <p14:creationId xmlns:p14="http://schemas.microsoft.com/office/powerpoint/2010/main" val="25920496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animEffect transition="in" filter="fade">
                                      <p:cBhvr>
                                        <p:cTn id="7" dur="2000"/>
                                        <p:tgtEl>
                                          <p:spTgt spid="307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75">
                                            <p:txEl>
                                              <p:pRg st="2" end="2"/>
                                            </p:txEl>
                                          </p:spTgt>
                                        </p:tgtEl>
                                        <p:attrNameLst>
                                          <p:attrName>style.visibility</p:attrName>
                                        </p:attrNameLst>
                                      </p:cBhvr>
                                      <p:to>
                                        <p:strVal val="visible"/>
                                      </p:to>
                                    </p:set>
                                    <p:animEffect transition="in" filter="fade">
                                      <p:cBhvr>
                                        <p:cTn id="12" dur="2000"/>
                                        <p:tgtEl>
                                          <p:spTgt spid="307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75">
                                            <p:txEl>
                                              <p:pRg st="3" end="3"/>
                                            </p:txEl>
                                          </p:spTgt>
                                        </p:tgtEl>
                                        <p:attrNameLst>
                                          <p:attrName>style.visibility</p:attrName>
                                        </p:attrNameLst>
                                      </p:cBhvr>
                                      <p:to>
                                        <p:strVal val="visible"/>
                                      </p:to>
                                    </p:set>
                                    <p:animEffect transition="in" filter="fade">
                                      <p:cBhvr>
                                        <p:cTn id="17" dur="2000"/>
                                        <p:tgtEl>
                                          <p:spTgt spid="30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dirty="0">
                <a:solidFill>
                  <a:schemeClr val="accent1"/>
                </a:solidFill>
              </a:rPr>
              <a:t>Solutions</a:t>
            </a:r>
          </a:p>
        </p:txBody>
      </p:sp>
      <p:sp>
        <p:nvSpPr>
          <p:cNvPr id="18435" name="Text Placeholder 2"/>
          <p:cNvSpPr>
            <a:spLocks noGrp="1"/>
          </p:cNvSpPr>
          <p:nvPr>
            <p:ph type="body" sz="half" idx="1"/>
          </p:nvPr>
        </p:nvSpPr>
        <p:spPr>
          <a:xfrm>
            <a:off x="2209800" y="1371600"/>
            <a:ext cx="7772400" cy="2590800"/>
          </a:xfrm>
        </p:spPr>
        <p:txBody>
          <a:bodyPr/>
          <a:lstStyle/>
          <a:p>
            <a:r>
              <a:rPr lang="en-US" altLang="en-US" sz="2800" dirty="0">
                <a:solidFill>
                  <a:schemeClr val="accent1"/>
                </a:solidFill>
              </a:rPr>
              <a:t>Aqueous </a:t>
            </a:r>
            <a:r>
              <a:rPr lang="en-US" altLang="en-US" sz="2800" dirty="0"/>
              <a:t>solutions have a water solvent. </a:t>
            </a:r>
          </a:p>
          <a:p>
            <a:r>
              <a:rPr lang="en-US" altLang="en-US" sz="2800" dirty="0"/>
              <a:t>The solute can change phase in order to dissolve.</a:t>
            </a:r>
          </a:p>
          <a:p>
            <a:r>
              <a:rPr lang="en-US" altLang="en-US" sz="2800" dirty="0"/>
              <a:t>Solids and gases can be solutions too like air and alloys (steel, brass, jewelry).</a:t>
            </a:r>
          </a:p>
        </p:txBody>
      </p:sp>
      <p:pic>
        <p:nvPicPr>
          <p:cNvPr id="25604" name="Content Placeholder 4" descr="brass3.png"/>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048000" y="4419600"/>
            <a:ext cx="3206750" cy="1981200"/>
          </a:xfrm>
        </p:spPr>
      </p:pic>
      <p:pic>
        <p:nvPicPr>
          <p:cNvPr id="25605" name="Picture 5" descr="Steel_Pip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4419600"/>
            <a:ext cx="3048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descr="gold0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419600"/>
            <a:ext cx="1524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89192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84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dirty="0">
                <a:solidFill>
                  <a:schemeClr val="accent1"/>
                </a:solidFill>
                <a:latin typeface="Calibri" charset="0"/>
              </a:rPr>
              <a:t>Concentration</a:t>
            </a:r>
          </a:p>
        </p:txBody>
      </p:sp>
      <p:sp>
        <p:nvSpPr>
          <p:cNvPr id="33795" name="Text Placeholder 2"/>
          <p:cNvSpPr>
            <a:spLocks noGrp="1"/>
          </p:cNvSpPr>
          <p:nvPr>
            <p:ph type="body" sz="half" idx="1"/>
          </p:nvPr>
        </p:nvSpPr>
        <p:spPr>
          <a:xfrm>
            <a:off x="2209800" y="1447800"/>
            <a:ext cx="3810000" cy="4648200"/>
          </a:xfrm>
        </p:spPr>
        <p:txBody>
          <a:bodyPr>
            <a:normAutofit/>
          </a:bodyPr>
          <a:lstStyle/>
          <a:p>
            <a:r>
              <a:rPr lang="en-US" sz="2800" dirty="0">
                <a:solidFill>
                  <a:schemeClr val="accent1"/>
                </a:solidFill>
                <a:latin typeface="Constantia" charset="0"/>
              </a:rPr>
              <a:t>Concentrated </a:t>
            </a:r>
            <a:r>
              <a:rPr lang="en-US" sz="2800" dirty="0">
                <a:latin typeface="Constantia" charset="0"/>
              </a:rPr>
              <a:t>solutions contain large amounts of solutes dissolved in the solvent.</a:t>
            </a:r>
          </a:p>
          <a:p>
            <a:r>
              <a:rPr lang="en-US" sz="2800" dirty="0">
                <a:solidFill>
                  <a:schemeClr val="accent1"/>
                </a:solidFill>
                <a:latin typeface="Constantia" charset="0"/>
              </a:rPr>
              <a:t>Dilute</a:t>
            </a:r>
            <a:r>
              <a:rPr lang="en-US" sz="2800" dirty="0">
                <a:solidFill>
                  <a:srgbClr val="FF0000"/>
                </a:solidFill>
                <a:latin typeface="Constantia" charset="0"/>
              </a:rPr>
              <a:t> </a:t>
            </a:r>
            <a:r>
              <a:rPr lang="en-US" sz="2800" dirty="0">
                <a:latin typeface="Constantia" charset="0"/>
              </a:rPr>
              <a:t>solutions contain small amounts of solutes dissolved in solvent.</a:t>
            </a:r>
          </a:p>
        </p:txBody>
      </p:sp>
      <p:pic>
        <p:nvPicPr>
          <p:cNvPr id="33796" name="Content Placeholder 4" descr="iced-tea-mint.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924800" y="1371600"/>
            <a:ext cx="1733550" cy="2743200"/>
          </a:xfrm>
        </p:spPr>
      </p:pic>
      <p:pic>
        <p:nvPicPr>
          <p:cNvPr id="33797" name="Picture 5" descr="i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371601"/>
            <a:ext cx="1847850"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Box 5"/>
          <p:cNvSpPr txBox="1">
            <a:spLocks noChangeArrowheads="1"/>
          </p:cNvSpPr>
          <p:nvPr/>
        </p:nvSpPr>
        <p:spPr bwMode="auto">
          <a:xfrm>
            <a:off x="6781800" y="4419601"/>
            <a:ext cx="2514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accent1"/>
                </a:solidFill>
              </a:rPr>
              <a:t>Which is concentrated?</a:t>
            </a:r>
          </a:p>
        </p:txBody>
      </p:sp>
    </p:spTree>
    <p:extLst>
      <p:ext uri="{BB962C8B-B14F-4D97-AF65-F5344CB8AC3E}">
        <p14:creationId xmlns:p14="http://schemas.microsoft.com/office/powerpoint/2010/main" val="1674481491"/>
      </p:ext>
    </p:extLst>
  </p:cSld>
  <p:clrMapOvr>
    <a:masterClrMapping/>
  </p:clrMapOvr>
  <p:transition spd="slow">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chemeClr val="accent1"/>
                </a:solidFill>
              </a:rPr>
              <a:t>Molarity</a:t>
            </a:r>
            <a:endParaRPr lang="en-US" dirty="0">
              <a:solidFill>
                <a:schemeClr val="accent1"/>
              </a:solidFill>
            </a:endParaRPr>
          </a:p>
        </p:txBody>
      </p:sp>
      <p:sp>
        <p:nvSpPr>
          <p:cNvPr id="3" name="Content Placeholder 2"/>
          <p:cNvSpPr>
            <a:spLocks noGrp="1"/>
          </p:cNvSpPr>
          <p:nvPr>
            <p:ph idx="1"/>
          </p:nvPr>
        </p:nvSpPr>
        <p:spPr/>
        <p:txBody>
          <a:bodyPr/>
          <a:lstStyle/>
          <a:p>
            <a:r>
              <a:rPr lang="en-US" dirty="0"/>
              <a:t>The amount of solute (dissolvable substance) in a solvent (does the dissolving like water) is known as </a:t>
            </a:r>
            <a:r>
              <a:rPr lang="en-US" dirty="0">
                <a:solidFill>
                  <a:schemeClr val="accent1"/>
                </a:solidFill>
              </a:rPr>
              <a:t>concentration</a:t>
            </a:r>
            <a:r>
              <a:rPr lang="en-US" dirty="0"/>
              <a:t> and can be represented many ways.</a:t>
            </a:r>
          </a:p>
          <a:p>
            <a:r>
              <a:rPr lang="en-US" dirty="0" err="1">
                <a:solidFill>
                  <a:schemeClr val="accent1"/>
                </a:solidFill>
              </a:rPr>
              <a:t>Molarity</a:t>
            </a:r>
            <a:r>
              <a:rPr lang="en-US" dirty="0"/>
              <a:t> is the moles of solute per liter of solution. Find this on your reference  tables!</a:t>
            </a:r>
          </a:p>
          <a:p>
            <a:r>
              <a:rPr lang="en-US" dirty="0"/>
              <a:t>The units for </a:t>
            </a:r>
            <a:r>
              <a:rPr lang="en-US" dirty="0" err="1"/>
              <a:t>molarity</a:t>
            </a:r>
            <a:r>
              <a:rPr lang="en-US" dirty="0"/>
              <a:t> are</a:t>
            </a:r>
            <a:r>
              <a:rPr lang="en-US" dirty="0">
                <a:solidFill>
                  <a:schemeClr val="accent2"/>
                </a:solidFill>
              </a:rPr>
              <a:t> </a:t>
            </a:r>
            <a:r>
              <a:rPr lang="en-US" dirty="0">
                <a:solidFill>
                  <a:schemeClr val="accent1"/>
                </a:solidFill>
              </a:rPr>
              <a:t>mol/L</a:t>
            </a:r>
            <a:r>
              <a:rPr lang="en-US" dirty="0">
                <a:solidFill>
                  <a:schemeClr val="accent2"/>
                </a:solidFill>
              </a:rPr>
              <a:t> </a:t>
            </a:r>
            <a:r>
              <a:rPr lang="en-US" i="1" dirty="0"/>
              <a:t>or</a:t>
            </a:r>
            <a:r>
              <a:rPr lang="en-US" dirty="0"/>
              <a:t> </a:t>
            </a:r>
            <a:r>
              <a:rPr lang="en-US" dirty="0">
                <a:solidFill>
                  <a:schemeClr val="accent1"/>
                </a:solidFill>
              </a:rPr>
              <a:t>mol</a:t>
            </a:r>
            <a:r>
              <a:rPr lang="en-US" b="1" baseline="30000" dirty="0">
                <a:solidFill>
                  <a:schemeClr val="accent1"/>
                </a:solidFill>
              </a:rPr>
              <a:t>.</a:t>
            </a:r>
            <a:r>
              <a:rPr lang="en-US" dirty="0">
                <a:solidFill>
                  <a:schemeClr val="accent1"/>
                </a:solidFill>
              </a:rPr>
              <a:t>L</a:t>
            </a:r>
            <a:r>
              <a:rPr lang="en-US" baseline="30000" dirty="0">
                <a:solidFill>
                  <a:schemeClr val="accent1"/>
                </a:solidFill>
              </a:rPr>
              <a:t>-1</a:t>
            </a:r>
            <a:r>
              <a:rPr lang="en-US" dirty="0">
                <a:solidFill>
                  <a:schemeClr val="accent2"/>
                </a:solidFill>
              </a:rPr>
              <a:t> </a:t>
            </a:r>
            <a:r>
              <a:rPr lang="en-US" i="1" dirty="0"/>
              <a:t>or </a:t>
            </a:r>
            <a:r>
              <a:rPr lang="en-US" dirty="0"/>
              <a:t>just</a:t>
            </a:r>
            <a:r>
              <a:rPr lang="en-US" dirty="0">
                <a:solidFill>
                  <a:schemeClr val="accent2"/>
                </a:solidFill>
              </a:rPr>
              <a:t> </a:t>
            </a:r>
            <a:r>
              <a:rPr lang="en-US" dirty="0">
                <a:solidFill>
                  <a:schemeClr val="accent1"/>
                </a:solidFill>
              </a:rPr>
              <a:t>M</a:t>
            </a:r>
            <a:r>
              <a:rPr lang="en-US" dirty="0"/>
              <a:t>.</a:t>
            </a:r>
          </a:p>
        </p:txBody>
      </p:sp>
      <p:sp>
        <p:nvSpPr>
          <p:cNvPr id="4" name="TextBox 3"/>
          <p:cNvSpPr txBox="1"/>
          <p:nvPr/>
        </p:nvSpPr>
        <p:spPr>
          <a:xfrm>
            <a:off x="2590800" y="4402084"/>
            <a:ext cx="3505200" cy="923330"/>
          </a:xfrm>
          <a:prstGeom prst="rect">
            <a:avLst/>
          </a:prstGeom>
          <a:noFill/>
        </p:spPr>
        <p:txBody>
          <a:bodyPr wrap="square" rtlCol="0">
            <a:spAutoFit/>
          </a:bodyPr>
          <a:lstStyle/>
          <a:p>
            <a:r>
              <a:rPr lang="en-US" dirty="0">
                <a:solidFill>
                  <a:srgbClr val="FF0000"/>
                </a:solidFill>
              </a:rPr>
              <a:t>If you don’t know what this means, maybe write a note to ask me in class…</a:t>
            </a:r>
          </a:p>
        </p:txBody>
      </p:sp>
      <p:cxnSp>
        <p:nvCxnSpPr>
          <p:cNvPr id="6" name="Straight Arrow Connector 5"/>
          <p:cNvCxnSpPr/>
          <p:nvPr/>
        </p:nvCxnSpPr>
        <p:spPr>
          <a:xfrm flipV="1">
            <a:off x="5900671" y="3726288"/>
            <a:ext cx="0" cy="83820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921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oup 10"/>
          <p:cNvGrpSpPr>
            <a:grpSpLocks/>
          </p:cNvGrpSpPr>
          <p:nvPr/>
        </p:nvGrpSpPr>
        <p:grpSpPr bwMode="auto">
          <a:xfrm>
            <a:off x="4165601" y="1905002"/>
            <a:ext cx="3844925" cy="1077913"/>
            <a:chOff x="1562" y="1488"/>
            <a:chExt cx="2422" cy="679"/>
          </a:xfrm>
        </p:grpSpPr>
        <p:grpSp>
          <p:nvGrpSpPr>
            <p:cNvPr id="35845" name="Group 9"/>
            <p:cNvGrpSpPr>
              <a:grpSpLocks/>
            </p:cNvGrpSpPr>
            <p:nvPr/>
          </p:nvGrpSpPr>
          <p:grpSpPr bwMode="auto">
            <a:xfrm>
              <a:off x="2112" y="1488"/>
              <a:ext cx="1872" cy="679"/>
              <a:chOff x="2112" y="1488"/>
              <a:chExt cx="1872" cy="679"/>
            </a:xfrm>
          </p:grpSpPr>
          <p:sp>
            <p:nvSpPr>
              <p:cNvPr id="35847" name="Rectangle 4"/>
              <p:cNvSpPr>
                <a:spLocks noChangeArrowheads="1"/>
              </p:cNvSpPr>
              <p:nvPr/>
            </p:nvSpPr>
            <p:spPr bwMode="auto">
              <a:xfrm>
                <a:off x="2322" y="1488"/>
                <a:ext cx="1497"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3200" dirty="0" err="1">
                    <a:solidFill>
                      <a:schemeClr val="accent1"/>
                    </a:solidFill>
                  </a:rPr>
                  <a:t>mol</a:t>
                </a:r>
                <a:r>
                  <a:rPr lang="en-US" sz="3200" dirty="0">
                    <a:solidFill>
                      <a:schemeClr val="accent1"/>
                    </a:solidFill>
                  </a:rPr>
                  <a:t> of solute</a:t>
                </a:r>
              </a:p>
              <a:p>
                <a:pPr algn="ctr"/>
                <a:r>
                  <a:rPr lang="en-US" sz="3200" dirty="0">
                    <a:solidFill>
                      <a:schemeClr val="accent1"/>
                    </a:solidFill>
                  </a:rPr>
                  <a:t>L of solution</a:t>
                </a:r>
                <a:endParaRPr lang="en-US" sz="3600" dirty="0">
                  <a:solidFill>
                    <a:schemeClr val="accent1"/>
                  </a:solidFill>
                </a:endParaRPr>
              </a:p>
            </p:txBody>
          </p:sp>
          <p:sp>
            <p:nvSpPr>
              <p:cNvPr id="35848" name="Line 5"/>
              <p:cNvSpPr>
                <a:spLocks noChangeShapeType="1"/>
              </p:cNvSpPr>
              <p:nvPr/>
            </p:nvSpPr>
            <p:spPr bwMode="auto">
              <a:xfrm>
                <a:off x="2112" y="1832"/>
                <a:ext cx="1872" cy="0"/>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wrap="none" anchor="ctr"/>
              <a:lstStyle/>
              <a:p>
                <a:endParaRPr lang="en-US">
                  <a:solidFill>
                    <a:schemeClr val="accent1"/>
                  </a:solidFill>
                </a:endParaRPr>
              </a:p>
            </p:txBody>
          </p:sp>
        </p:grpSp>
        <p:sp>
          <p:nvSpPr>
            <p:cNvPr id="35846" name="Rectangle 6"/>
            <p:cNvSpPr>
              <a:spLocks noChangeArrowheads="1"/>
            </p:cNvSpPr>
            <p:nvPr/>
          </p:nvSpPr>
          <p:spPr bwMode="auto">
            <a:xfrm>
              <a:off x="1562" y="1648"/>
              <a:ext cx="525"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i="1">
                  <a:solidFill>
                    <a:schemeClr val="accent1"/>
                  </a:solidFill>
                </a:rPr>
                <a:t>M</a:t>
              </a:r>
              <a:r>
                <a:rPr lang="en-US" sz="3200">
                  <a:solidFill>
                    <a:schemeClr val="accent1"/>
                  </a:solidFill>
                </a:rPr>
                <a:t> =</a:t>
              </a:r>
              <a:endParaRPr lang="en-US" sz="3200" i="1">
                <a:solidFill>
                  <a:schemeClr val="accent1"/>
                </a:solidFill>
              </a:endParaRPr>
            </a:p>
          </p:txBody>
        </p:sp>
      </p:grpSp>
      <p:sp>
        <p:nvSpPr>
          <p:cNvPr id="35843" name="Rectangle 7"/>
          <p:cNvSpPr>
            <a:spLocks noGrp="1" noChangeArrowheads="1"/>
          </p:cNvSpPr>
          <p:nvPr>
            <p:ph type="title"/>
          </p:nvPr>
        </p:nvSpPr>
        <p:spPr>
          <a:xfrm>
            <a:off x="838200" y="251618"/>
            <a:ext cx="10515600" cy="1325563"/>
          </a:xfrm>
        </p:spPr>
        <p:txBody>
          <a:bodyPr/>
          <a:lstStyle/>
          <a:p>
            <a:pPr eaLnBrk="1" hangingPunct="1"/>
            <a:r>
              <a:rPr lang="en-US" dirty="0">
                <a:solidFill>
                  <a:schemeClr val="accent1"/>
                </a:solidFill>
                <a:latin typeface="Calibri" charset="0"/>
              </a:rPr>
              <a:t>Molarity (</a:t>
            </a:r>
            <a:r>
              <a:rPr lang="en-US" i="1" dirty="0">
                <a:solidFill>
                  <a:schemeClr val="accent1"/>
                </a:solidFill>
                <a:latin typeface="Calibri" charset="0"/>
              </a:rPr>
              <a:t>M</a:t>
            </a:r>
            <a:r>
              <a:rPr lang="en-US" dirty="0">
                <a:solidFill>
                  <a:schemeClr val="accent1"/>
                </a:solidFill>
                <a:latin typeface="Calibri" charset="0"/>
              </a:rPr>
              <a:t>)</a:t>
            </a:r>
          </a:p>
        </p:txBody>
      </p:sp>
      <p:sp>
        <p:nvSpPr>
          <p:cNvPr id="51208" name="Rectangle 8"/>
          <p:cNvSpPr>
            <a:spLocks noGrp="1" noChangeArrowheads="1"/>
          </p:cNvSpPr>
          <p:nvPr>
            <p:ph idx="1"/>
          </p:nvPr>
        </p:nvSpPr>
        <p:spPr>
          <a:xfrm>
            <a:off x="2209800" y="3276600"/>
            <a:ext cx="7772400" cy="2667000"/>
          </a:xfrm>
        </p:spPr>
        <p:txBody>
          <a:bodyPr/>
          <a:lstStyle/>
          <a:p>
            <a:pPr eaLnBrk="1" hangingPunct="1"/>
            <a:r>
              <a:rPr lang="en-US" sz="2800" dirty="0">
                <a:latin typeface="Constantia" charset="0"/>
              </a:rPr>
              <a:t>Because volume is temperature dependent, molarity can change with temperature.</a:t>
            </a:r>
          </a:p>
          <a:p>
            <a:pPr marL="118872" indent="0">
              <a:buNone/>
            </a:pPr>
            <a:endParaRPr lang="en-US" sz="2800" dirty="0">
              <a:latin typeface="Constantia" charset="0"/>
            </a:endParaRPr>
          </a:p>
        </p:txBody>
      </p:sp>
    </p:spTree>
    <p:extLst>
      <p:ext uri="{BB962C8B-B14F-4D97-AF65-F5344CB8AC3E}">
        <p14:creationId xmlns:p14="http://schemas.microsoft.com/office/powerpoint/2010/main" val="12508782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08">
                                            <p:txEl>
                                              <p:pRg st="0" end="0"/>
                                            </p:txEl>
                                          </p:spTgt>
                                        </p:tgtEl>
                                        <p:attrNameLst>
                                          <p:attrName>style.visibility</p:attrName>
                                        </p:attrNameLst>
                                      </p:cBhvr>
                                      <p:to>
                                        <p:strVal val="visible"/>
                                      </p:to>
                                    </p:set>
                                    <p:animEffect transition="in" filter="fade">
                                      <p:cBhvr>
                                        <p:cTn id="7" dur="2000"/>
                                        <p:tgtEl>
                                          <p:spTgt spid="512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Dimensional Analysis</a:t>
            </a:r>
          </a:p>
        </p:txBody>
      </p:sp>
      <p:sp>
        <p:nvSpPr>
          <p:cNvPr id="3" name="Content Placeholder 2"/>
          <p:cNvSpPr>
            <a:spLocks noGrp="1"/>
          </p:cNvSpPr>
          <p:nvPr>
            <p:ph idx="1"/>
          </p:nvPr>
        </p:nvSpPr>
        <p:spPr/>
        <p:txBody>
          <a:bodyPr>
            <a:normAutofit/>
          </a:bodyPr>
          <a:lstStyle/>
          <a:p>
            <a:pPr marL="633222" indent="-514350">
              <a:buAutoNum type="arabicPeriod"/>
            </a:pPr>
            <a:r>
              <a:rPr lang="en-US" dirty="0"/>
              <a:t>Calculate the mass of 6.00 moles of Neon.</a:t>
            </a:r>
          </a:p>
        </p:txBody>
      </p:sp>
      <p:sp>
        <p:nvSpPr>
          <p:cNvPr id="4" name="TextBox 3">
            <a:extLst>
              <a:ext uri="{FF2B5EF4-FFF2-40B4-BE49-F238E27FC236}">
                <a16:creationId xmlns:a16="http://schemas.microsoft.com/office/drawing/2014/main" id="{77CC1B69-8964-584D-AF97-77827FDF3EA8}"/>
              </a:ext>
            </a:extLst>
          </p:cNvPr>
          <p:cNvSpPr txBox="1"/>
          <p:nvPr/>
        </p:nvSpPr>
        <p:spPr>
          <a:xfrm>
            <a:off x="2099256" y="2550017"/>
            <a:ext cx="1906074" cy="830997"/>
          </a:xfrm>
          <a:prstGeom prst="rect">
            <a:avLst/>
          </a:prstGeom>
          <a:noFill/>
        </p:spPr>
        <p:txBody>
          <a:bodyPr wrap="square" rtlCol="0">
            <a:spAutoFit/>
          </a:bodyPr>
          <a:lstStyle/>
          <a:p>
            <a:r>
              <a:rPr lang="en-US" sz="2400" u="sng" dirty="0"/>
              <a:t>6.00 moles</a:t>
            </a:r>
          </a:p>
          <a:p>
            <a:r>
              <a:rPr lang="en-US" sz="2400" dirty="0"/>
              <a:t>      1 </a:t>
            </a:r>
          </a:p>
        </p:txBody>
      </p:sp>
      <p:sp>
        <p:nvSpPr>
          <p:cNvPr id="5" name="TextBox 4">
            <a:extLst>
              <a:ext uri="{FF2B5EF4-FFF2-40B4-BE49-F238E27FC236}">
                <a16:creationId xmlns:a16="http://schemas.microsoft.com/office/drawing/2014/main" id="{4A914161-C511-5147-9762-7C18DFB1EC9D}"/>
              </a:ext>
            </a:extLst>
          </p:cNvPr>
          <p:cNvSpPr txBox="1"/>
          <p:nvPr/>
        </p:nvSpPr>
        <p:spPr>
          <a:xfrm>
            <a:off x="3657601" y="2719330"/>
            <a:ext cx="347729" cy="369332"/>
          </a:xfrm>
          <a:prstGeom prst="rect">
            <a:avLst/>
          </a:prstGeom>
          <a:noFill/>
        </p:spPr>
        <p:txBody>
          <a:bodyPr wrap="square" rtlCol="0">
            <a:spAutoFit/>
          </a:bodyPr>
          <a:lstStyle/>
          <a:p>
            <a:r>
              <a:rPr lang="en-US" dirty="0"/>
              <a:t>X </a:t>
            </a:r>
          </a:p>
        </p:txBody>
      </p:sp>
      <p:sp>
        <p:nvSpPr>
          <p:cNvPr id="6" name="TextBox 5">
            <a:extLst>
              <a:ext uri="{FF2B5EF4-FFF2-40B4-BE49-F238E27FC236}">
                <a16:creationId xmlns:a16="http://schemas.microsoft.com/office/drawing/2014/main" id="{753893F0-66CB-AF4D-9BDA-FEDD9431E071}"/>
              </a:ext>
            </a:extLst>
          </p:cNvPr>
          <p:cNvSpPr txBox="1"/>
          <p:nvPr/>
        </p:nvSpPr>
        <p:spPr>
          <a:xfrm>
            <a:off x="4153707" y="2586025"/>
            <a:ext cx="2318197" cy="830997"/>
          </a:xfrm>
          <a:prstGeom prst="rect">
            <a:avLst/>
          </a:prstGeom>
          <a:noFill/>
        </p:spPr>
        <p:txBody>
          <a:bodyPr wrap="square" rtlCol="0">
            <a:spAutoFit/>
          </a:bodyPr>
          <a:lstStyle/>
          <a:p>
            <a:endParaRPr lang="en-US" sz="2400" dirty="0"/>
          </a:p>
          <a:p>
            <a:r>
              <a:rPr lang="en-US" sz="2400" dirty="0"/>
              <a:t>1 mole</a:t>
            </a:r>
          </a:p>
        </p:txBody>
      </p:sp>
      <p:sp>
        <p:nvSpPr>
          <p:cNvPr id="7" name="TextBox 6">
            <a:extLst>
              <a:ext uri="{FF2B5EF4-FFF2-40B4-BE49-F238E27FC236}">
                <a16:creationId xmlns:a16="http://schemas.microsoft.com/office/drawing/2014/main" id="{A88C1A9D-C666-4D44-8B49-899F64095EB6}"/>
              </a:ext>
            </a:extLst>
          </p:cNvPr>
          <p:cNvSpPr txBox="1"/>
          <p:nvPr/>
        </p:nvSpPr>
        <p:spPr>
          <a:xfrm>
            <a:off x="4114129" y="2550017"/>
            <a:ext cx="2884868" cy="461665"/>
          </a:xfrm>
          <a:prstGeom prst="rect">
            <a:avLst/>
          </a:prstGeom>
          <a:noFill/>
        </p:spPr>
        <p:txBody>
          <a:bodyPr wrap="square" rtlCol="0">
            <a:spAutoFit/>
          </a:bodyPr>
          <a:lstStyle/>
          <a:p>
            <a:r>
              <a:rPr lang="en-US" sz="2400" u="sng" dirty="0"/>
              <a:t>20.18g</a:t>
            </a:r>
            <a:r>
              <a:rPr lang="en-US" sz="2400" dirty="0"/>
              <a:t>  = </a:t>
            </a:r>
          </a:p>
        </p:txBody>
      </p:sp>
      <p:sp>
        <p:nvSpPr>
          <p:cNvPr id="8" name="TextBox 7">
            <a:extLst>
              <a:ext uri="{FF2B5EF4-FFF2-40B4-BE49-F238E27FC236}">
                <a16:creationId xmlns:a16="http://schemas.microsoft.com/office/drawing/2014/main" id="{13BC8AD9-1270-B240-9C46-82400E301DFD}"/>
              </a:ext>
            </a:extLst>
          </p:cNvPr>
          <p:cNvSpPr txBox="1"/>
          <p:nvPr/>
        </p:nvSpPr>
        <p:spPr>
          <a:xfrm>
            <a:off x="5701049" y="2593710"/>
            <a:ext cx="1541709" cy="461665"/>
          </a:xfrm>
          <a:prstGeom prst="rect">
            <a:avLst/>
          </a:prstGeom>
          <a:noFill/>
        </p:spPr>
        <p:txBody>
          <a:bodyPr wrap="square" rtlCol="0">
            <a:spAutoFit/>
          </a:bodyPr>
          <a:lstStyle/>
          <a:p>
            <a:r>
              <a:rPr lang="en-US" sz="2400" dirty="0"/>
              <a:t>121.08 g</a:t>
            </a:r>
          </a:p>
        </p:txBody>
      </p:sp>
      <p:sp>
        <p:nvSpPr>
          <p:cNvPr id="9" name="TextBox 8">
            <a:extLst>
              <a:ext uri="{FF2B5EF4-FFF2-40B4-BE49-F238E27FC236}">
                <a16:creationId xmlns:a16="http://schemas.microsoft.com/office/drawing/2014/main" id="{09A84BC0-94EC-6A4E-86EB-259A44512832}"/>
              </a:ext>
            </a:extLst>
          </p:cNvPr>
          <p:cNvSpPr txBox="1"/>
          <p:nvPr/>
        </p:nvSpPr>
        <p:spPr>
          <a:xfrm>
            <a:off x="7107796" y="2601395"/>
            <a:ext cx="1541709" cy="461665"/>
          </a:xfrm>
          <a:prstGeom prst="rect">
            <a:avLst/>
          </a:prstGeom>
          <a:noFill/>
        </p:spPr>
        <p:txBody>
          <a:bodyPr wrap="square" rtlCol="0">
            <a:spAutoFit/>
          </a:bodyPr>
          <a:lstStyle/>
          <a:p>
            <a:r>
              <a:rPr lang="en-US" sz="2400" dirty="0"/>
              <a:t>= </a:t>
            </a:r>
            <a:r>
              <a:rPr lang="en-US" sz="2400" dirty="0">
                <a:solidFill>
                  <a:srgbClr val="FF0000"/>
                </a:solidFill>
              </a:rPr>
              <a:t>121</a:t>
            </a:r>
            <a:r>
              <a:rPr lang="en-US" sz="2400" dirty="0"/>
              <a:t> </a:t>
            </a:r>
            <a:r>
              <a:rPr lang="en-US" sz="2400" dirty="0">
                <a:solidFill>
                  <a:srgbClr val="FF0000"/>
                </a:solidFill>
              </a:rPr>
              <a:t>g</a:t>
            </a:r>
          </a:p>
        </p:txBody>
      </p:sp>
      <p:sp>
        <p:nvSpPr>
          <p:cNvPr id="10" name="Content Placeholder 2">
            <a:extLst>
              <a:ext uri="{FF2B5EF4-FFF2-40B4-BE49-F238E27FC236}">
                <a16:creationId xmlns:a16="http://schemas.microsoft.com/office/drawing/2014/main" id="{7034C633-A07B-6541-B623-427F55B5D639}"/>
              </a:ext>
            </a:extLst>
          </p:cNvPr>
          <p:cNvSpPr txBox="1">
            <a:spLocks/>
          </p:cNvSpPr>
          <p:nvPr/>
        </p:nvSpPr>
        <p:spPr>
          <a:xfrm>
            <a:off x="8591245" y="1382843"/>
            <a:ext cx="3293304" cy="45210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4"/>
                </a:solidFill>
              </a:rPr>
              <a:t>Start with the number given as a numerator over 1.</a:t>
            </a:r>
          </a:p>
          <a:p>
            <a:r>
              <a:rPr lang="en-US" dirty="0">
                <a:solidFill>
                  <a:schemeClr val="accent4"/>
                </a:solidFill>
              </a:rPr>
              <a:t>MULTIPLY by a new fraction</a:t>
            </a:r>
          </a:p>
          <a:p>
            <a:r>
              <a:rPr lang="en-US" dirty="0">
                <a:solidFill>
                  <a:schemeClr val="accent4"/>
                </a:solidFill>
              </a:rPr>
              <a:t>Place a conversion with the same unit on the denominator of the new fraction.</a:t>
            </a:r>
          </a:p>
          <a:p>
            <a:r>
              <a:rPr lang="en-US" dirty="0">
                <a:solidFill>
                  <a:schemeClr val="accent4"/>
                </a:solidFill>
              </a:rPr>
              <a:t>Multiply numerators, divide denominators.</a:t>
            </a:r>
          </a:p>
          <a:p>
            <a:r>
              <a:rPr lang="en-US" dirty="0">
                <a:solidFill>
                  <a:schemeClr val="accent4"/>
                </a:solidFill>
              </a:rPr>
              <a:t>Check SF </a:t>
            </a:r>
          </a:p>
        </p:txBody>
      </p:sp>
    </p:spTree>
    <p:extLst>
      <p:ext uri="{BB962C8B-B14F-4D97-AF65-F5344CB8AC3E}">
        <p14:creationId xmlns:p14="http://schemas.microsoft.com/office/powerpoint/2010/main" val="386150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normAutofit/>
          </a:bodyPr>
          <a:lstStyle/>
          <a:p>
            <a:r>
              <a:rPr lang="en-US" dirty="0">
                <a:solidFill>
                  <a:schemeClr val="accent1"/>
                </a:solidFill>
                <a:latin typeface="Calibri" charset="0"/>
              </a:rPr>
              <a:t>Examples can be done without a calculator!</a:t>
            </a:r>
          </a:p>
        </p:txBody>
      </p:sp>
      <p:sp>
        <p:nvSpPr>
          <p:cNvPr id="36867" name="Content Placeholder 2"/>
          <p:cNvSpPr>
            <a:spLocks noGrp="1"/>
          </p:cNvSpPr>
          <p:nvPr>
            <p:ph idx="1"/>
          </p:nvPr>
        </p:nvSpPr>
        <p:spPr/>
        <p:txBody>
          <a:bodyPr/>
          <a:lstStyle/>
          <a:p>
            <a:pPr marL="514350" indent="-514350">
              <a:buFont typeface="Wingdings 2" charset="0"/>
              <a:buAutoNum type="arabicPeriod"/>
            </a:pPr>
            <a:r>
              <a:rPr lang="en-US" sz="2800" dirty="0">
                <a:latin typeface="Constantia" charset="0"/>
              </a:rPr>
              <a:t>If 3.0 moles of </a:t>
            </a:r>
            <a:r>
              <a:rPr lang="en-US" sz="2800" dirty="0" err="1">
                <a:latin typeface="Constantia" charset="0"/>
              </a:rPr>
              <a:t>NaCl</a:t>
            </a:r>
            <a:r>
              <a:rPr lang="en-US" sz="2800" dirty="0">
                <a:latin typeface="Constantia" charset="0"/>
              </a:rPr>
              <a:t> are dissolved in 6.0L of water, what is the molarity?</a:t>
            </a:r>
          </a:p>
          <a:p>
            <a:pPr marL="514350" indent="-514350">
              <a:buFont typeface="Wingdings 2" charset="0"/>
              <a:buAutoNum type="arabicPeriod"/>
            </a:pPr>
            <a:endParaRPr lang="en-US" sz="2800" dirty="0">
              <a:latin typeface="Constantia" charset="0"/>
            </a:endParaRPr>
          </a:p>
          <a:p>
            <a:pPr marL="514350" indent="-514350">
              <a:buFont typeface="Wingdings 2" charset="0"/>
              <a:buAutoNum type="arabicPeriod"/>
            </a:pPr>
            <a:r>
              <a:rPr lang="en-US" sz="2800" dirty="0">
                <a:latin typeface="Constantia" charset="0"/>
              </a:rPr>
              <a:t>If 29 grams of </a:t>
            </a:r>
            <a:r>
              <a:rPr lang="en-US" sz="2800" dirty="0" err="1">
                <a:latin typeface="Constantia" charset="0"/>
              </a:rPr>
              <a:t>NaCl</a:t>
            </a:r>
            <a:r>
              <a:rPr lang="en-US" sz="2800" dirty="0">
                <a:latin typeface="Constantia" charset="0"/>
              </a:rPr>
              <a:t> are dissolved in one liter of water, what is the molarity?</a:t>
            </a:r>
          </a:p>
        </p:txBody>
      </p:sp>
      <p:sp>
        <p:nvSpPr>
          <p:cNvPr id="4" name="TextBox 3"/>
          <p:cNvSpPr txBox="1">
            <a:spLocks noChangeArrowheads="1"/>
          </p:cNvSpPr>
          <p:nvPr/>
        </p:nvSpPr>
        <p:spPr bwMode="auto">
          <a:xfrm>
            <a:off x="4468314" y="2539844"/>
            <a:ext cx="3124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chemeClr val="accent1"/>
                </a:solidFill>
              </a:rPr>
              <a:t>3moles/6L =</a:t>
            </a:r>
          </a:p>
        </p:txBody>
      </p:sp>
      <p:sp>
        <p:nvSpPr>
          <p:cNvPr id="7" name="TextBox 6"/>
          <p:cNvSpPr txBox="1">
            <a:spLocks noChangeArrowheads="1"/>
          </p:cNvSpPr>
          <p:nvPr/>
        </p:nvSpPr>
        <p:spPr bwMode="auto">
          <a:xfrm>
            <a:off x="4214611" y="3778435"/>
            <a:ext cx="4038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chemeClr val="accent1"/>
                </a:solidFill>
              </a:rPr>
              <a:t>29g/58g = 0.50moles</a:t>
            </a:r>
          </a:p>
        </p:txBody>
      </p:sp>
      <p:sp>
        <p:nvSpPr>
          <p:cNvPr id="8" name="TextBox 7"/>
          <p:cNvSpPr txBox="1">
            <a:spLocks noChangeArrowheads="1"/>
          </p:cNvSpPr>
          <p:nvPr/>
        </p:nvSpPr>
        <p:spPr bwMode="auto">
          <a:xfrm>
            <a:off x="4344376" y="4385636"/>
            <a:ext cx="2209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chemeClr val="accent1"/>
                </a:solidFill>
              </a:rPr>
              <a:t>0.5moles/1L = </a:t>
            </a:r>
          </a:p>
        </p:txBody>
      </p:sp>
      <p:sp>
        <p:nvSpPr>
          <p:cNvPr id="9" name="TextBox 8"/>
          <p:cNvSpPr txBox="1">
            <a:spLocks noChangeArrowheads="1"/>
          </p:cNvSpPr>
          <p:nvPr/>
        </p:nvSpPr>
        <p:spPr bwMode="auto">
          <a:xfrm>
            <a:off x="6385033" y="2488285"/>
            <a:ext cx="1308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chemeClr val="accent1"/>
                </a:solidFill>
              </a:rPr>
              <a:t>0.50M</a:t>
            </a:r>
          </a:p>
        </p:txBody>
      </p:sp>
      <p:sp>
        <p:nvSpPr>
          <p:cNvPr id="10" name="TextBox 9"/>
          <p:cNvSpPr txBox="1">
            <a:spLocks noChangeArrowheads="1"/>
          </p:cNvSpPr>
          <p:nvPr/>
        </p:nvSpPr>
        <p:spPr bwMode="auto">
          <a:xfrm>
            <a:off x="6386621" y="4373747"/>
            <a:ext cx="13065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chemeClr val="accent1"/>
                </a:solidFill>
              </a:rPr>
              <a:t>0.50M</a:t>
            </a:r>
          </a:p>
        </p:txBody>
      </p:sp>
    </p:spTree>
    <p:extLst>
      <p:ext uri="{BB962C8B-B14F-4D97-AF65-F5344CB8AC3E}">
        <p14:creationId xmlns:p14="http://schemas.microsoft.com/office/powerpoint/2010/main" val="36771712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normAutofit/>
          </a:bodyPr>
          <a:lstStyle/>
          <a:p>
            <a:r>
              <a:rPr lang="en-US" dirty="0">
                <a:solidFill>
                  <a:schemeClr val="accent1"/>
                </a:solidFill>
                <a:latin typeface="Calibri" charset="0"/>
              </a:rPr>
              <a:t>Examples may need a calculator or can be estimated</a:t>
            </a:r>
          </a:p>
        </p:txBody>
      </p:sp>
      <p:sp>
        <p:nvSpPr>
          <p:cNvPr id="3" name="Content Placeholder 2"/>
          <p:cNvSpPr>
            <a:spLocks noGrp="1"/>
          </p:cNvSpPr>
          <p:nvPr>
            <p:ph idx="1"/>
          </p:nvPr>
        </p:nvSpPr>
        <p:spPr/>
        <p:txBody>
          <a:bodyPr>
            <a:normAutofit/>
          </a:bodyPr>
          <a:lstStyle/>
          <a:p>
            <a:pPr marL="457200" indent="-457200">
              <a:buFont typeface="Wingdings 2" pitchFamily="18" charset="2"/>
              <a:buAutoNum type="arabicPeriod" startAt="3"/>
              <a:defRPr/>
            </a:pPr>
            <a:r>
              <a:rPr lang="en-US" altLang="en-US" dirty="0"/>
              <a:t>If 100. grams of KF are dissolved in 300.ml of water, what is the molarity?</a:t>
            </a:r>
          </a:p>
          <a:p>
            <a:pPr marL="457200" indent="-457200">
              <a:buFont typeface="Wingdings 2" pitchFamily="18" charset="2"/>
              <a:buAutoNum type="arabicPeriod" startAt="3"/>
              <a:defRPr/>
            </a:pPr>
            <a:endParaRPr lang="en-US" altLang="en-US" dirty="0"/>
          </a:p>
          <a:p>
            <a:pPr marL="457200" indent="-457200">
              <a:buFont typeface="Wingdings 2" pitchFamily="18" charset="2"/>
              <a:buAutoNum type="arabicPeriod" startAt="3"/>
              <a:defRPr/>
            </a:pPr>
            <a:endParaRPr lang="en-US" altLang="en-US" dirty="0"/>
          </a:p>
          <a:p>
            <a:pPr marL="457200" indent="-457200">
              <a:buFont typeface="Wingdings 2" pitchFamily="18" charset="2"/>
              <a:buAutoNum type="arabicPeriod" startAt="3"/>
              <a:defRPr/>
            </a:pPr>
            <a:endParaRPr lang="en-US" altLang="en-US" dirty="0"/>
          </a:p>
          <a:p>
            <a:pPr marL="457200" indent="-457200">
              <a:buFont typeface="Wingdings 2" pitchFamily="18" charset="2"/>
              <a:buAutoNum type="arabicPeriod" startAt="3"/>
              <a:defRPr/>
            </a:pPr>
            <a:r>
              <a:rPr lang="en-US" altLang="en-US" dirty="0"/>
              <a:t>Calculate the volume needed to create a 2.0M solution with 3.5 moles of Li</a:t>
            </a:r>
            <a:r>
              <a:rPr lang="en-US" altLang="en-US" baseline="-25000" dirty="0"/>
              <a:t>2</a:t>
            </a:r>
            <a:r>
              <a:rPr lang="en-US" altLang="en-US" dirty="0"/>
              <a:t>O.</a:t>
            </a:r>
          </a:p>
          <a:p>
            <a:pPr>
              <a:buFont typeface="Wingdings 2" pitchFamily="18" charset="2"/>
              <a:buChar char=""/>
              <a:defRPr/>
            </a:pPr>
            <a:endParaRPr lang="en-US" dirty="0">
              <a:ea typeface="+mn-ea"/>
            </a:endParaRPr>
          </a:p>
        </p:txBody>
      </p:sp>
      <p:sp>
        <p:nvSpPr>
          <p:cNvPr id="4" name="TextBox 3"/>
          <p:cNvSpPr txBox="1">
            <a:spLocks noChangeArrowheads="1"/>
          </p:cNvSpPr>
          <p:nvPr/>
        </p:nvSpPr>
        <p:spPr bwMode="auto">
          <a:xfrm>
            <a:off x="4404717" y="2209801"/>
            <a:ext cx="419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chemeClr val="accent1"/>
                </a:solidFill>
              </a:rPr>
              <a:t>100g/58.1g =1.72mol</a:t>
            </a:r>
          </a:p>
        </p:txBody>
      </p:sp>
      <p:sp>
        <p:nvSpPr>
          <p:cNvPr id="5" name="TextBox 4"/>
          <p:cNvSpPr txBox="1">
            <a:spLocks noChangeArrowheads="1"/>
          </p:cNvSpPr>
          <p:nvPr/>
        </p:nvSpPr>
        <p:spPr bwMode="auto">
          <a:xfrm>
            <a:off x="6500217" y="4181945"/>
            <a:ext cx="152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chemeClr val="accent1"/>
                </a:solidFill>
              </a:rPr>
              <a:t>X = 1.8L</a:t>
            </a:r>
          </a:p>
        </p:txBody>
      </p:sp>
      <p:sp>
        <p:nvSpPr>
          <p:cNvPr id="6" name="TextBox 5"/>
          <p:cNvSpPr txBox="1">
            <a:spLocks noChangeArrowheads="1"/>
          </p:cNvSpPr>
          <p:nvPr/>
        </p:nvSpPr>
        <p:spPr bwMode="auto">
          <a:xfrm>
            <a:off x="4404717" y="2688668"/>
            <a:ext cx="31480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chemeClr val="accent1"/>
                </a:solidFill>
              </a:rPr>
              <a:t>1.72mol/.300L = </a:t>
            </a:r>
          </a:p>
        </p:txBody>
      </p:sp>
      <p:sp>
        <p:nvSpPr>
          <p:cNvPr id="7" name="TextBox 6"/>
          <p:cNvSpPr txBox="1">
            <a:spLocks noChangeArrowheads="1"/>
          </p:cNvSpPr>
          <p:nvPr/>
        </p:nvSpPr>
        <p:spPr bwMode="auto">
          <a:xfrm>
            <a:off x="3464123" y="4181946"/>
            <a:ext cx="2514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chemeClr val="accent1"/>
                </a:solidFill>
              </a:rPr>
              <a:t>2.0M=3.5mol/x</a:t>
            </a:r>
          </a:p>
        </p:txBody>
      </p:sp>
      <p:sp>
        <p:nvSpPr>
          <p:cNvPr id="9" name="TextBox 8"/>
          <p:cNvSpPr txBox="1">
            <a:spLocks noChangeArrowheads="1"/>
          </p:cNvSpPr>
          <p:nvPr/>
        </p:nvSpPr>
        <p:spPr bwMode="auto">
          <a:xfrm>
            <a:off x="6719157" y="2657491"/>
            <a:ext cx="1306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chemeClr val="accent1"/>
                </a:solidFill>
              </a:rPr>
              <a:t>5.70M</a:t>
            </a:r>
          </a:p>
        </p:txBody>
      </p:sp>
    </p:spTree>
    <p:extLst>
      <p:ext uri="{BB962C8B-B14F-4D97-AF65-F5344CB8AC3E}">
        <p14:creationId xmlns:p14="http://schemas.microsoft.com/office/powerpoint/2010/main" val="40117409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solidFill>
              </a:rPr>
              <a:t>THINK</a:t>
            </a:r>
          </a:p>
        </p:txBody>
      </p:sp>
      <p:sp>
        <p:nvSpPr>
          <p:cNvPr id="3" name="Content Placeholder 2"/>
          <p:cNvSpPr>
            <a:spLocks noGrp="1"/>
          </p:cNvSpPr>
          <p:nvPr>
            <p:ph idx="1"/>
          </p:nvPr>
        </p:nvSpPr>
        <p:spPr/>
        <p:txBody>
          <a:bodyPr/>
          <a:lstStyle/>
          <a:p>
            <a:r>
              <a:rPr lang="en-US" dirty="0"/>
              <a:t>If the glass of iced tea I made is too strong for you, what could you do to make it weaker?</a:t>
            </a:r>
          </a:p>
          <a:p>
            <a:r>
              <a:rPr lang="en-US" dirty="0"/>
              <a:t>This process is known as dilution. It is very important in chemistry because we often purchase large quantities of highly concentrated chemicals. In order to use the chemicals in class, for labs, teachers must dilute the chemicals so they aren’t as dangerous.</a:t>
            </a:r>
          </a:p>
        </p:txBody>
      </p:sp>
    </p:spTree>
    <p:extLst>
      <p:ext uri="{BB962C8B-B14F-4D97-AF65-F5344CB8AC3E}">
        <p14:creationId xmlns:p14="http://schemas.microsoft.com/office/powerpoint/2010/main" val="135822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Dilutions</a:t>
            </a:r>
          </a:p>
        </p:txBody>
      </p:sp>
      <p:sp>
        <p:nvSpPr>
          <p:cNvPr id="3" name="Content Placeholder 2"/>
          <p:cNvSpPr>
            <a:spLocks noGrp="1"/>
          </p:cNvSpPr>
          <p:nvPr>
            <p:ph idx="1"/>
          </p:nvPr>
        </p:nvSpPr>
        <p:spPr/>
        <p:txBody>
          <a:bodyPr>
            <a:normAutofit/>
          </a:bodyPr>
          <a:lstStyle/>
          <a:p>
            <a:pPr>
              <a:buNone/>
            </a:pPr>
            <a:r>
              <a:rPr lang="en-US" dirty="0"/>
              <a:t>A dilution is a procedure for preparing a less concentrated solution from a more concentrated (or stock) solution. Use the formula:	</a:t>
            </a:r>
            <a:r>
              <a:rPr lang="en-US" dirty="0">
                <a:solidFill>
                  <a:srgbClr val="FFC000"/>
                </a:solidFill>
              </a:rPr>
              <a:t>M</a:t>
            </a:r>
            <a:r>
              <a:rPr lang="en-US" baseline="-25000" dirty="0">
                <a:solidFill>
                  <a:srgbClr val="FFC000"/>
                </a:solidFill>
              </a:rPr>
              <a:t>1</a:t>
            </a:r>
            <a:r>
              <a:rPr lang="en-US" dirty="0">
                <a:solidFill>
                  <a:srgbClr val="FFC000"/>
                </a:solidFill>
              </a:rPr>
              <a:t>V</a:t>
            </a:r>
            <a:r>
              <a:rPr lang="en-US" baseline="-25000" dirty="0">
                <a:solidFill>
                  <a:srgbClr val="FFC000"/>
                </a:solidFill>
              </a:rPr>
              <a:t>1</a:t>
            </a:r>
            <a:r>
              <a:rPr lang="en-US" dirty="0">
                <a:solidFill>
                  <a:srgbClr val="FFC000"/>
                </a:solidFill>
              </a:rPr>
              <a:t> = M</a:t>
            </a:r>
            <a:r>
              <a:rPr lang="en-US" baseline="-25000" dirty="0">
                <a:solidFill>
                  <a:srgbClr val="FFC000"/>
                </a:solidFill>
              </a:rPr>
              <a:t>2</a:t>
            </a:r>
            <a:r>
              <a:rPr lang="en-US" dirty="0">
                <a:solidFill>
                  <a:srgbClr val="FFC000"/>
                </a:solidFill>
              </a:rPr>
              <a:t>V</a:t>
            </a:r>
            <a:r>
              <a:rPr lang="en-US" baseline="-25000" dirty="0">
                <a:solidFill>
                  <a:srgbClr val="FFC000"/>
                </a:solidFill>
              </a:rPr>
              <a:t>2     </a:t>
            </a:r>
            <a:r>
              <a:rPr lang="en-US" baseline="-25000" dirty="0">
                <a:solidFill>
                  <a:srgbClr val="FFC000"/>
                </a:solidFill>
                <a:sym typeface="Wingdings" panose="05000000000000000000" pitchFamily="2" charset="2"/>
              </a:rPr>
              <a:t> Not on the reference tables!</a:t>
            </a:r>
            <a:endParaRPr lang="en-US" baseline="-25000" dirty="0">
              <a:solidFill>
                <a:srgbClr val="FFC000"/>
              </a:solidFill>
            </a:endParaRPr>
          </a:p>
          <a:p>
            <a:pPr>
              <a:buNone/>
            </a:pPr>
            <a:endParaRPr lang="en-US" dirty="0"/>
          </a:p>
        </p:txBody>
      </p:sp>
      <p:pic>
        <p:nvPicPr>
          <p:cNvPr id="6" name="Picture 5" descr="diluting.gif"/>
          <p:cNvPicPr>
            <a:picLocks noChangeAspect="1"/>
          </p:cNvPicPr>
          <p:nvPr/>
        </p:nvPicPr>
        <p:blipFill>
          <a:blip r:embed="rId2" cstate="print"/>
          <a:stretch>
            <a:fillRect/>
          </a:stretch>
        </p:blipFill>
        <p:spPr>
          <a:xfrm>
            <a:off x="2443163" y="3886200"/>
            <a:ext cx="7305675" cy="2743200"/>
          </a:xfrm>
          <a:prstGeom prst="rect">
            <a:avLst/>
          </a:prstGeom>
        </p:spPr>
      </p:pic>
    </p:spTree>
    <p:extLst>
      <p:ext uri="{BB962C8B-B14F-4D97-AF65-F5344CB8AC3E}">
        <p14:creationId xmlns:p14="http://schemas.microsoft.com/office/powerpoint/2010/main" val="398453641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Calculations</a:t>
            </a:r>
          </a:p>
        </p:txBody>
      </p:sp>
      <p:sp>
        <p:nvSpPr>
          <p:cNvPr id="3" name="Content Placeholder 2"/>
          <p:cNvSpPr>
            <a:spLocks noGrp="1"/>
          </p:cNvSpPr>
          <p:nvPr>
            <p:ph idx="1"/>
          </p:nvPr>
        </p:nvSpPr>
        <p:spPr/>
        <p:txBody>
          <a:bodyPr/>
          <a:lstStyle/>
          <a:p>
            <a:pPr marL="633222" indent="-514350">
              <a:buAutoNum type="arabicPeriod"/>
            </a:pPr>
            <a:r>
              <a:rPr lang="en-US" dirty="0"/>
              <a:t>240mL of a 3.5M solution is diluted to 300 </a:t>
            </a:r>
            <a:r>
              <a:rPr lang="en-US" dirty="0" err="1"/>
              <a:t>mL</a:t>
            </a:r>
            <a:r>
              <a:rPr lang="en-US" dirty="0"/>
              <a:t> of solution. Calculate the new </a:t>
            </a:r>
            <a:r>
              <a:rPr lang="en-US" dirty="0" err="1"/>
              <a:t>molarity</a:t>
            </a:r>
            <a:r>
              <a:rPr lang="en-US" dirty="0"/>
              <a:t>.</a:t>
            </a:r>
          </a:p>
          <a:p>
            <a:pPr marL="633222" indent="-514350">
              <a:buAutoNum type="arabicPeriod"/>
            </a:pPr>
            <a:endParaRPr lang="en-US" dirty="0"/>
          </a:p>
          <a:p>
            <a:pPr marL="633222" indent="-514350">
              <a:buAutoNum type="arabicPeriod"/>
            </a:pPr>
            <a:r>
              <a:rPr lang="en-US" dirty="0"/>
              <a:t>7.8L of 2.0M solution is diluted by the addition of 10.0L of water. Calculate the new molarity.</a:t>
            </a:r>
          </a:p>
          <a:p>
            <a:endParaRPr lang="en-US" dirty="0"/>
          </a:p>
        </p:txBody>
      </p:sp>
      <p:sp>
        <p:nvSpPr>
          <p:cNvPr id="4" name="TextBox 3"/>
          <p:cNvSpPr txBox="1"/>
          <p:nvPr/>
        </p:nvSpPr>
        <p:spPr>
          <a:xfrm>
            <a:off x="7031840" y="2473659"/>
            <a:ext cx="1447800" cy="523220"/>
          </a:xfrm>
          <a:prstGeom prst="rect">
            <a:avLst/>
          </a:prstGeom>
          <a:noFill/>
        </p:spPr>
        <p:txBody>
          <a:bodyPr wrap="square" rtlCol="0">
            <a:spAutoFit/>
          </a:bodyPr>
          <a:lstStyle/>
          <a:p>
            <a:r>
              <a:rPr lang="en-US" sz="2800" dirty="0">
                <a:solidFill>
                  <a:schemeClr val="accent1"/>
                </a:solidFill>
              </a:rPr>
              <a:t>2.8M</a:t>
            </a:r>
          </a:p>
        </p:txBody>
      </p:sp>
      <p:sp>
        <p:nvSpPr>
          <p:cNvPr id="5" name="TextBox 4"/>
          <p:cNvSpPr txBox="1"/>
          <p:nvPr/>
        </p:nvSpPr>
        <p:spPr>
          <a:xfrm>
            <a:off x="7031840" y="3739684"/>
            <a:ext cx="2362200" cy="523220"/>
          </a:xfrm>
          <a:prstGeom prst="rect">
            <a:avLst/>
          </a:prstGeom>
          <a:noFill/>
        </p:spPr>
        <p:txBody>
          <a:bodyPr wrap="square" rtlCol="0">
            <a:spAutoFit/>
          </a:bodyPr>
          <a:lstStyle/>
          <a:p>
            <a:r>
              <a:rPr lang="en-US" sz="2800" dirty="0">
                <a:solidFill>
                  <a:schemeClr val="accent1"/>
                </a:solidFill>
              </a:rPr>
              <a:t>0.88M</a:t>
            </a:r>
          </a:p>
        </p:txBody>
      </p:sp>
      <p:sp>
        <p:nvSpPr>
          <p:cNvPr id="6" name="TextBox 5"/>
          <p:cNvSpPr txBox="1"/>
          <p:nvPr/>
        </p:nvSpPr>
        <p:spPr>
          <a:xfrm>
            <a:off x="3644521" y="2473659"/>
            <a:ext cx="2971800" cy="523220"/>
          </a:xfrm>
          <a:prstGeom prst="rect">
            <a:avLst/>
          </a:prstGeom>
          <a:noFill/>
        </p:spPr>
        <p:txBody>
          <a:bodyPr wrap="square" rtlCol="0">
            <a:spAutoFit/>
          </a:bodyPr>
          <a:lstStyle/>
          <a:p>
            <a:r>
              <a:rPr lang="en-US" sz="2800" dirty="0">
                <a:solidFill>
                  <a:schemeClr val="accent1"/>
                </a:solidFill>
              </a:rPr>
              <a:t>3.5(240) = x(300)</a:t>
            </a:r>
          </a:p>
        </p:txBody>
      </p:sp>
      <p:sp>
        <p:nvSpPr>
          <p:cNvPr id="7" name="TextBox 6"/>
          <p:cNvSpPr txBox="1"/>
          <p:nvPr/>
        </p:nvSpPr>
        <p:spPr>
          <a:xfrm>
            <a:off x="3644521" y="3654669"/>
            <a:ext cx="2971800" cy="523220"/>
          </a:xfrm>
          <a:prstGeom prst="rect">
            <a:avLst/>
          </a:prstGeom>
          <a:noFill/>
        </p:spPr>
        <p:txBody>
          <a:bodyPr wrap="square" rtlCol="0">
            <a:spAutoFit/>
          </a:bodyPr>
          <a:lstStyle/>
          <a:p>
            <a:r>
              <a:rPr lang="en-US" sz="2800" dirty="0">
                <a:solidFill>
                  <a:schemeClr val="accent1"/>
                </a:solidFill>
              </a:rPr>
              <a:t>2.0(7.8) = x(17.8)</a:t>
            </a:r>
          </a:p>
        </p:txBody>
      </p:sp>
    </p:spTree>
    <p:extLst>
      <p:ext uri="{BB962C8B-B14F-4D97-AF65-F5344CB8AC3E}">
        <p14:creationId xmlns:p14="http://schemas.microsoft.com/office/powerpoint/2010/main" val="97168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Calculations</a:t>
            </a:r>
          </a:p>
        </p:txBody>
      </p:sp>
      <p:sp>
        <p:nvSpPr>
          <p:cNvPr id="3" name="Content Placeholder 2"/>
          <p:cNvSpPr>
            <a:spLocks noGrp="1"/>
          </p:cNvSpPr>
          <p:nvPr>
            <p:ph idx="1"/>
          </p:nvPr>
        </p:nvSpPr>
        <p:spPr/>
        <p:txBody>
          <a:bodyPr/>
          <a:lstStyle/>
          <a:p>
            <a:pPr marL="633222" indent="-514350">
              <a:buAutoNum type="arabicPeriod" startAt="3"/>
            </a:pPr>
            <a:r>
              <a:rPr lang="en-US" dirty="0"/>
              <a:t>What volume of 9.3M H</a:t>
            </a:r>
            <a:r>
              <a:rPr lang="en-US" baseline="-25000" dirty="0"/>
              <a:t>2</a:t>
            </a:r>
            <a:r>
              <a:rPr lang="en-US" dirty="0"/>
              <a:t>SO</a:t>
            </a:r>
            <a:r>
              <a:rPr lang="en-US" baseline="-25000" dirty="0"/>
              <a:t>4</a:t>
            </a:r>
            <a:r>
              <a:rPr lang="en-US" dirty="0"/>
              <a:t> is needed to obtain 450mL of 2.0M H</a:t>
            </a:r>
            <a:r>
              <a:rPr lang="en-US" baseline="-25000" dirty="0"/>
              <a:t>2</a:t>
            </a:r>
            <a:r>
              <a:rPr lang="en-US" dirty="0"/>
              <a:t>SO</a:t>
            </a:r>
            <a:r>
              <a:rPr lang="en-US" baseline="-25000" dirty="0"/>
              <a:t>4</a:t>
            </a:r>
            <a:r>
              <a:rPr lang="en-US" dirty="0"/>
              <a:t>?</a:t>
            </a:r>
          </a:p>
          <a:p>
            <a:pPr marL="633222" indent="-514350">
              <a:buAutoNum type="arabicPeriod" startAt="3"/>
            </a:pPr>
            <a:endParaRPr lang="en-US" dirty="0"/>
          </a:p>
          <a:p>
            <a:pPr marL="633222" indent="-514350">
              <a:buAutoNum type="arabicPeriod" startAt="3"/>
            </a:pPr>
            <a:r>
              <a:rPr lang="en-US" dirty="0"/>
              <a:t>What always happens to the </a:t>
            </a:r>
            <a:r>
              <a:rPr lang="en-US" dirty="0" err="1"/>
              <a:t>molarity</a:t>
            </a:r>
            <a:r>
              <a:rPr lang="en-US" dirty="0"/>
              <a:t> when water is added?</a:t>
            </a:r>
          </a:p>
        </p:txBody>
      </p:sp>
      <p:sp>
        <p:nvSpPr>
          <p:cNvPr id="4" name="TextBox 3"/>
          <p:cNvSpPr txBox="1"/>
          <p:nvPr/>
        </p:nvSpPr>
        <p:spPr>
          <a:xfrm>
            <a:off x="1361211" y="3582508"/>
            <a:ext cx="7391400" cy="954107"/>
          </a:xfrm>
          <a:prstGeom prst="rect">
            <a:avLst/>
          </a:prstGeom>
          <a:noFill/>
        </p:spPr>
        <p:txBody>
          <a:bodyPr wrap="square" rtlCol="0">
            <a:spAutoFit/>
          </a:bodyPr>
          <a:lstStyle/>
          <a:p>
            <a:r>
              <a:rPr lang="en-US" sz="2800" dirty="0">
                <a:solidFill>
                  <a:srgbClr val="00B0F0"/>
                </a:solidFill>
              </a:rPr>
              <a:t>What would you have to do in order to have the </a:t>
            </a:r>
            <a:r>
              <a:rPr lang="en-US" sz="2800" dirty="0" err="1">
                <a:solidFill>
                  <a:srgbClr val="00B0F0"/>
                </a:solidFill>
              </a:rPr>
              <a:t>molarity</a:t>
            </a:r>
            <a:r>
              <a:rPr lang="en-US" sz="2800" dirty="0">
                <a:solidFill>
                  <a:srgbClr val="00B0F0"/>
                </a:solidFill>
              </a:rPr>
              <a:t> increase?</a:t>
            </a:r>
          </a:p>
        </p:txBody>
      </p:sp>
      <p:sp>
        <p:nvSpPr>
          <p:cNvPr id="5" name="TextBox 4"/>
          <p:cNvSpPr txBox="1"/>
          <p:nvPr/>
        </p:nvSpPr>
        <p:spPr>
          <a:xfrm>
            <a:off x="5876870" y="2200446"/>
            <a:ext cx="2209800" cy="523220"/>
          </a:xfrm>
          <a:prstGeom prst="rect">
            <a:avLst/>
          </a:prstGeom>
          <a:noFill/>
        </p:spPr>
        <p:txBody>
          <a:bodyPr wrap="square" rtlCol="0">
            <a:spAutoFit/>
          </a:bodyPr>
          <a:lstStyle/>
          <a:p>
            <a:r>
              <a:rPr lang="en-US" sz="2800" dirty="0">
                <a:solidFill>
                  <a:schemeClr val="accent1"/>
                </a:solidFill>
              </a:rPr>
              <a:t>97mL</a:t>
            </a:r>
          </a:p>
        </p:txBody>
      </p:sp>
      <p:sp>
        <p:nvSpPr>
          <p:cNvPr id="6" name="TextBox 5"/>
          <p:cNvSpPr txBox="1"/>
          <p:nvPr/>
        </p:nvSpPr>
        <p:spPr>
          <a:xfrm>
            <a:off x="9231816" y="2711004"/>
            <a:ext cx="2667000" cy="523220"/>
          </a:xfrm>
          <a:prstGeom prst="rect">
            <a:avLst/>
          </a:prstGeom>
          <a:noFill/>
        </p:spPr>
        <p:txBody>
          <a:bodyPr wrap="square" rtlCol="0">
            <a:spAutoFit/>
          </a:bodyPr>
          <a:lstStyle/>
          <a:p>
            <a:r>
              <a:rPr lang="en-US" sz="2800" dirty="0">
                <a:solidFill>
                  <a:schemeClr val="accent1"/>
                </a:solidFill>
              </a:rPr>
              <a:t>M decreases</a:t>
            </a:r>
          </a:p>
        </p:txBody>
      </p:sp>
      <p:sp>
        <p:nvSpPr>
          <p:cNvPr id="7" name="TextBox 6"/>
          <p:cNvSpPr txBox="1"/>
          <p:nvPr/>
        </p:nvSpPr>
        <p:spPr>
          <a:xfrm>
            <a:off x="4725473" y="4119603"/>
            <a:ext cx="5181600" cy="461665"/>
          </a:xfrm>
          <a:prstGeom prst="rect">
            <a:avLst/>
          </a:prstGeom>
          <a:noFill/>
        </p:spPr>
        <p:txBody>
          <a:bodyPr wrap="square" rtlCol="0">
            <a:spAutoFit/>
          </a:bodyPr>
          <a:lstStyle/>
          <a:p>
            <a:r>
              <a:rPr lang="en-US" sz="2400" dirty="0">
                <a:solidFill>
                  <a:schemeClr val="accent1"/>
                </a:solidFill>
              </a:rPr>
              <a:t>Increase moles or evaporate water</a:t>
            </a:r>
          </a:p>
        </p:txBody>
      </p:sp>
      <p:sp>
        <p:nvSpPr>
          <p:cNvPr id="8" name="TextBox 7"/>
          <p:cNvSpPr txBox="1"/>
          <p:nvPr/>
        </p:nvSpPr>
        <p:spPr>
          <a:xfrm>
            <a:off x="2085111" y="2200446"/>
            <a:ext cx="2971800" cy="523220"/>
          </a:xfrm>
          <a:prstGeom prst="rect">
            <a:avLst/>
          </a:prstGeom>
          <a:noFill/>
        </p:spPr>
        <p:txBody>
          <a:bodyPr wrap="square" rtlCol="0">
            <a:spAutoFit/>
          </a:bodyPr>
          <a:lstStyle/>
          <a:p>
            <a:r>
              <a:rPr lang="en-US" sz="2800" dirty="0">
                <a:solidFill>
                  <a:schemeClr val="accent1"/>
                </a:solidFill>
              </a:rPr>
              <a:t>9.3(x) = 2.0(450)</a:t>
            </a:r>
          </a:p>
        </p:txBody>
      </p:sp>
    </p:spTree>
    <p:extLst>
      <p:ext uri="{BB962C8B-B14F-4D97-AF65-F5344CB8AC3E}">
        <p14:creationId xmlns:p14="http://schemas.microsoft.com/office/powerpoint/2010/main" val="370642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Dilutions</a:t>
            </a:r>
          </a:p>
        </p:txBody>
      </p:sp>
      <p:sp>
        <p:nvSpPr>
          <p:cNvPr id="3" name="Content Placeholder 2"/>
          <p:cNvSpPr>
            <a:spLocks noGrp="1"/>
          </p:cNvSpPr>
          <p:nvPr>
            <p:ph idx="1"/>
          </p:nvPr>
        </p:nvSpPr>
        <p:spPr/>
        <p:txBody>
          <a:bodyPr>
            <a:normAutofit/>
          </a:bodyPr>
          <a:lstStyle/>
          <a:p>
            <a:pPr marL="633222" indent="-514350">
              <a:buAutoNum type="arabicPeriod"/>
            </a:pPr>
            <a:r>
              <a:rPr lang="en-US" dirty="0"/>
              <a:t>A lab calls for 100mL of 3.0M </a:t>
            </a:r>
            <a:r>
              <a:rPr lang="en-US" dirty="0" err="1"/>
              <a:t>HCl</a:t>
            </a:r>
            <a:r>
              <a:rPr lang="en-US" dirty="0"/>
              <a:t> per pair of students.  The stock room has a large amount of 12.0M </a:t>
            </a:r>
            <a:r>
              <a:rPr lang="en-US" dirty="0" err="1"/>
              <a:t>HCl</a:t>
            </a:r>
            <a:r>
              <a:rPr lang="en-US" dirty="0"/>
              <a:t> and 1.0M </a:t>
            </a:r>
            <a:r>
              <a:rPr lang="en-US" dirty="0" err="1"/>
              <a:t>HCl</a:t>
            </a:r>
            <a:r>
              <a:rPr lang="en-US" dirty="0"/>
              <a:t>. Which acid will you use to set up the lab?</a:t>
            </a:r>
          </a:p>
          <a:p>
            <a:pPr marL="633222" indent="-514350">
              <a:buAutoNum type="arabicPeriod"/>
            </a:pPr>
            <a:endParaRPr lang="en-US" dirty="0"/>
          </a:p>
          <a:p>
            <a:pPr marL="633222" indent="-514350">
              <a:buAutoNum type="arabicPeriod"/>
            </a:pPr>
            <a:endParaRPr lang="en-US" dirty="0"/>
          </a:p>
          <a:p>
            <a:pPr marL="633222" indent="-514350">
              <a:buAutoNum type="arabicPeriod"/>
            </a:pPr>
            <a:r>
              <a:rPr lang="en-US" dirty="0"/>
              <a:t>If the classroom has 26 students, explain how to create enough 3.0M acid for the lab. Use calculations to support your answer.</a:t>
            </a:r>
          </a:p>
          <a:p>
            <a:pPr>
              <a:buNone/>
            </a:pPr>
            <a:endParaRPr lang="en-US" dirty="0"/>
          </a:p>
        </p:txBody>
      </p:sp>
      <p:sp>
        <p:nvSpPr>
          <p:cNvPr id="4" name="TextBox 3">
            <a:extLst>
              <a:ext uri="{FF2B5EF4-FFF2-40B4-BE49-F238E27FC236}">
                <a16:creationId xmlns:a16="http://schemas.microsoft.com/office/drawing/2014/main" id="{48455AA8-37E6-F040-8129-A5A30504262F}"/>
              </a:ext>
            </a:extLst>
          </p:cNvPr>
          <p:cNvSpPr txBox="1"/>
          <p:nvPr/>
        </p:nvSpPr>
        <p:spPr>
          <a:xfrm>
            <a:off x="3693456" y="2635323"/>
            <a:ext cx="4805087" cy="954107"/>
          </a:xfrm>
          <a:prstGeom prst="rect">
            <a:avLst/>
          </a:prstGeom>
          <a:noFill/>
        </p:spPr>
        <p:txBody>
          <a:bodyPr wrap="square" rtlCol="0">
            <a:spAutoFit/>
          </a:bodyPr>
          <a:lstStyle/>
          <a:p>
            <a:r>
              <a:rPr lang="en-US" sz="2800" dirty="0">
                <a:solidFill>
                  <a:schemeClr val="accent1"/>
                </a:solidFill>
              </a:rPr>
              <a:t>12M is easier to dilute than evaporating water from 1M</a:t>
            </a:r>
          </a:p>
        </p:txBody>
      </p:sp>
      <p:sp>
        <p:nvSpPr>
          <p:cNvPr id="5" name="TextBox 4">
            <a:extLst>
              <a:ext uri="{FF2B5EF4-FFF2-40B4-BE49-F238E27FC236}">
                <a16:creationId xmlns:a16="http://schemas.microsoft.com/office/drawing/2014/main" id="{E3315EFA-9D97-1A49-ADD2-9B4A289DF6D9}"/>
              </a:ext>
            </a:extLst>
          </p:cNvPr>
          <p:cNvSpPr txBox="1"/>
          <p:nvPr/>
        </p:nvSpPr>
        <p:spPr>
          <a:xfrm>
            <a:off x="1621472" y="4737584"/>
            <a:ext cx="2971800" cy="523220"/>
          </a:xfrm>
          <a:prstGeom prst="rect">
            <a:avLst/>
          </a:prstGeom>
          <a:noFill/>
        </p:spPr>
        <p:txBody>
          <a:bodyPr wrap="square" rtlCol="0">
            <a:spAutoFit/>
          </a:bodyPr>
          <a:lstStyle/>
          <a:p>
            <a:r>
              <a:rPr lang="en-US" sz="2800" dirty="0">
                <a:solidFill>
                  <a:schemeClr val="accent1"/>
                </a:solidFill>
              </a:rPr>
              <a:t>3(26/2)(100) = 12x</a:t>
            </a:r>
          </a:p>
        </p:txBody>
      </p:sp>
      <p:sp>
        <p:nvSpPr>
          <p:cNvPr id="6" name="TextBox 5">
            <a:extLst>
              <a:ext uri="{FF2B5EF4-FFF2-40B4-BE49-F238E27FC236}">
                <a16:creationId xmlns:a16="http://schemas.microsoft.com/office/drawing/2014/main" id="{976F43ED-96B9-E043-9B70-DA63B528D1C5}"/>
              </a:ext>
            </a:extLst>
          </p:cNvPr>
          <p:cNvSpPr txBox="1"/>
          <p:nvPr/>
        </p:nvSpPr>
        <p:spPr>
          <a:xfrm>
            <a:off x="5526743" y="4737584"/>
            <a:ext cx="2971800" cy="523220"/>
          </a:xfrm>
          <a:prstGeom prst="rect">
            <a:avLst/>
          </a:prstGeom>
          <a:noFill/>
        </p:spPr>
        <p:txBody>
          <a:bodyPr wrap="square" rtlCol="0">
            <a:spAutoFit/>
          </a:bodyPr>
          <a:lstStyle/>
          <a:p>
            <a:r>
              <a:rPr lang="en-US" sz="2800" dirty="0">
                <a:solidFill>
                  <a:schemeClr val="accent1"/>
                </a:solidFill>
              </a:rPr>
              <a:t>x = 325mL</a:t>
            </a:r>
          </a:p>
        </p:txBody>
      </p:sp>
    </p:spTree>
    <p:extLst>
      <p:ext uri="{BB962C8B-B14F-4D97-AF65-F5344CB8AC3E}">
        <p14:creationId xmlns:p14="http://schemas.microsoft.com/office/powerpoint/2010/main" val="34216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What you need to say…</a:t>
            </a:r>
          </a:p>
        </p:txBody>
      </p:sp>
      <p:sp>
        <p:nvSpPr>
          <p:cNvPr id="3" name="Content Placeholder 2"/>
          <p:cNvSpPr>
            <a:spLocks noGrp="1"/>
          </p:cNvSpPr>
          <p:nvPr>
            <p:ph idx="1"/>
          </p:nvPr>
        </p:nvSpPr>
        <p:spPr>
          <a:xfrm>
            <a:off x="1378040" y="1515391"/>
            <a:ext cx="9975760" cy="4303713"/>
          </a:xfrm>
        </p:spPr>
        <p:txBody>
          <a:bodyPr>
            <a:normAutofit/>
          </a:bodyPr>
          <a:lstStyle/>
          <a:p>
            <a:r>
              <a:rPr lang="en-US" dirty="0"/>
              <a:t>If a question asks you how to dilute a solution make sure you mention…</a:t>
            </a:r>
          </a:p>
          <a:p>
            <a:pPr lvl="1"/>
            <a:r>
              <a:rPr lang="en-US" dirty="0"/>
              <a:t>Measure the amount of water needed using a pipet (it is pretty accurate and if not use the cylinder). Place into the volumetric flask (most accurate!!!)</a:t>
            </a:r>
          </a:p>
          <a:p>
            <a:pPr lvl="1"/>
            <a:r>
              <a:rPr lang="en-US" dirty="0"/>
              <a:t>Start with the highest molarity of solute: Measure the concentrated solution with the pipet (or cylinder).</a:t>
            </a:r>
          </a:p>
          <a:p>
            <a:pPr lvl="1"/>
            <a:r>
              <a:rPr lang="en-US" dirty="0"/>
              <a:t>Always add the acid to the water (the acid is more dense and will sink to the bottom resulting in less splashing and can be added slowly to reduced the amount of heat generated at a time).</a:t>
            </a:r>
          </a:p>
          <a:p>
            <a:pPr lvl="1"/>
            <a:r>
              <a:rPr lang="en-US" dirty="0"/>
              <a:t>Add small drops of water using a dropper until the solutions meniscus reaches the mark on the flask.</a:t>
            </a:r>
          </a:p>
        </p:txBody>
      </p:sp>
      <p:sp>
        <p:nvSpPr>
          <p:cNvPr id="4" name="TextBox 3"/>
          <p:cNvSpPr txBox="1"/>
          <p:nvPr/>
        </p:nvSpPr>
        <p:spPr>
          <a:xfrm>
            <a:off x="8648131" y="304801"/>
            <a:ext cx="1715069" cy="369332"/>
          </a:xfrm>
          <a:prstGeom prst="rect">
            <a:avLst/>
          </a:prstGeom>
          <a:noFill/>
        </p:spPr>
        <p:txBody>
          <a:bodyPr wrap="square" rtlCol="0">
            <a:spAutoFit/>
          </a:bodyPr>
          <a:lstStyle/>
          <a:p>
            <a:r>
              <a:rPr lang="en-US" dirty="0">
                <a:solidFill>
                  <a:srgbClr val="FF0000"/>
                </a:solidFill>
              </a:rPr>
              <a:t>Write this!</a:t>
            </a:r>
          </a:p>
        </p:txBody>
      </p:sp>
    </p:spTree>
    <p:extLst>
      <p:ext uri="{BB962C8B-B14F-4D97-AF65-F5344CB8AC3E}">
        <p14:creationId xmlns:p14="http://schemas.microsoft.com/office/powerpoint/2010/main" val="350392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of the Video</a:t>
            </a:r>
          </a:p>
        </p:txBody>
      </p:sp>
      <p:sp>
        <p:nvSpPr>
          <p:cNvPr id="3" name="Content Placeholder 2"/>
          <p:cNvSpPr>
            <a:spLocks noGrp="1"/>
          </p:cNvSpPr>
          <p:nvPr>
            <p:ph idx="1"/>
          </p:nvPr>
        </p:nvSpPr>
        <p:spPr>
          <a:xfrm>
            <a:off x="838200" y="1503653"/>
            <a:ext cx="5369417" cy="4351338"/>
          </a:xfrm>
        </p:spPr>
        <p:txBody>
          <a:bodyPr>
            <a:normAutofit fontScale="92500" lnSpcReduction="20000"/>
          </a:bodyPr>
          <a:lstStyle/>
          <a:p>
            <a:pPr marL="0" indent="0">
              <a:buNone/>
            </a:pPr>
            <a:r>
              <a:rPr lang="en-US" dirty="0"/>
              <a:t>Imagine each ion represents a mole of particles dissolved with in the water in the beaker. We can see 3Na</a:t>
            </a:r>
            <a:r>
              <a:rPr lang="en-US" baseline="30000" dirty="0"/>
              <a:t>+</a:t>
            </a:r>
            <a:r>
              <a:rPr lang="en-US" dirty="0"/>
              <a:t> and 3Cl</a:t>
            </a:r>
            <a:r>
              <a:rPr lang="en-US" baseline="30000" dirty="0"/>
              <a:t>-</a:t>
            </a:r>
            <a:r>
              <a:rPr lang="en-US" dirty="0"/>
              <a:t> meaning that 3 moles of NaCl were added to this beaker that has a total of 275mL of solution. </a:t>
            </a:r>
          </a:p>
          <a:p>
            <a:pPr marL="0" indent="0">
              <a:buNone/>
            </a:pPr>
            <a:endParaRPr lang="en-US" dirty="0"/>
          </a:p>
          <a:p>
            <a:pPr marL="0" indent="0">
              <a:buNone/>
            </a:pPr>
            <a:r>
              <a:rPr lang="en-US" dirty="0"/>
              <a:t>How concentrated is this solution? </a:t>
            </a:r>
          </a:p>
          <a:p>
            <a:pPr marL="0" indent="0">
              <a:buNone/>
            </a:pPr>
            <a:r>
              <a:rPr lang="en-US" dirty="0"/>
              <a:t>How many grams of NaCl were added to get this solution? </a:t>
            </a:r>
          </a:p>
          <a:p>
            <a:pPr marL="0" indent="0">
              <a:buNone/>
            </a:pPr>
            <a:r>
              <a:rPr lang="en-US" dirty="0"/>
              <a:t>How many particles of NaCl are actually in the solution at this concentration?</a:t>
            </a:r>
          </a:p>
          <a:p>
            <a:pPr marL="0" indent="0">
              <a:buNone/>
            </a:pPr>
            <a:r>
              <a:rPr lang="en-US" dirty="0"/>
              <a:t>Would the same mass of sugar, C</a:t>
            </a:r>
            <a:r>
              <a:rPr lang="en-US" baseline="-25000" dirty="0"/>
              <a:t>6</a:t>
            </a:r>
            <a:r>
              <a:rPr lang="en-US" dirty="0"/>
              <a:t>H</a:t>
            </a:r>
            <a:r>
              <a:rPr lang="en-US" baseline="-25000" dirty="0"/>
              <a:t>12</a:t>
            </a:r>
            <a:r>
              <a:rPr lang="en-US" dirty="0"/>
              <a:t>O</a:t>
            </a:r>
            <a:r>
              <a:rPr lang="en-US" baseline="-25000" dirty="0"/>
              <a:t>6</a:t>
            </a:r>
            <a:r>
              <a:rPr lang="en-US" dirty="0"/>
              <a:t>, be added to an equal volume of water in order to acquire the same concentration of a sugar water solution?</a:t>
            </a:r>
          </a:p>
        </p:txBody>
      </p:sp>
      <p:pic>
        <p:nvPicPr>
          <p:cNvPr id="16388" name="Picture 4" descr="Concentration of Solutions and Molarity">
            <a:extLst>
              <a:ext uri="{FF2B5EF4-FFF2-40B4-BE49-F238E27FC236}">
                <a16:creationId xmlns:a16="http://schemas.microsoft.com/office/drawing/2014/main" id="{C9C5256A-92B9-3645-AA17-065073C830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181" t="21298" r="6756" b="4097"/>
          <a:stretch/>
        </p:blipFill>
        <p:spPr bwMode="auto">
          <a:xfrm>
            <a:off x="10084158" y="0"/>
            <a:ext cx="2107842" cy="23624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587B29B-AB27-5F48-807C-F0D68514AC75}"/>
              </a:ext>
            </a:extLst>
          </p:cNvPr>
          <p:cNvSpPr txBox="1"/>
          <p:nvPr/>
        </p:nvSpPr>
        <p:spPr>
          <a:xfrm>
            <a:off x="6403484" y="1503653"/>
            <a:ext cx="5369416" cy="6001643"/>
          </a:xfrm>
          <a:prstGeom prst="rect">
            <a:avLst/>
          </a:prstGeom>
          <a:noFill/>
        </p:spPr>
        <p:txBody>
          <a:bodyPr wrap="square" rtlCol="0">
            <a:spAutoFit/>
          </a:bodyPr>
          <a:lstStyle/>
          <a:p>
            <a:r>
              <a:rPr lang="en-US" sz="2400" dirty="0">
                <a:solidFill>
                  <a:schemeClr val="accent1"/>
                </a:solidFill>
              </a:rPr>
              <a:t>M= mol/L </a:t>
            </a:r>
          </a:p>
          <a:p>
            <a:r>
              <a:rPr lang="en-US" sz="2400" dirty="0">
                <a:solidFill>
                  <a:schemeClr val="accent1"/>
                </a:solidFill>
              </a:rPr>
              <a:t>3moles /0.275L </a:t>
            </a:r>
          </a:p>
          <a:p>
            <a:r>
              <a:rPr lang="en-US" sz="2400" dirty="0">
                <a:solidFill>
                  <a:srgbClr val="FF0000"/>
                </a:solidFill>
              </a:rPr>
              <a:t>10.9M </a:t>
            </a:r>
            <a:r>
              <a:rPr lang="en-US" sz="2400" dirty="0">
                <a:solidFill>
                  <a:schemeClr val="accent1"/>
                </a:solidFill>
              </a:rPr>
              <a:t> concentrated!</a:t>
            </a:r>
          </a:p>
          <a:p>
            <a:endParaRPr lang="en-US" sz="2400" dirty="0">
              <a:solidFill>
                <a:schemeClr val="accent1"/>
              </a:solidFill>
            </a:endParaRPr>
          </a:p>
          <a:p>
            <a:r>
              <a:rPr lang="en-US" sz="2400" dirty="0">
                <a:solidFill>
                  <a:schemeClr val="accent1"/>
                </a:solidFill>
              </a:rPr>
              <a:t>3mol x 58.44g/mol = </a:t>
            </a:r>
            <a:r>
              <a:rPr lang="en-US" sz="2400" dirty="0">
                <a:solidFill>
                  <a:srgbClr val="FF0000"/>
                </a:solidFill>
              </a:rPr>
              <a:t>175.3g</a:t>
            </a:r>
          </a:p>
          <a:p>
            <a:r>
              <a:rPr lang="en-US" sz="2400" dirty="0">
                <a:solidFill>
                  <a:schemeClr val="accent1"/>
                </a:solidFill>
              </a:rPr>
              <a:t>3mol x 6.02x10</a:t>
            </a:r>
            <a:r>
              <a:rPr lang="en-US" sz="2400" baseline="30000" dirty="0">
                <a:solidFill>
                  <a:schemeClr val="accent1"/>
                </a:solidFill>
              </a:rPr>
              <a:t>23</a:t>
            </a:r>
            <a:r>
              <a:rPr lang="en-US" sz="2400" dirty="0">
                <a:solidFill>
                  <a:schemeClr val="accent1"/>
                </a:solidFill>
              </a:rPr>
              <a:t> = </a:t>
            </a:r>
            <a:r>
              <a:rPr lang="en-US" sz="2400" dirty="0">
                <a:solidFill>
                  <a:srgbClr val="FF0000"/>
                </a:solidFill>
              </a:rPr>
              <a:t>1.81x10</a:t>
            </a:r>
            <a:r>
              <a:rPr lang="en-US" sz="2400" baseline="30000" dirty="0">
                <a:solidFill>
                  <a:srgbClr val="FF0000"/>
                </a:solidFill>
              </a:rPr>
              <a:t>24</a:t>
            </a:r>
            <a:r>
              <a:rPr lang="en-US" sz="2400" dirty="0">
                <a:solidFill>
                  <a:srgbClr val="FF0000"/>
                </a:solidFill>
              </a:rPr>
              <a:t> particles</a:t>
            </a:r>
          </a:p>
          <a:p>
            <a:endParaRPr lang="en-US" sz="2400" dirty="0">
              <a:solidFill>
                <a:schemeClr val="accent1"/>
              </a:solidFill>
            </a:endParaRPr>
          </a:p>
          <a:p>
            <a:r>
              <a:rPr lang="en-US" sz="2400" dirty="0">
                <a:solidFill>
                  <a:schemeClr val="accent1"/>
                </a:solidFill>
              </a:rPr>
              <a:t>10.9= x/0.275		3 moles of sugar will also have 1.81x1</a:t>
            </a:r>
            <a:r>
              <a:rPr lang="en-US" sz="2400" baseline="30000" dirty="0">
                <a:solidFill>
                  <a:schemeClr val="accent1"/>
                </a:solidFill>
              </a:rPr>
              <a:t>024</a:t>
            </a:r>
            <a:r>
              <a:rPr lang="en-US" sz="2400" dirty="0">
                <a:solidFill>
                  <a:schemeClr val="accent1"/>
                </a:solidFill>
              </a:rPr>
              <a:t> particles dissolved in the water</a:t>
            </a:r>
          </a:p>
          <a:p>
            <a:endParaRPr lang="en-US" sz="2400" dirty="0">
              <a:solidFill>
                <a:schemeClr val="accent1"/>
              </a:solidFill>
            </a:endParaRPr>
          </a:p>
          <a:p>
            <a:r>
              <a:rPr lang="en-US" sz="2400" dirty="0">
                <a:solidFill>
                  <a:schemeClr val="accent1"/>
                </a:solidFill>
              </a:rPr>
              <a:t>3 x 180.156g/mol = </a:t>
            </a:r>
            <a:r>
              <a:rPr lang="en-US" sz="2400" dirty="0">
                <a:solidFill>
                  <a:srgbClr val="FF0000"/>
                </a:solidFill>
              </a:rPr>
              <a:t>540.5g</a:t>
            </a:r>
          </a:p>
          <a:p>
            <a:endParaRPr lang="en-US" sz="2400" dirty="0">
              <a:solidFill>
                <a:schemeClr val="accent1"/>
              </a:solidFill>
            </a:endParaRPr>
          </a:p>
          <a:p>
            <a:endParaRPr lang="en-US" sz="2400" dirty="0">
              <a:solidFill>
                <a:schemeClr val="accent1"/>
              </a:solidFill>
            </a:endParaRPr>
          </a:p>
          <a:p>
            <a:endParaRPr lang="en-US" sz="2400" dirty="0">
              <a:solidFill>
                <a:schemeClr val="accent1"/>
              </a:solidFill>
            </a:endParaRPr>
          </a:p>
          <a:p>
            <a:endParaRPr lang="en-US" sz="2400" dirty="0">
              <a:solidFill>
                <a:schemeClr val="accent1"/>
              </a:solidFill>
            </a:endParaRPr>
          </a:p>
        </p:txBody>
      </p:sp>
    </p:spTree>
    <p:extLst>
      <p:ext uri="{BB962C8B-B14F-4D97-AF65-F5344CB8AC3E}">
        <p14:creationId xmlns:p14="http://schemas.microsoft.com/office/powerpoint/2010/main" val="312970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accent1"/>
                </a:solidFill>
              </a:rPr>
              <a:t>Now you must be able to…</a:t>
            </a:r>
          </a:p>
        </p:txBody>
      </p:sp>
      <p:sp>
        <p:nvSpPr>
          <p:cNvPr id="5" name="Content Placeholder 4"/>
          <p:cNvSpPr>
            <a:spLocks noGrp="1"/>
          </p:cNvSpPr>
          <p:nvPr>
            <p:ph idx="1"/>
          </p:nvPr>
        </p:nvSpPr>
        <p:spPr/>
        <p:txBody>
          <a:bodyPr/>
          <a:lstStyle/>
          <a:p>
            <a:r>
              <a:rPr lang="en-US" dirty="0"/>
              <a:t>Calculate molarity and dilutions.</a:t>
            </a:r>
          </a:p>
          <a:p>
            <a:r>
              <a:rPr lang="en-US" dirty="0"/>
              <a:t>Explain dilution steps.</a:t>
            </a:r>
          </a:p>
          <a:p>
            <a:endParaRPr lang="en-US" dirty="0"/>
          </a:p>
        </p:txBody>
      </p:sp>
    </p:spTree>
    <p:extLst>
      <p:ext uri="{BB962C8B-B14F-4D97-AF65-F5344CB8AC3E}">
        <p14:creationId xmlns:p14="http://schemas.microsoft.com/office/powerpoint/2010/main" val="3286399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Dimensional</a:t>
            </a:r>
            <a:r>
              <a:rPr lang="en-US" dirty="0"/>
              <a:t> </a:t>
            </a:r>
            <a:r>
              <a:rPr lang="en-US" dirty="0">
                <a:solidFill>
                  <a:schemeClr val="accent1"/>
                </a:solidFill>
              </a:rPr>
              <a:t>Analysis</a:t>
            </a:r>
          </a:p>
        </p:txBody>
      </p:sp>
      <p:sp>
        <p:nvSpPr>
          <p:cNvPr id="3" name="Content Placeholder 2"/>
          <p:cNvSpPr>
            <a:spLocks noGrp="1"/>
          </p:cNvSpPr>
          <p:nvPr>
            <p:ph idx="1"/>
          </p:nvPr>
        </p:nvSpPr>
        <p:spPr/>
        <p:txBody>
          <a:bodyPr/>
          <a:lstStyle/>
          <a:p>
            <a:pPr marL="118872" indent="0">
              <a:buNone/>
            </a:pPr>
            <a:r>
              <a:rPr lang="en-US" dirty="0"/>
              <a:t>2. Calculate the mass of 0.0230 moles of NH</a:t>
            </a:r>
            <a:r>
              <a:rPr lang="en-US" baseline="-25000" dirty="0"/>
              <a:t>3</a:t>
            </a:r>
            <a:r>
              <a:rPr lang="en-US" dirty="0"/>
              <a:t>.</a:t>
            </a:r>
          </a:p>
          <a:p>
            <a:endParaRPr lang="en-US" dirty="0"/>
          </a:p>
        </p:txBody>
      </p:sp>
      <p:sp>
        <p:nvSpPr>
          <p:cNvPr id="4" name="TextBox 3">
            <a:extLst>
              <a:ext uri="{FF2B5EF4-FFF2-40B4-BE49-F238E27FC236}">
                <a16:creationId xmlns:a16="http://schemas.microsoft.com/office/drawing/2014/main" id="{96DE0BC2-4AB7-564B-9C08-66D21E16CA17}"/>
              </a:ext>
            </a:extLst>
          </p:cNvPr>
          <p:cNvSpPr txBox="1"/>
          <p:nvPr/>
        </p:nvSpPr>
        <p:spPr>
          <a:xfrm>
            <a:off x="1677339" y="2550017"/>
            <a:ext cx="1906074" cy="830997"/>
          </a:xfrm>
          <a:prstGeom prst="rect">
            <a:avLst/>
          </a:prstGeom>
          <a:noFill/>
        </p:spPr>
        <p:txBody>
          <a:bodyPr wrap="square" rtlCol="0">
            <a:spAutoFit/>
          </a:bodyPr>
          <a:lstStyle/>
          <a:p>
            <a:r>
              <a:rPr lang="en-US" sz="2400" u="sng" dirty="0"/>
              <a:t>0.0230 moles</a:t>
            </a:r>
          </a:p>
          <a:p>
            <a:r>
              <a:rPr lang="en-US" sz="2400" dirty="0"/>
              <a:t>      1 </a:t>
            </a:r>
          </a:p>
        </p:txBody>
      </p:sp>
      <p:sp>
        <p:nvSpPr>
          <p:cNvPr id="5" name="TextBox 4">
            <a:extLst>
              <a:ext uri="{FF2B5EF4-FFF2-40B4-BE49-F238E27FC236}">
                <a16:creationId xmlns:a16="http://schemas.microsoft.com/office/drawing/2014/main" id="{456681F7-7D2B-B446-A78A-1A376DF081D8}"/>
              </a:ext>
            </a:extLst>
          </p:cNvPr>
          <p:cNvSpPr txBox="1"/>
          <p:nvPr/>
        </p:nvSpPr>
        <p:spPr>
          <a:xfrm>
            <a:off x="3657601" y="2719330"/>
            <a:ext cx="347729" cy="369332"/>
          </a:xfrm>
          <a:prstGeom prst="rect">
            <a:avLst/>
          </a:prstGeom>
          <a:noFill/>
        </p:spPr>
        <p:txBody>
          <a:bodyPr wrap="square" rtlCol="0">
            <a:spAutoFit/>
          </a:bodyPr>
          <a:lstStyle/>
          <a:p>
            <a:r>
              <a:rPr lang="en-US" dirty="0"/>
              <a:t>X </a:t>
            </a:r>
          </a:p>
        </p:txBody>
      </p:sp>
      <p:sp>
        <p:nvSpPr>
          <p:cNvPr id="6" name="TextBox 5">
            <a:extLst>
              <a:ext uri="{FF2B5EF4-FFF2-40B4-BE49-F238E27FC236}">
                <a16:creationId xmlns:a16="http://schemas.microsoft.com/office/drawing/2014/main" id="{1AAF2CAA-CADA-8B4B-A799-2C3FB27AC8E7}"/>
              </a:ext>
            </a:extLst>
          </p:cNvPr>
          <p:cNvSpPr txBox="1"/>
          <p:nvPr/>
        </p:nvSpPr>
        <p:spPr>
          <a:xfrm>
            <a:off x="4153707" y="2586025"/>
            <a:ext cx="2318197" cy="830997"/>
          </a:xfrm>
          <a:prstGeom prst="rect">
            <a:avLst/>
          </a:prstGeom>
          <a:noFill/>
        </p:spPr>
        <p:txBody>
          <a:bodyPr wrap="square" rtlCol="0">
            <a:spAutoFit/>
          </a:bodyPr>
          <a:lstStyle/>
          <a:p>
            <a:endParaRPr lang="en-US" sz="2400" dirty="0"/>
          </a:p>
          <a:p>
            <a:r>
              <a:rPr lang="en-US" sz="2400" dirty="0"/>
              <a:t>1 mole</a:t>
            </a:r>
          </a:p>
        </p:txBody>
      </p:sp>
      <p:sp>
        <p:nvSpPr>
          <p:cNvPr id="7" name="TextBox 6">
            <a:extLst>
              <a:ext uri="{FF2B5EF4-FFF2-40B4-BE49-F238E27FC236}">
                <a16:creationId xmlns:a16="http://schemas.microsoft.com/office/drawing/2014/main" id="{AAAD6FC2-270D-6D4B-BE82-41685430DF3F}"/>
              </a:ext>
            </a:extLst>
          </p:cNvPr>
          <p:cNvSpPr txBox="1"/>
          <p:nvPr/>
        </p:nvSpPr>
        <p:spPr>
          <a:xfrm>
            <a:off x="4114129" y="2550017"/>
            <a:ext cx="2884868" cy="461665"/>
          </a:xfrm>
          <a:prstGeom prst="rect">
            <a:avLst/>
          </a:prstGeom>
          <a:noFill/>
        </p:spPr>
        <p:txBody>
          <a:bodyPr wrap="square" rtlCol="0">
            <a:spAutoFit/>
          </a:bodyPr>
          <a:lstStyle/>
          <a:p>
            <a:r>
              <a:rPr lang="en-US" sz="2400" u="sng" dirty="0"/>
              <a:t>17.034 g</a:t>
            </a:r>
            <a:r>
              <a:rPr lang="en-US" sz="2400" dirty="0"/>
              <a:t>  = </a:t>
            </a:r>
          </a:p>
        </p:txBody>
      </p:sp>
      <p:sp>
        <p:nvSpPr>
          <p:cNvPr id="8" name="TextBox 7">
            <a:extLst>
              <a:ext uri="{FF2B5EF4-FFF2-40B4-BE49-F238E27FC236}">
                <a16:creationId xmlns:a16="http://schemas.microsoft.com/office/drawing/2014/main" id="{C2C78299-8C13-6E4F-A785-537AE96A3BDC}"/>
              </a:ext>
            </a:extLst>
          </p:cNvPr>
          <p:cNvSpPr txBox="1"/>
          <p:nvPr/>
        </p:nvSpPr>
        <p:spPr>
          <a:xfrm>
            <a:off x="5972580" y="2557639"/>
            <a:ext cx="2038079" cy="461665"/>
          </a:xfrm>
          <a:prstGeom prst="rect">
            <a:avLst/>
          </a:prstGeom>
          <a:noFill/>
        </p:spPr>
        <p:txBody>
          <a:bodyPr wrap="square" rtlCol="0">
            <a:spAutoFit/>
          </a:bodyPr>
          <a:lstStyle/>
          <a:p>
            <a:r>
              <a:rPr lang="en-US" sz="2400" dirty="0"/>
              <a:t> 0.391782 g</a:t>
            </a:r>
          </a:p>
        </p:txBody>
      </p:sp>
      <p:sp>
        <p:nvSpPr>
          <p:cNvPr id="9" name="TextBox 8">
            <a:extLst>
              <a:ext uri="{FF2B5EF4-FFF2-40B4-BE49-F238E27FC236}">
                <a16:creationId xmlns:a16="http://schemas.microsoft.com/office/drawing/2014/main" id="{41A4C9A8-35D3-1340-A118-FC5E8D3D7398}"/>
              </a:ext>
            </a:extLst>
          </p:cNvPr>
          <p:cNvSpPr txBox="1"/>
          <p:nvPr/>
        </p:nvSpPr>
        <p:spPr>
          <a:xfrm>
            <a:off x="8010659" y="2539858"/>
            <a:ext cx="2038079" cy="461665"/>
          </a:xfrm>
          <a:prstGeom prst="rect">
            <a:avLst/>
          </a:prstGeom>
          <a:noFill/>
        </p:spPr>
        <p:txBody>
          <a:bodyPr wrap="square" rtlCol="0">
            <a:spAutoFit/>
          </a:bodyPr>
          <a:lstStyle/>
          <a:p>
            <a:r>
              <a:rPr lang="en-US" sz="2400" dirty="0">
                <a:solidFill>
                  <a:srgbClr val="FF0000"/>
                </a:solidFill>
              </a:rPr>
              <a:t> =  0.392 g</a:t>
            </a:r>
          </a:p>
        </p:txBody>
      </p:sp>
    </p:spTree>
    <p:extLst>
      <p:ext uri="{BB962C8B-B14F-4D97-AF65-F5344CB8AC3E}">
        <p14:creationId xmlns:p14="http://schemas.microsoft.com/office/powerpoint/2010/main" val="5565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Naming Compounds </a:t>
            </a:r>
            <a:br>
              <a:rPr lang="en-US" dirty="0"/>
            </a:br>
            <a:r>
              <a:rPr lang="en-US" dirty="0"/>
              <a:t>Part 1</a:t>
            </a:r>
          </a:p>
        </p:txBody>
      </p:sp>
    </p:spTree>
    <p:extLst>
      <p:ext uri="{BB962C8B-B14F-4D97-AF65-F5344CB8AC3E}">
        <p14:creationId xmlns:p14="http://schemas.microsoft.com/office/powerpoint/2010/main" val="11251500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Objectives</a:t>
            </a:r>
          </a:p>
        </p:txBody>
      </p:sp>
      <p:sp>
        <p:nvSpPr>
          <p:cNvPr id="3" name="Content Placeholder 2"/>
          <p:cNvSpPr>
            <a:spLocks noGrp="1"/>
          </p:cNvSpPr>
          <p:nvPr>
            <p:ph idx="1"/>
          </p:nvPr>
        </p:nvSpPr>
        <p:spPr/>
        <p:txBody>
          <a:bodyPr/>
          <a:lstStyle/>
          <a:p>
            <a:pPr marL="0" indent="0">
              <a:buNone/>
            </a:pPr>
            <a:r>
              <a:rPr lang="en-US" dirty="0">
                <a:solidFill>
                  <a:schemeClr val="accent1"/>
                </a:solidFill>
              </a:rPr>
              <a:t>You should already be able to…</a:t>
            </a:r>
          </a:p>
          <a:p>
            <a:pPr lvl="1"/>
            <a:r>
              <a:rPr lang="en-US" dirty="0"/>
              <a:t>Name simple compounds</a:t>
            </a:r>
          </a:p>
          <a:p>
            <a:pPr marL="0" indent="0">
              <a:buNone/>
            </a:pPr>
            <a:r>
              <a:rPr lang="en-US" dirty="0">
                <a:solidFill>
                  <a:schemeClr val="accent1"/>
                </a:solidFill>
              </a:rPr>
              <a:t>By the end of this video you should be able to…</a:t>
            </a:r>
          </a:p>
          <a:p>
            <a:pPr lvl="1"/>
            <a:r>
              <a:rPr lang="en-US" dirty="0"/>
              <a:t>Name all binary compounds.</a:t>
            </a:r>
          </a:p>
          <a:p>
            <a:endParaRPr lang="en-US" dirty="0"/>
          </a:p>
          <a:p>
            <a:pPr lvl="1"/>
            <a:endParaRPr lang="en-US" dirty="0"/>
          </a:p>
        </p:txBody>
      </p:sp>
    </p:spTree>
    <p:extLst>
      <p:ext uri="{BB962C8B-B14F-4D97-AF65-F5344CB8AC3E}">
        <p14:creationId xmlns:p14="http://schemas.microsoft.com/office/powerpoint/2010/main" val="88392154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of the Video</a:t>
            </a:r>
          </a:p>
        </p:txBody>
      </p:sp>
      <p:sp>
        <p:nvSpPr>
          <p:cNvPr id="3" name="Content Placeholder 2"/>
          <p:cNvSpPr>
            <a:spLocks noGrp="1"/>
          </p:cNvSpPr>
          <p:nvPr>
            <p:ph idx="1"/>
          </p:nvPr>
        </p:nvSpPr>
        <p:spPr/>
        <p:txBody>
          <a:bodyPr>
            <a:normAutofit/>
          </a:bodyPr>
          <a:lstStyle/>
          <a:p>
            <a:pPr marL="0" indent="0">
              <a:buNone/>
            </a:pPr>
            <a:r>
              <a:rPr lang="en-US" dirty="0"/>
              <a:t>How can we distinguish between the chemical names of fool’s gold (pyrite) from this black sludge made up of the same elements?</a:t>
            </a:r>
          </a:p>
          <a:p>
            <a:pPr marL="0" indent="0">
              <a:buNone/>
            </a:pPr>
            <a:r>
              <a:rPr lang="en-US" dirty="0"/>
              <a:t>		Pyrite FeS</a:t>
            </a:r>
            <a:r>
              <a:rPr lang="en-US" baseline="-25000" dirty="0"/>
              <a:t>2</a:t>
            </a:r>
            <a:r>
              <a:rPr lang="en-US" dirty="0"/>
              <a:t>				Sludge </a:t>
            </a:r>
            <a:r>
              <a:rPr lang="en-US" dirty="0" err="1"/>
              <a:t>FeS</a:t>
            </a:r>
            <a:endParaRPr lang="en-US" dirty="0"/>
          </a:p>
          <a:p>
            <a:pPr marL="0" indent="0">
              <a:buNone/>
            </a:pPr>
            <a:endParaRPr lang="en-US" dirty="0"/>
          </a:p>
        </p:txBody>
      </p:sp>
      <p:pic>
        <p:nvPicPr>
          <p:cNvPr id="12290" name="Picture 2" descr="Iron sulfides | Podcast | Chemistry World">
            <a:extLst>
              <a:ext uri="{FF2B5EF4-FFF2-40B4-BE49-F238E27FC236}">
                <a16:creationId xmlns:a16="http://schemas.microsoft.com/office/drawing/2014/main" id="{C2E5636A-ED0D-FF46-9E6B-0BCE82DF72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740" y="3101919"/>
            <a:ext cx="38100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Iron(II) sulfide - 100g">
            <a:extLst>
              <a:ext uri="{FF2B5EF4-FFF2-40B4-BE49-F238E27FC236}">
                <a16:creationId xmlns:a16="http://schemas.microsoft.com/office/drawing/2014/main" id="{ACE40AA7-E3C1-EF43-9E39-8779BFC424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559" b="13890"/>
          <a:stretch/>
        </p:blipFill>
        <p:spPr bwMode="auto">
          <a:xfrm>
            <a:off x="6715262" y="3101919"/>
            <a:ext cx="2787205"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70831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Binary Compounds</a:t>
            </a:r>
          </a:p>
        </p:txBody>
      </p:sp>
      <p:sp>
        <p:nvSpPr>
          <p:cNvPr id="3" name="Content Placeholder 2"/>
          <p:cNvSpPr>
            <a:spLocks noGrp="1"/>
          </p:cNvSpPr>
          <p:nvPr>
            <p:ph idx="1"/>
          </p:nvPr>
        </p:nvSpPr>
        <p:spPr>
          <a:xfrm>
            <a:off x="2514600" y="1828800"/>
            <a:ext cx="7536450" cy="4495800"/>
          </a:xfrm>
        </p:spPr>
        <p:txBody>
          <a:bodyPr>
            <a:normAutofit/>
          </a:bodyPr>
          <a:lstStyle/>
          <a:p>
            <a:pPr>
              <a:buNone/>
            </a:pPr>
            <a:r>
              <a:rPr lang="en-US" dirty="0"/>
              <a:t>Binary Compounds consist of only two of elements. To name: write the complete name of the first element. The second element should then be named, ending in “-</a:t>
            </a:r>
            <a:r>
              <a:rPr lang="en-US" dirty="0" err="1"/>
              <a:t>ide</a:t>
            </a:r>
            <a:r>
              <a:rPr lang="en-US" dirty="0"/>
              <a:t>.”</a:t>
            </a:r>
          </a:p>
          <a:p>
            <a:pPr>
              <a:buNone/>
            </a:pPr>
            <a:endParaRPr lang="en-US" dirty="0"/>
          </a:p>
          <a:p>
            <a:r>
              <a:rPr lang="en-US" dirty="0" err="1"/>
              <a:t>NaCl</a:t>
            </a:r>
            <a:r>
              <a:rPr lang="en-US" dirty="0"/>
              <a:t>				sodium chloride</a:t>
            </a:r>
          </a:p>
          <a:p>
            <a:r>
              <a:rPr lang="en-US" dirty="0"/>
              <a:t>KI				potassium iodide</a:t>
            </a:r>
          </a:p>
          <a:p>
            <a:r>
              <a:rPr lang="en-US" dirty="0"/>
              <a:t>MgCl</a:t>
            </a:r>
            <a:r>
              <a:rPr lang="en-US" baseline="-25000" dirty="0"/>
              <a:t>2			</a:t>
            </a:r>
            <a:r>
              <a:rPr lang="en-US" dirty="0"/>
              <a:t>magnesium chloride</a:t>
            </a:r>
            <a:endParaRPr lang="en-US" baseline="-25000" dirty="0"/>
          </a:p>
          <a:p>
            <a:r>
              <a:rPr lang="en-US" dirty="0"/>
              <a:t>Ca</a:t>
            </a:r>
            <a:r>
              <a:rPr lang="en-US" baseline="-25000" dirty="0"/>
              <a:t>3</a:t>
            </a:r>
            <a:r>
              <a:rPr lang="en-US" dirty="0"/>
              <a:t>N</a:t>
            </a:r>
            <a:r>
              <a:rPr lang="en-US" baseline="-25000" dirty="0"/>
              <a:t>2			</a:t>
            </a:r>
            <a:r>
              <a:rPr lang="en-US" dirty="0"/>
              <a:t>calcium nitride</a:t>
            </a:r>
            <a:endParaRPr lang="en-US" baseline="-25000" dirty="0"/>
          </a:p>
          <a:p>
            <a:endParaRPr lang="en-US" sz="1800" dirty="0"/>
          </a:p>
        </p:txBody>
      </p:sp>
    </p:spTree>
    <p:extLst>
      <p:ext uri="{BB962C8B-B14F-4D97-AF65-F5344CB8AC3E}">
        <p14:creationId xmlns:p14="http://schemas.microsoft.com/office/powerpoint/2010/main" val="423473348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2201" y="1371600"/>
            <a:ext cx="7429499" cy="3541714"/>
          </a:xfrm>
        </p:spPr>
        <p:txBody>
          <a:bodyPr>
            <a:normAutofit/>
          </a:bodyPr>
          <a:lstStyle/>
          <a:p>
            <a:pPr algn="ctr">
              <a:buNone/>
            </a:pPr>
            <a:r>
              <a:rPr lang="en-US" sz="4800" dirty="0"/>
              <a:t>Remember: When naming, always name the positive, </a:t>
            </a:r>
            <a:r>
              <a:rPr lang="en-US" sz="4800" dirty="0" err="1"/>
              <a:t>cation</a:t>
            </a:r>
            <a:r>
              <a:rPr lang="en-US" sz="4800" dirty="0"/>
              <a:t> first and then the negative, anion last.</a:t>
            </a:r>
          </a:p>
        </p:txBody>
      </p:sp>
    </p:spTree>
    <p:extLst>
      <p:ext uri="{BB962C8B-B14F-4D97-AF65-F5344CB8AC3E}">
        <p14:creationId xmlns:p14="http://schemas.microsoft.com/office/powerpoint/2010/main" val="151429879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Practice</a:t>
            </a:r>
          </a:p>
        </p:txBody>
      </p:sp>
      <p:sp>
        <p:nvSpPr>
          <p:cNvPr id="3" name="Content Placeholder 2"/>
          <p:cNvSpPr>
            <a:spLocks noGrp="1"/>
          </p:cNvSpPr>
          <p:nvPr>
            <p:ph sz="half" idx="1"/>
          </p:nvPr>
        </p:nvSpPr>
        <p:spPr>
          <a:xfrm>
            <a:off x="3620036" y="1690688"/>
            <a:ext cx="5181600" cy="4351338"/>
          </a:xfrm>
        </p:spPr>
        <p:txBody>
          <a:bodyPr>
            <a:normAutofit/>
          </a:bodyPr>
          <a:lstStyle/>
          <a:p>
            <a:pPr marL="274320" indent="0">
              <a:lnSpc>
                <a:spcPct val="100000"/>
              </a:lnSpc>
              <a:spcBef>
                <a:spcPts val="0"/>
              </a:spcBef>
            </a:pPr>
            <a:r>
              <a:rPr lang="en-US" sz="2800" dirty="0"/>
              <a:t>Li</a:t>
            </a:r>
            <a:r>
              <a:rPr lang="en-US" sz="2800" baseline="-25000" dirty="0"/>
              <a:t>3</a:t>
            </a:r>
            <a:r>
              <a:rPr lang="en-US" sz="2800" dirty="0"/>
              <a:t>P</a:t>
            </a:r>
          </a:p>
          <a:p>
            <a:pPr marL="274320" indent="0">
              <a:lnSpc>
                <a:spcPct val="100000"/>
              </a:lnSpc>
              <a:spcBef>
                <a:spcPts val="0"/>
              </a:spcBef>
            </a:pPr>
            <a:r>
              <a:rPr lang="en-US" sz="2800" dirty="0"/>
              <a:t>Al</a:t>
            </a:r>
            <a:r>
              <a:rPr lang="en-US" sz="2800" baseline="-25000" dirty="0"/>
              <a:t>2</a:t>
            </a:r>
            <a:r>
              <a:rPr lang="en-US" sz="2800" dirty="0"/>
              <a:t>S</a:t>
            </a:r>
            <a:r>
              <a:rPr lang="en-US" sz="2800" baseline="-25000" dirty="0"/>
              <a:t>3</a:t>
            </a:r>
          </a:p>
          <a:p>
            <a:pPr marL="274320" indent="0">
              <a:lnSpc>
                <a:spcPct val="100000"/>
              </a:lnSpc>
              <a:spcBef>
                <a:spcPts val="0"/>
              </a:spcBef>
            </a:pPr>
            <a:r>
              <a:rPr lang="en-US" sz="2800" dirty="0"/>
              <a:t>SrBr</a:t>
            </a:r>
            <a:r>
              <a:rPr lang="en-US" sz="2800" baseline="-25000" dirty="0"/>
              <a:t>2</a:t>
            </a:r>
          </a:p>
          <a:p>
            <a:pPr marL="274320" indent="0">
              <a:lnSpc>
                <a:spcPct val="100000"/>
              </a:lnSpc>
              <a:spcBef>
                <a:spcPts val="0"/>
              </a:spcBef>
            </a:pPr>
            <a:r>
              <a:rPr lang="en-US" sz="2800" dirty="0"/>
              <a:t>Rb</a:t>
            </a:r>
            <a:r>
              <a:rPr lang="en-US" sz="2800" baseline="-25000" dirty="0"/>
              <a:t>2</a:t>
            </a:r>
            <a:r>
              <a:rPr lang="en-US" sz="2800" dirty="0"/>
              <a:t>O</a:t>
            </a:r>
          </a:p>
          <a:p>
            <a:pPr marL="274320" indent="0">
              <a:lnSpc>
                <a:spcPct val="100000"/>
              </a:lnSpc>
              <a:spcBef>
                <a:spcPts val="0"/>
              </a:spcBef>
            </a:pPr>
            <a:r>
              <a:rPr lang="en-US" sz="2800" dirty="0" err="1"/>
              <a:t>BaSe</a:t>
            </a:r>
            <a:endParaRPr lang="en-US" sz="2800" dirty="0"/>
          </a:p>
          <a:p>
            <a:pPr marL="274320" indent="0">
              <a:lnSpc>
                <a:spcPct val="100000"/>
              </a:lnSpc>
              <a:spcBef>
                <a:spcPts val="0"/>
              </a:spcBef>
            </a:pPr>
            <a:r>
              <a:rPr lang="en-US" sz="2800" dirty="0" err="1"/>
              <a:t>CsI</a:t>
            </a:r>
            <a:endParaRPr lang="en-US" sz="2800" dirty="0"/>
          </a:p>
          <a:p>
            <a:endParaRPr lang="en-US" dirty="0"/>
          </a:p>
        </p:txBody>
      </p:sp>
      <p:sp>
        <p:nvSpPr>
          <p:cNvPr id="5" name="Rectangle 4"/>
          <p:cNvSpPr/>
          <p:nvPr/>
        </p:nvSpPr>
        <p:spPr>
          <a:xfrm>
            <a:off x="5650606" y="1690688"/>
            <a:ext cx="4572000" cy="2554545"/>
          </a:xfrm>
          <a:prstGeom prst="rect">
            <a:avLst/>
          </a:prstGeom>
        </p:spPr>
        <p:txBody>
          <a:bodyPr>
            <a:spAutoFit/>
          </a:bodyPr>
          <a:lstStyle/>
          <a:p>
            <a:pPr marL="457200" indent="-457200">
              <a:buFont typeface="Arial" panose="020B0604020202020204" pitchFamily="34" charset="0"/>
              <a:buChar char="•"/>
            </a:pPr>
            <a:r>
              <a:rPr lang="en-US" sz="3200" dirty="0"/>
              <a:t>Lithium phosphide</a:t>
            </a:r>
          </a:p>
          <a:p>
            <a:pPr marL="457200" indent="-457200">
              <a:buFont typeface="Arial" panose="020B0604020202020204" pitchFamily="34" charset="0"/>
              <a:buChar char="•"/>
            </a:pPr>
            <a:r>
              <a:rPr lang="en-US" sz="3200" dirty="0"/>
              <a:t>Aluminum sulfide</a:t>
            </a:r>
          </a:p>
          <a:p>
            <a:pPr marL="457200" indent="-457200">
              <a:buFont typeface="Arial" panose="020B0604020202020204" pitchFamily="34" charset="0"/>
              <a:buChar char="•"/>
            </a:pPr>
            <a:r>
              <a:rPr lang="en-US" sz="3200" dirty="0"/>
              <a:t>Strontium bromide</a:t>
            </a:r>
          </a:p>
          <a:p>
            <a:pPr marL="457200" indent="-457200">
              <a:buFont typeface="Arial" panose="020B0604020202020204" pitchFamily="34" charset="0"/>
              <a:buChar char="•"/>
            </a:pPr>
            <a:r>
              <a:rPr lang="en-US" sz="3200" dirty="0"/>
              <a:t>Rubidium oxide</a:t>
            </a:r>
          </a:p>
          <a:p>
            <a:pPr marL="457200" indent="-457200">
              <a:buFont typeface="Arial" panose="020B0604020202020204" pitchFamily="34" charset="0"/>
              <a:buChar char="•"/>
            </a:pPr>
            <a:r>
              <a:rPr lang="en-US" sz="3200" dirty="0"/>
              <a:t>Cesium iodide</a:t>
            </a:r>
          </a:p>
        </p:txBody>
      </p:sp>
    </p:spTree>
    <p:extLst>
      <p:ext uri="{BB962C8B-B14F-4D97-AF65-F5344CB8AC3E}">
        <p14:creationId xmlns:p14="http://schemas.microsoft.com/office/powerpoint/2010/main" val="132484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dirty="0">
                <a:solidFill>
                  <a:schemeClr val="accent1"/>
                </a:solidFill>
                <a:latin typeface="Franklin Gothic Book" charset="0"/>
              </a:rPr>
              <a:t>Problem:</a:t>
            </a:r>
          </a:p>
        </p:txBody>
      </p:sp>
      <p:sp>
        <p:nvSpPr>
          <p:cNvPr id="3" name="Content Placeholder 2"/>
          <p:cNvSpPr>
            <a:spLocks noGrp="1"/>
          </p:cNvSpPr>
          <p:nvPr>
            <p:ph idx="1"/>
          </p:nvPr>
        </p:nvSpPr>
        <p:spPr/>
        <p:txBody>
          <a:bodyPr>
            <a:normAutofit/>
          </a:bodyPr>
          <a:lstStyle/>
          <a:p>
            <a:r>
              <a:rPr lang="en-US" sz="3200">
                <a:latin typeface="Perpetua" charset="0"/>
              </a:rPr>
              <a:t>FeCl</a:t>
            </a:r>
            <a:r>
              <a:rPr lang="en-US" sz="3200" baseline="-25000">
                <a:latin typeface="Perpetua" charset="0"/>
              </a:rPr>
              <a:t>2</a:t>
            </a:r>
            <a:r>
              <a:rPr lang="en-US" sz="3200">
                <a:latin typeface="Perpetua" charset="0"/>
              </a:rPr>
              <a:t> and FeCl</a:t>
            </a:r>
            <a:r>
              <a:rPr lang="en-US" sz="3200" baseline="-25000">
                <a:latin typeface="Perpetua" charset="0"/>
              </a:rPr>
              <a:t>3</a:t>
            </a:r>
            <a:r>
              <a:rPr lang="en-US" sz="3200">
                <a:latin typeface="Perpetua" charset="0"/>
              </a:rPr>
              <a:t> are different compounds but seem to have the same name. How can we name them different?</a:t>
            </a:r>
          </a:p>
          <a:p>
            <a:r>
              <a:rPr lang="en-US" sz="3200">
                <a:latin typeface="Perpetua" charset="0"/>
              </a:rPr>
              <a:t>FeCl</a:t>
            </a:r>
            <a:r>
              <a:rPr lang="en-US" sz="3200" baseline="-25000">
                <a:latin typeface="Perpetua" charset="0"/>
              </a:rPr>
              <a:t>2</a:t>
            </a:r>
            <a:r>
              <a:rPr lang="en-US" sz="3200">
                <a:latin typeface="Perpetua" charset="0"/>
              </a:rPr>
              <a:t> is iron (II) chloride      FeCl</a:t>
            </a:r>
            <a:r>
              <a:rPr lang="en-US" sz="3200" baseline="-25000">
                <a:latin typeface="Perpetua" charset="0"/>
              </a:rPr>
              <a:t>3</a:t>
            </a:r>
            <a:r>
              <a:rPr lang="en-US" sz="3200">
                <a:latin typeface="Perpetua" charset="0"/>
              </a:rPr>
              <a:t> is iron (III) chloride.</a:t>
            </a:r>
          </a:p>
          <a:p>
            <a:endParaRPr lang="en-US" sz="3200">
              <a:latin typeface="Perpetua" charset="0"/>
            </a:endParaRPr>
          </a:p>
          <a:p>
            <a:r>
              <a:rPr lang="en-US" sz="3200">
                <a:latin typeface="Perpetua" charset="0"/>
              </a:rPr>
              <a:t>What do the roman numerals represent?</a:t>
            </a:r>
          </a:p>
          <a:p>
            <a:endParaRPr lang="en-US">
              <a:latin typeface="Perpetua" charset="0"/>
            </a:endParaRPr>
          </a:p>
        </p:txBody>
      </p:sp>
    </p:spTree>
    <p:extLst>
      <p:ext uri="{BB962C8B-B14F-4D97-AF65-F5344CB8AC3E}">
        <p14:creationId xmlns:p14="http://schemas.microsoft.com/office/powerpoint/2010/main" val="13811495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7699" y="129121"/>
            <a:ext cx="7436602" cy="1478570"/>
          </a:xfrm>
        </p:spPr>
        <p:txBody>
          <a:bodyPr>
            <a:normAutofit/>
          </a:bodyPr>
          <a:lstStyle/>
          <a:p>
            <a:r>
              <a:rPr lang="en-US" sz="4000" dirty="0">
                <a:solidFill>
                  <a:schemeClr val="accent1"/>
                </a:solidFill>
              </a:rPr>
              <a:t>Transition Metals and nonmetals</a:t>
            </a:r>
          </a:p>
        </p:txBody>
      </p:sp>
      <p:sp>
        <p:nvSpPr>
          <p:cNvPr id="3" name="Content Placeholder 2"/>
          <p:cNvSpPr>
            <a:spLocks noGrp="1"/>
          </p:cNvSpPr>
          <p:nvPr>
            <p:ph sz="half" idx="1"/>
          </p:nvPr>
        </p:nvSpPr>
        <p:spPr>
          <a:xfrm>
            <a:off x="2380058" y="1905000"/>
            <a:ext cx="3658792" cy="4267200"/>
          </a:xfrm>
        </p:spPr>
        <p:txBody>
          <a:bodyPr numCol="1">
            <a:noAutofit/>
          </a:bodyPr>
          <a:lstStyle/>
          <a:p>
            <a:pPr>
              <a:spcBef>
                <a:spcPts val="0"/>
              </a:spcBef>
            </a:pPr>
            <a:r>
              <a:rPr lang="en-US" dirty="0"/>
              <a:t>Transition Metals are in the middle group of the periodic table. </a:t>
            </a:r>
          </a:p>
          <a:p>
            <a:pPr>
              <a:spcBef>
                <a:spcPts val="0"/>
              </a:spcBef>
            </a:pPr>
            <a:r>
              <a:rPr lang="en-US" dirty="0"/>
              <a:t>Nonmetals are on the right side of the staircase. </a:t>
            </a:r>
          </a:p>
          <a:p>
            <a:pPr>
              <a:spcBef>
                <a:spcPts val="0"/>
              </a:spcBef>
            </a:pPr>
            <a:r>
              <a:rPr lang="en-US" dirty="0"/>
              <a:t>They have multiple charges or oxidation numbers and so you must show which charge you are using with roman numerals:</a:t>
            </a:r>
          </a:p>
        </p:txBody>
      </p:sp>
      <p:sp>
        <p:nvSpPr>
          <p:cNvPr id="6" name="Content Placeholder 5"/>
          <p:cNvSpPr>
            <a:spLocks noGrp="1"/>
          </p:cNvSpPr>
          <p:nvPr>
            <p:ph sz="half" idx="2"/>
          </p:nvPr>
        </p:nvSpPr>
        <p:spPr>
          <a:xfrm>
            <a:off x="6400800" y="1905000"/>
            <a:ext cx="3656408" cy="3694112"/>
          </a:xfrm>
        </p:spPr>
        <p:txBody>
          <a:bodyPr>
            <a:normAutofit/>
          </a:bodyPr>
          <a:lstStyle/>
          <a:p>
            <a:pPr marL="0" indent="0">
              <a:buNone/>
            </a:pPr>
            <a:r>
              <a:rPr lang="en-US" dirty="0">
                <a:solidFill>
                  <a:srgbClr val="FFC000"/>
                </a:solidFill>
              </a:rPr>
              <a:t>Memorize them in order:</a:t>
            </a:r>
          </a:p>
          <a:p>
            <a:pPr marL="0" indent="0" algn="ctr">
              <a:buNone/>
            </a:pPr>
            <a:r>
              <a:rPr lang="en-US" dirty="0">
                <a:solidFill>
                  <a:srgbClr val="FFC000"/>
                </a:solidFill>
              </a:rPr>
              <a:t>I</a:t>
            </a:r>
          </a:p>
          <a:p>
            <a:pPr marL="0" indent="0" algn="ctr">
              <a:buNone/>
            </a:pPr>
            <a:r>
              <a:rPr lang="en-US" dirty="0">
                <a:solidFill>
                  <a:srgbClr val="FFC000"/>
                </a:solidFill>
              </a:rPr>
              <a:t>II</a:t>
            </a:r>
          </a:p>
          <a:p>
            <a:pPr marL="0" indent="0" algn="ctr">
              <a:buNone/>
            </a:pPr>
            <a:r>
              <a:rPr lang="en-US" dirty="0">
                <a:solidFill>
                  <a:srgbClr val="FFC000"/>
                </a:solidFill>
              </a:rPr>
              <a:t>III</a:t>
            </a:r>
          </a:p>
          <a:p>
            <a:pPr marL="0" indent="0" algn="ctr">
              <a:buNone/>
            </a:pPr>
            <a:r>
              <a:rPr lang="en-US" dirty="0">
                <a:solidFill>
                  <a:srgbClr val="FFC000"/>
                </a:solidFill>
              </a:rPr>
              <a:t>IV</a:t>
            </a:r>
          </a:p>
          <a:p>
            <a:pPr marL="0" indent="0" algn="ctr">
              <a:buNone/>
            </a:pPr>
            <a:r>
              <a:rPr lang="en-US" dirty="0">
                <a:solidFill>
                  <a:srgbClr val="FFC000"/>
                </a:solidFill>
              </a:rPr>
              <a:t>V</a:t>
            </a:r>
          </a:p>
          <a:p>
            <a:pPr marL="0" indent="0" algn="ctr">
              <a:buNone/>
            </a:pPr>
            <a:r>
              <a:rPr lang="en-US" dirty="0">
                <a:solidFill>
                  <a:srgbClr val="FFC000"/>
                </a:solidFill>
              </a:rPr>
              <a:t>VI</a:t>
            </a:r>
          </a:p>
          <a:p>
            <a:pPr marL="0" indent="0" algn="ctr">
              <a:buNone/>
            </a:pPr>
            <a:r>
              <a:rPr lang="en-US" dirty="0">
                <a:solidFill>
                  <a:srgbClr val="FFC000"/>
                </a:solidFill>
              </a:rPr>
              <a:t>VII</a:t>
            </a:r>
          </a:p>
        </p:txBody>
      </p:sp>
    </p:spTree>
    <p:extLst>
      <p:ext uri="{BB962C8B-B14F-4D97-AF65-F5344CB8AC3E}">
        <p14:creationId xmlns:p14="http://schemas.microsoft.com/office/powerpoint/2010/main" val="388337400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General Rule about charges</a:t>
            </a:r>
          </a:p>
        </p:txBody>
      </p:sp>
      <p:sp>
        <p:nvSpPr>
          <p:cNvPr id="3" name="Content Placeholder 2"/>
          <p:cNvSpPr>
            <a:spLocks noGrp="1"/>
          </p:cNvSpPr>
          <p:nvPr>
            <p:ph idx="1"/>
          </p:nvPr>
        </p:nvSpPr>
        <p:spPr>
          <a:xfrm>
            <a:off x="2047460" y="1825625"/>
            <a:ext cx="9306339" cy="4351338"/>
          </a:xfrm>
        </p:spPr>
        <p:txBody>
          <a:bodyPr>
            <a:normAutofit/>
          </a:bodyPr>
          <a:lstStyle/>
          <a:p>
            <a:r>
              <a:rPr lang="en-US" sz="2800" dirty="0"/>
              <a:t>First Column:			+1</a:t>
            </a:r>
          </a:p>
          <a:p>
            <a:r>
              <a:rPr lang="en-US" sz="2800" dirty="0"/>
              <a:t>Second Column:			+2		</a:t>
            </a:r>
          </a:p>
          <a:p>
            <a:r>
              <a:rPr lang="en-US" sz="2800" dirty="0"/>
              <a:t>Third Column:			+3	</a:t>
            </a:r>
          </a:p>
          <a:p>
            <a:r>
              <a:rPr lang="en-US" sz="2800" dirty="0"/>
              <a:t>Fourth Column:			+4</a:t>
            </a:r>
          </a:p>
          <a:p>
            <a:r>
              <a:rPr lang="en-US" sz="2800" dirty="0"/>
              <a:t>Fifth Column:			-3	</a:t>
            </a:r>
          </a:p>
          <a:p>
            <a:r>
              <a:rPr lang="en-US" sz="2800" dirty="0"/>
              <a:t>Sixth Column:			-2	</a:t>
            </a:r>
          </a:p>
          <a:p>
            <a:r>
              <a:rPr lang="en-US" sz="2800" dirty="0"/>
              <a:t>Seventh Column:			-1</a:t>
            </a:r>
          </a:p>
          <a:p>
            <a:r>
              <a:rPr lang="en-US" sz="2800" dirty="0"/>
              <a:t>Eighth Column:			0</a:t>
            </a:r>
          </a:p>
        </p:txBody>
      </p:sp>
    </p:spTree>
    <p:extLst>
      <p:ext uri="{BB962C8B-B14F-4D97-AF65-F5344CB8AC3E}">
        <p14:creationId xmlns:p14="http://schemas.microsoft.com/office/powerpoint/2010/main" val="42866058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8401" y="685800"/>
            <a:ext cx="7429499" cy="3541714"/>
          </a:xfrm>
        </p:spPr>
        <p:txBody>
          <a:bodyPr>
            <a:normAutofit fontScale="92500"/>
          </a:bodyPr>
          <a:lstStyle/>
          <a:p>
            <a:pPr algn="ctr">
              <a:buNone/>
            </a:pPr>
            <a:r>
              <a:rPr lang="en-US" sz="4800" dirty="0">
                <a:solidFill>
                  <a:srgbClr val="FF0000"/>
                </a:solidFill>
              </a:rPr>
              <a:t>Careful: </a:t>
            </a:r>
          </a:p>
          <a:p>
            <a:pPr algn="ctr">
              <a:buNone/>
            </a:pPr>
            <a:r>
              <a:rPr lang="en-US" sz="4800" dirty="0"/>
              <a:t>This rule doesn’t ALWAYS work for </a:t>
            </a:r>
            <a:r>
              <a:rPr lang="en-US" sz="4800" dirty="0" err="1"/>
              <a:t>cations</a:t>
            </a:r>
            <a:r>
              <a:rPr lang="en-US" sz="4800" dirty="0"/>
              <a:t>. Find the anion’s charge and equalize that with the </a:t>
            </a:r>
            <a:r>
              <a:rPr lang="en-US" sz="4800" dirty="0" err="1"/>
              <a:t>cation’s</a:t>
            </a:r>
            <a:r>
              <a:rPr lang="en-US" sz="4800" dirty="0"/>
              <a:t> charge.</a:t>
            </a:r>
          </a:p>
        </p:txBody>
      </p:sp>
    </p:spTree>
    <p:extLst>
      <p:ext uri="{BB962C8B-B14F-4D97-AF65-F5344CB8AC3E}">
        <p14:creationId xmlns:p14="http://schemas.microsoft.com/office/powerpoint/2010/main" val="542532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Dimensional Analysis</a:t>
            </a:r>
          </a:p>
        </p:txBody>
      </p:sp>
      <p:sp>
        <p:nvSpPr>
          <p:cNvPr id="3" name="Content Placeholder 2"/>
          <p:cNvSpPr>
            <a:spLocks noGrp="1"/>
          </p:cNvSpPr>
          <p:nvPr>
            <p:ph idx="1"/>
          </p:nvPr>
        </p:nvSpPr>
        <p:spPr/>
        <p:txBody>
          <a:bodyPr/>
          <a:lstStyle/>
          <a:p>
            <a:pPr marL="118872" indent="0">
              <a:buNone/>
            </a:pPr>
            <a:r>
              <a:rPr lang="en-US" dirty="0"/>
              <a:t>3. Determine the number of moles in 8.00 grams of Helium.</a:t>
            </a:r>
          </a:p>
          <a:p>
            <a:pPr marL="118872" indent="0">
              <a:buNone/>
            </a:pPr>
            <a:endParaRPr lang="en-US" dirty="0"/>
          </a:p>
        </p:txBody>
      </p:sp>
      <p:sp>
        <p:nvSpPr>
          <p:cNvPr id="4" name="TextBox 3">
            <a:extLst>
              <a:ext uri="{FF2B5EF4-FFF2-40B4-BE49-F238E27FC236}">
                <a16:creationId xmlns:a16="http://schemas.microsoft.com/office/drawing/2014/main" id="{23B84224-22B7-1D48-85FF-4C123823A391}"/>
              </a:ext>
            </a:extLst>
          </p:cNvPr>
          <p:cNvSpPr txBox="1"/>
          <p:nvPr/>
        </p:nvSpPr>
        <p:spPr>
          <a:xfrm>
            <a:off x="2497427" y="2488497"/>
            <a:ext cx="1906074" cy="830997"/>
          </a:xfrm>
          <a:prstGeom prst="rect">
            <a:avLst/>
          </a:prstGeom>
          <a:noFill/>
        </p:spPr>
        <p:txBody>
          <a:bodyPr wrap="square" rtlCol="0">
            <a:spAutoFit/>
          </a:bodyPr>
          <a:lstStyle/>
          <a:p>
            <a:r>
              <a:rPr lang="en-US" sz="2400" u="sng" dirty="0"/>
              <a:t>8.00 g</a:t>
            </a:r>
          </a:p>
          <a:p>
            <a:r>
              <a:rPr lang="en-US" sz="2400" dirty="0"/>
              <a:t>      1 </a:t>
            </a:r>
          </a:p>
        </p:txBody>
      </p:sp>
      <p:sp>
        <p:nvSpPr>
          <p:cNvPr id="5" name="TextBox 4">
            <a:extLst>
              <a:ext uri="{FF2B5EF4-FFF2-40B4-BE49-F238E27FC236}">
                <a16:creationId xmlns:a16="http://schemas.microsoft.com/office/drawing/2014/main" id="{74093826-05D8-0C40-A121-69C6D6BD6709}"/>
              </a:ext>
            </a:extLst>
          </p:cNvPr>
          <p:cNvSpPr txBox="1"/>
          <p:nvPr/>
        </p:nvSpPr>
        <p:spPr>
          <a:xfrm>
            <a:off x="3657601" y="2719330"/>
            <a:ext cx="347729" cy="369332"/>
          </a:xfrm>
          <a:prstGeom prst="rect">
            <a:avLst/>
          </a:prstGeom>
          <a:noFill/>
        </p:spPr>
        <p:txBody>
          <a:bodyPr wrap="square" rtlCol="0">
            <a:spAutoFit/>
          </a:bodyPr>
          <a:lstStyle/>
          <a:p>
            <a:r>
              <a:rPr lang="en-US" dirty="0"/>
              <a:t>X </a:t>
            </a:r>
          </a:p>
        </p:txBody>
      </p:sp>
      <p:sp>
        <p:nvSpPr>
          <p:cNvPr id="6" name="TextBox 5">
            <a:extLst>
              <a:ext uri="{FF2B5EF4-FFF2-40B4-BE49-F238E27FC236}">
                <a16:creationId xmlns:a16="http://schemas.microsoft.com/office/drawing/2014/main" id="{BAAC359C-02DC-F543-86F6-9720245637E9}"/>
              </a:ext>
            </a:extLst>
          </p:cNvPr>
          <p:cNvSpPr txBox="1"/>
          <p:nvPr/>
        </p:nvSpPr>
        <p:spPr>
          <a:xfrm>
            <a:off x="4153707" y="2586025"/>
            <a:ext cx="2318197" cy="830997"/>
          </a:xfrm>
          <a:prstGeom prst="rect">
            <a:avLst/>
          </a:prstGeom>
          <a:noFill/>
        </p:spPr>
        <p:txBody>
          <a:bodyPr wrap="square" rtlCol="0">
            <a:spAutoFit/>
          </a:bodyPr>
          <a:lstStyle/>
          <a:p>
            <a:endParaRPr lang="en-US" sz="2400" dirty="0"/>
          </a:p>
          <a:p>
            <a:r>
              <a:rPr lang="en-US" sz="2400" dirty="0"/>
              <a:t>4.00 g</a:t>
            </a:r>
          </a:p>
        </p:txBody>
      </p:sp>
      <p:sp>
        <p:nvSpPr>
          <p:cNvPr id="7" name="TextBox 6">
            <a:extLst>
              <a:ext uri="{FF2B5EF4-FFF2-40B4-BE49-F238E27FC236}">
                <a16:creationId xmlns:a16="http://schemas.microsoft.com/office/drawing/2014/main" id="{16643E4F-5A3D-5F43-BD42-0050B78AE646}"/>
              </a:ext>
            </a:extLst>
          </p:cNvPr>
          <p:cNvSpPr txBox="1"/>
          <p:nvPr/>
        </p:nvSpPr>
        <p:spPr>
          <a:xfrm>
            <a:off x="4114129" y="2550017"/>
            <a:ext cx="2884868" cy="461665"/>
          </a:xfrm>
          <a:prstGeom prst="rect">
            <a:avLst/>
          </a:prstGeom>
          <a:noFill/>
        </p:spPr>
        <p:txBody>
          <a:bodyPr wrap="square" rtlCol="0">
            <a:spAutoFit/>
          </a:bodyPr>
          <a:lstStyle/>
          <a:p>
            <a:r>
              <a:rPr lang="en-US" sz="2400" u="sng" dirty="0"/>
              <a:t>1 mole</a:t>
            </a:r>
            <a:r>
              <a:rPr lang="en-US" sz="2400" dirty="0"/>
              <a:t>  = </a:t>
            </a:r>
          </a:p>
        </p:txBody>
      </p:sp>
      <p:sp>
        <p:nvSpPr>
          <p:cNvPr id="8" name="TextBox 7">
            <a:extLst>
              <a:ext uri="{FF2B5EF4-FFF2-40B4-BE49-F238E27FC236}">
                <a16:creationId xmlns:a16="http://schemas.microsoft.com/office/drawing/2014/main" id="{1497E4C7-BFF9-8B4D-851F-0C19A72B12B9}"/>
              </a:ext>
            </a:extLst>
          </p:cNvPr>
          <p:cNvSpPr txBox="1"/>
          <p:nvPr/>
        </p:nvSpPr>
        <p:spPr>
          <a:xfrm>
            <a:off x="5975662" y="2521855"/>
            <a:ext cx="2679615" cy="461665"/>
          </a:xfrm>
          <a:prstGeom prst="rect">
            <a:avLst/>
          </a:prstGeom>
          <a:noFill/>
        </p:spPr>
        <p:txBody>
          <a:bodyPr wrap="square" rtlCol="0">
            <a:spAutoFit/>
          </a:bodyPr>
          <a:lstStyle/>
          <a:p>
            <a:r>
              <a:rPr lang="en-US" sz="2400" dirty="0"/>
              <a:t>2</a:t>
            </a:r>
          </a:p>
        </p:txBody>
      </p:sp>
      <p:sp>
        <p:nvSpPr>
          <p:cNvPr id="9" name="TextBox 8">
            <a:extLst>
              <a:ext uri="{FF2B5EF4-FFF2-40B4-BE49-F238E27FC236}">
                <a16:creationId xmlns:a16="http://schemas.microsoft.com/office/drawing/2014/main" id="{ECFFFC89-DA92-A545-AFA3-A152AAF0B8FC}"/>
              </a:ext>
            </a:extLst>
          </p:cNvPr>
          <p:cNvSpPr txBox="1"/>
          <p:nvPr/>
        </p:nvSpPr>
        <p:spPr>
          <a:xfrm>
            <a:off x="6859611" y="2562896"/>
            <a:ext cx="2038079" cy="461665"/>
          </a:xfrm>
          <a:prstGeom prst="rect">
            <a:avLst/>
          </a:prstGeom>
          <a:noFill/>
        </p:spPr>
        <p:txBody>
          <a:bodyPr wrap="square" rtlCol="0">
            <a:spAutoFit/>
          </a:bodyPr>
          <a:lstStyle/>
          <a:p>
            <a:r>
              <a:rPr lang="en-US" sz="2400" dirty="0">
                <a:solidFill>
                  <a:srgbClr val="FF0000"/>
                </a:solidFill>
              </a:rPr>
              <a:t> =  2.00 g</a:t>
            </a:r>
          </a:p>
        </p:txBody>
      </p:sp>
    </p:spTree>
    <p:extLst>
      <p:ext uri="{BB962C8B-B14F-4D97-AF65-F5344CB8AC3E}">
        <p14:creationId xmlns:p14="http://schemas.microsoft.com/office/powerpoint/2010/main" val="199959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Give the name:</a:t>
            </a:r>
          </a:p>
        </p:txBody>
      </p:sp>
      <p:sp>
        <p:nvSpPr>
          <p:cNvPr id="3" name="Content Placeholder 2"/>
          <p:cNvSpPr>
            <a:spLocks noGrp="1"/>
          </p:cNvSpPr>
          <p:nvPr>
            <p:ph sz="half" idx="1"/>
          </p:nvPr>
        </p:nvSpPr>
        <p:spPr>
          <a:xfrm>
            <a:off x="2436017" y="2097088"/>
            <a:ext cx="3658792" cy="3541714"/>
          </a:xfrm>
        </p:spPr>
        <p:txBody>
          <a:bodyPr>
            <a:noAutofit/>
          </a:bodyPr>
          <a:lstStyle/>
          <a:p>
            <a:pPr>
              <a:buNone/>
            </a:pPr>
            <a:r>
              <a:rPr lang="en-US" dirty="0"/>
              <a:t>FeCl</a:t>
            </a:r>
            <a:r>
              <a:rPr lang="en-US" baseline="-25000" dirty="0"/>
              <a:t>2</a:t>
            </a:r>
          </a:p>
          <a:p>
            <a:pPr>
              <a:buNone/>
            </a:pPr>
            <a:r>
              <a:rPr lang="en-US" dirty="0" err="1"/>
              <a:t>CuF</a:t>
            </a:r>
            <a:endParaRPr lang="en-US" dirty="0"/>
          </a:p>
          <a:p>
            <a:pPr>
              <a:buNone/>
            </a:pPr>
            <a:r>
              <a:rPr lang="en-US" dirty="0" err="1"/>
              <a:t>ZnO</a:t>
            </a:r>
            <a:endParaRPr lang="en-US" dirty="0"/>
          </a:p>
          <a:p>
            <a:pPr>
              <a:buNone/>
            </a:pPr>
            <a:r>
              <a:rPr lang="en-US" dirty="0"/>
              <a:t>N</a:t>
            </a:r>
            <a:r>
              <a:rPr lang="en-US" baseline="-25000" dirty="0"/>
              <a:t>2</a:t>
            </a:r>
            <a:r>
              <a:rPr lang="en-US" dirty="0"/>
              <a:t>O</a:t>
            </a:r>
            <a:r>
              <a:rPr lang="en-US" baseline="-25000" dirty="0"/>
              <a:t>3</a:t>
            </a:r>
          </a:p>
          <a:p>
            <a:pPr>
              <a:buNone/>
            </a:pPr>
            <a:r>
              <a:rPr lang="en-US" dirty="0"/>
              <a:t>SO</a:t>
            </a:r>
            <a:r>
              <a:rPr lang="en-US" baseline="-25000" dirty="0"/>
              <a:t>3</a:t>
            </a:r>
          </a:p>
          <a:p>
            <a:pPr>
              <a:buNone/>
            </a:pPr>
            <a:r>
              <a:rPr lang="en-US" dirty="0"/>
              <a:t>PCl</a:t>
            </a:r>
            <a:r>
              <a:rPr lang="en-US" baseline="-25000" dirty="0"/>
              <a:t>3</a:t>
            </a:r>
          </a:p>
          <a:p>
            <a:pPr>
              <a:buNone/>
            </a:pPr>
            <a:r>
              <a:rPr lang="en-US" dirty="0"/>
              <a:t>CH</a:t>
            </a:r>
            <a:r>
              <a:rPr lang="en-US" baseline="-25000" dirty="0"/>
              <a:t>4</a:t>
            </a:r>
          </a:p>
        </p:txBody>
      </p:sp>
      <p:sp>
        <p:nvSpPr>
          <p:cNvPr id="4" name="Content Placeholder 3"/>
          <p:cNvSpPr>
            <a:spLocks noGrp="1"/>
          </p:cNvSpPr>
          <p:nvPr>
            <p:ph sz="half" idx="2"/>
          </p:nvPr>
        </p:nvSpPr>
        <p:spPr>
          <a:xfrm>
            <a:off x="6129445" y="2097088"/>
            <a:ext cx="3656408" cy="4227512"/>
          </a:xfrm>
        </p:spPr>
        <p:txBody>
          <a:bodyPr>
            <a:noAutofit/>
          </a:bodyPr>
          <a:lstStyle/>
          <a:p>
            <a:r>
              <a:rPr lang="en-US" dirty="0"/>
              <a:t>Iron (II) chloride</a:t>
            </a:r>
          </a:p>
          <a:p>
            <a:r>
              <a:rPr lang="en-US" dirty="0"/>
              <a:t>Copper (I) </a:t>
            </a:r>
            <a:r>
              <a:rPr lang="en-US" dirty="0" err="1"/>
              <a:t>fluride</a:t>
            </a:r>
            <a:endParaRPr lang="en-US" dirty="0"/>
          </a:p>
          <a:p>
            <a:r>
              <a:rPr lang="en-US" dirty="0"/>
              <a:t>Zinc oxide</a:t>
            </a:r>
          </a:p>
          <a:p>
            <a:r>
              <a:rPr lang="en-US" dirty="0"/>
              <a:t>Nitrogen (III) oxide</a:t>
            </a:r>
          </a:p>
          <a:p>
            <a:r>
              <a:rPr lang="en-US" dirty="0"/>
              <a:t>Sulfur (VI) oxide</a:t>
            </a:r>
          </a:p>
          <a:p>
            <a:r>
              <a:rPr lang="en-US" dirty="0"/>
              <a:t>Phosphorus (III) chloride</a:t>
            </a:r>
          </a:p>
          <a:p>
            <a:r>
              <a:rPr lang="en-US" dirty="0"/>
              <a:t>Carbon (IV) hydride</a:t>
            </a:r>
          </a:p>
        </p:txBody>
      </p:sp>
      <p:sp>
        <p:nvSpPr>
          <p:cNvPr id="5" name="TextBox 4"/>
          <p:cNvSpPr txBox="1"/>
          <p:nvPr/>
        </p:nvSpPr>
        <p:spPr>
          <a:xfrm>
            <a:off x="3048000" y="1912422"/>
            <a:ext cx="457200" cy="369332"/>
          </a:xfrm>
          <a:prstGeom prst="rect">
            <a:avLst/>
          </a:prstGeom>
          <a:noFill/>
        </p:spPr>
        <p:txBody>
          <a:bodyPr wrap="square" rtlCol="0">
            <a:spAutoFit/>
          </a:bodyPr>
          <a:lstStyle/>
          <a:p>
            <a:r>
              <a:rPr lang="en-US" dirty="0">
                <a:solidFill>
                  <a:schemeClr val="accent1"/>
                </a:solidFill>
              </a:rPr>
              <a:t>-1</a:t>
            </a:r>
          </a:p>
        </p:txBody>
      </p:sp>
      <p:sp>
        <p:nvSpPr>
          <p:cNvPr id="6" name="TextBox 5"/>
          <p:cNvSpPr txBox="1"/>
          <p:nvPr/>
        </p:nvSpPr>
        <p:spPr>
          <a:xfrm>
            <a:off x="3048000" y="2482324"/>
            <a:ext cx="457200" cy="369332"/>
          </a:xfrm>
          <a:prstGeom prst="rect">
            <a:avLst/>
          </a:prstGeom>
          <a:noFill/>
        </p:spPr>
        <p:txBody>
          <a:bodyPr wrap="square" rtlCol="0">
            <a:spAutoFit/>
          </a:bodyPr>
          <a:lstStyle/>
          <a:p>
            <a:r>
              <a:rPr lang="en-US" dirty="0">
                <a:solidFill>
                  <a:schemeClr val="accent1"/>
                </a:solidFill>
              </a:rPr>
              <a:t>-1</a:t>
            </a:r>
          </a:p>
        </p:txBody>
      </p:sp>
      <p:sp>
        <p:nvSpPr>
          <p:cNvPr id="7" name="TextBox 6"/>
          <p:cNvSpPr txBox="1"/>
          <p:nvPr/>
        </p:nvSpPr>
        <p:spPr>
          <a:xfrm>
            <a:off x="3048000" y="2956018"/>
            <a:ext cx="457200" cy="369332"/>
          </a:xfrm>
          <a:prstGeom prst="rect">
            <a:avLst/>
          </a:prstGeom>
          <a:noFill/>
        </p:spPr>
        <p:txBody>
          <a:bodyPr wrap="square" rtlCol="0">
            <a:spAutoFit/>
          </a:bodyPr>
          <a:lstStyle/>
          <a:p>
            <a:r>
              <a:rPr lang="en-US" dirty="0">
                <a:solidFill>
                  <a:schemeClr val="accent1"/>
                </a:solidFill>
              </a:rPr>
              <a:t>-2</a:t>
            </a:r>
          </a:p>
        </p:txBody>
      </p:sp>
      <p:sp>
        <p:nvSpPr>
          <p:cNvPr id="8" name="TextBox 7"/>
          <p:cNvSpPr txBox="1"/>
          <p:nvPr/>
        </p:nvSpPr>
        <p:spPr>
          <a:xfrm>
            <a:off x="3048000" y="3429000"/>
            <a:ext cx="457200" cy="369332"/>
          </a:xfrm>
          <a:prstGeom prst="rect">
            <a:avLst/>
          </a:prstGeom>
          <a:noFill/>
        </p:spPr>
        <p:txBody>
          <a:bodyPr wrap="square" rtlCol="0">
            <a:spAutoFit/>
          </a:bodyPr>
          <a:lstStyle/>
          <a:p>
            <a:r>
              <a:rPr lang="en-US" dirty="0">
                <a:solidFill>
                  <a:schemeClr val="accent1"/>
                </a:solidFill>
              </a:rPr>
              <a:t>-2</a:t>
            </a:r>
          </a:p>
        </p:txBody>
      </p:sp>
      <p:sp>
        <p:nvSpPr>
          <p:cNvPr id="9" name="TextBox 8"/>
          <p:cNvSpPr txBox="1"/>
          <p:nvPr/>
        </p:nvSpPr>
        <p:spPr>
          <a:xfrm>
            <a:off x="3661250" y="3429000"/>
            <a:ext cx="770715" cy="369332"/>
          </a:xfrm>
          <a:prstGeom prst="rect">
            <a:avLst/>
          </a:prstGeom>
          <a:noFill/>
        </p:spPr>
        <p:txBody>
          <a:bodyPr wrap="square" rtlCol="0">
            <a:spAutoFit/>
          </a:bodyPr>
          <a:lstStyle/>
          <a:p>
            <a:r>
              <a:rPr lang="en-US" dirty="0">
                <a:solidFill>
                  <a:schemeClr val="accent1"/>
                </a:solidFill>
              </a:rPr>
              <a:t>-6/2</a:t>
            </a:r>
          </a:p>
        </p:txBody>
      </p:sp>
      <p:sp>
        <p:nvSpPr>
          <p:cNvPr id="10" name="TextBox 9"/>
          <p:cNvSpPr txBox="1"/>
          <p:nvPr/>
        </p:nvSpPr>
        <p:spPr>
          <a:xfrm>
            <a:off x="2944969" y="3901982"/>
            <a:ext cx="457200" cy="369332"/>
          </a:xfrm>
          <a:prstGeom prst="rect">
            <a:avLst/>
          </a:prstGeom>
          <a:noFill/>
        </p:spPr>
        <p:txBody>
          <a:bodyPr wrap="square" rtlCol="0">
            <a:spAutoFit/>
          </a:bodyPr>
          <a:lstStyle/>
          <a:p>
            <a:r>
              <a:rPr lang="en-US" dirty="0">
                <a:solidFill>
                  <a:schemeClr val="accent1"/>
                </a:solidFill>
              </a:rPr>
              <a:t>-2</a:t>
            </a:r>
          </a:p>
        </p:txBody>
      </p:sp>
      <p:sp>
        <p:nvSpPr>
          <p:cNvPr id="11" name="TextBox 10"/>
          <p:cNvSpPr txBox="1"/>
          <p:nvPr/>
        </p:nvSpPr>
        <p:spPr>
          <a:xfrm>
            <a:off x="2944969" y="4323258"/>
            <a:ext cx="457200" cy="369332"/>
          </a:xfrm>
          <a:prstGeom prst="rect">
            <a:avLst/>
          </a:prstGeom>
          <a:noFill/>
        </p:spPr>
        <p:txBody>
          <a:bodyPr wrap="square" rtlCol="0">
            <a:spAutoFit/>
          </a:bodyPr>
          <a:lstStyle/>
          <a:p>
            <a:r>
              <a:rPr lang="en-US" dirty="0">
                <a:solidFill>
                  <a:schemeClr val="accent1"/>
                </a:solidFill>
              </a:rPr>
              <a:t>-1</a:t>
            </a:r>
          </a:p>
        </p:txBody>
      </p:sp>
      <p:sp>
        <p:nvSpPr>
          <p:cNvPr id="12" name="TextBox 11"/>
          <p:cNvSpPr txBox="1"/>
          <p:nvPr/>
        </p:nvSpPr>
        <p:spPr>
          <a:xfrm>
            <a:off x="2944969" y="4744534"/>
            <a:ext cx="457200" cy="369332"/>
          </a:xfrm>
          <a:prstGeom prst="rect">
            <a:avLst/>
          </a:prstGeom>
          <a:noFill/>
        </p:spPr>
        <p:txBody>
          <a:bodyPr wrap="square" rtlCol="0">
            <a:spAutoFit/>
          </a:bodyPr>
          <a:lstStyle/>
          <a:p>
            <a:r>
              <a:rPr lang="en-US" dirty="0">
                <a:solidFill>
                  <a:schemeClr val="accent1"/>
                </a:solidFill>
              </a:rPr>
              <a:t>-1</a:t>
            </a:r>
          </a:p>
        </p:txBody>
      </p:sp>
    </p:spTree>
    <p:extLst>
      <p:ext uri="{BB962C8B-B14F-4D97-AF65-F5344CB8AC3E}">
        <p14:creationId xmlns:p14="http://schemas.microsoft.com/office/powerpoint/2010/main" val="195452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3916" y="188317"/>
            <a:ext cx="7429499" cy="1478570"/>
          </a:xfrm>
        </p:spPr>
        <p:txBody>
          <a:bodyPr/>
          <a:lstStyle/>
          <a:p>
            <a:r>
              <a:rPr lang="en-US" dirty="0">
                <a:solidFill>
                  <a:schemeClr val="accent1"/>
                </a:solidFill>
              </a:rPr>
              <a:t>Give the formula:</a:t>
            </a:r>
          </a:p>
        </p:txBody>
      </p:sp>
      <p:sp>
        <p:nvSpPr>
          <p:cNvPr id="3" name="Content Placeholder 2"/>
          <p:cNvSpPr>
            <a:spLocks noGrp="1"/>
          </p:cNvSpPr>
          <p:nvPr>
            <p:ph sz="half" idx="1"/>
          </p:nvPr>
        </p:nvSpPr>
        <p:spPr>
          <a:xfrm>
            <a:off x="2393915" y="1676400"/>
            <a:ext cx="3658792" cy="5105400"/>
          </a:xfrm>
        </p:spPr>
        <p:txBody>
          <a:bodyPr>
            <a:noAutofit/>
          </a:bodyPr>
          <a:lstStyle/>
          <a:p>
            <a:r>
              <a:rPr lang="en-US" dirty="0"/>
              <a:t>Potassium iodide</a:t>
            </a:r>
          </a:p>
          <a:p>
            <a:r>
              <a:rPr lang="en-US" dirty="0"/>
              <a:t>Magnesium chloride</a:t>
            </a:r>
          </a:p>
          <a:p>
            <a:r>
              <a:rPr lang="en-US" dirty="0"/>
              <a:t>Aluminum sulfide</a:t>
            </a:r>
          </a:p>
          <a:p>
            <a:r>
              <a:rPr lang="en-US" dirty="0"/>
              <a:t>Hydrogen oxide</a:t>
            </a:r>
          </a:p>
          <a:p>
            <a:r>
              <a:rPr lang="en-US" dirty="0"/>
              <a:t>Barium selenide</a:t>
            </a:r>
          </a:p>
          <a:p>
            <a:r>
              <a:rPr lang="en-US" dirty="0"/>
              <a:t>Cesium phosphide</a:t>
            </a:r>
          </a:p>
          <a:p>
            <a:r>
              <a:rPr lang="en-US" dirty="0"/>
              <a:t>Strontium phosphide</a:t>
            </a:r>
          </a:p>
          <a:p>
            <a:r>
              <a:rPr lang="en-US" dirty="0"/>
              <a:t>Copper (II) </a:t>
            </a:r>
            <a:r>
              <a:rPr lang="en-US" dirty="0" err="1"/>
              <a:t>flouride</a:t>
            </a:r>
            <a:endParaRPr lang="en-US" dirty="0"/>
          </a:p>
          <a:p>
            <a:r>
              <a:rPr lang="en-US" dirty="0"/>
              <a:t>Iron (III) telluride</a:t>
            </a:r>
          </a:p>
        </p:txBody>
      </p:sp>
      <p:sp>
        <p:nvSpPr>
          <p:cNvPr id="4" name="Content Placeholder 3"/>
          <p:cNvSpPr>
            <a:spLocks noGrp="1"/>
          </p:cNvSpPr>
          <p:nvPr>
            <p:ph sz="half" idx="2"/>
          </p:nvPr>
        </p:nvSpPr>
        <p:spPr>
          <a:xfrm>
            <a:off x="5904641" y="1676400"/>
            <a:ext cx="3656408" cy="4953000"/>
          </a:xfrm>
        </p:spPr>
        <p:txBody>
          <a:bodyPr>
            <a:normAutofit/>
          </a:bodyPr>
          <a:lstStyle/>
          <a:p>
            <a:r>
              <a:rPr lang="en-US" dirty="0"/>
              <a:t>KI</a:t>
            </a:r>
          </a:p>
          <a:p>
            <a:r>
              <a:rPr lang="en-US" dirty="0"/>
              <a:t>MgCl</a:t>
            </a:r>
            <a:r>
              <a:rPr lang="en-US" baseline="-25000" dirty="0"/>
              <a:t>2</a:t>
            </a:r>
          </a:p>
          <a:p>
            <a:r>
              <a:rPr lang="en-US" dirty="0"/>
              <a:t>Al</a:t>
            </a:r>
            <a:r>
              <a:rPr lang="en-US" baseline="-25000" dirty="0"/>
              <a:t>2</a:t>
            </a:r>
            <a:r>
              <a:rPr lang="en-US" dirty="0"/>
              <a:t>S</a:t>
            </a:r>
            <a:r>
              <a:rPr lang="en-US" baseline="-25000" dirty="0"/>
              <a:t>3</a:t>
            </a:r>
          </a:p>
          <a:p>
            <a:r>
              <a:rPr lang="en-US" dirty="0"/>
              <a:t>H</a:t>
            </a:r>
            <a:r>
              <a:rPr lang="en-US" baseline="-25000" dirty="0"/>
              <a:t>2</a:t>
            </a:r>
            <a:r>
              <a:rPr lang="en-US" dirty="0"/>
              <a:t>O</a:t>
            </a:r>
          </a:p>
          <a:p>
            <a:r>
              <a:rPr lang="en-US" dirty="0" err="1"/>
              <a:t>BaSe</a:t>
            </a:r>
            <a:endParaRPr lang="en-US" dirty="0"/>
          </a:p>
          <a:p>
            <a:r>
              <a:rPr lang="en-US" dirty="0"/>
              <a:t>Cs</a:t>
            </a:r>
            <a:r>
              <a:rPr lang="en-US" baseline="-25000" dirty="0"/>
              <a:t>3</a:t>
            </a:r>
            <a:r>
              <a:rPr lang="en-US" dirty="0"/>
              <a:t>P</a:t>
            </a:r>
          </a:p>
          <a:p>
            <a:r>
              <a:rPr lang="en-US" dirty="0"/>
              <a:t>Sr</a:t>
            </a:r>
            <a:r>
              <a:rPr lang="en-US" baseline="-25000" dirty="0"/>
              <a:t>3</a:t>
            </a:r>
            <a:r>
              <a:rPr lang="en-US" dirty="0"/>
              <a:t>P</a:t>
            </a:r>
            <a:r>
              <a:rPr lang="en-US" baseline="-25000" dirty="0"/>
              <a:t>2</a:t>
            </a:r>
          </a:p>
          <a:p>
            <a:r>
              <a:rPr lang="en-US" dirty="0"/>
              <a:t>CuF</a:t>
            </a:r>
            <a:r>
              <a:rPr lang="en-US" baseline="-25000" dirty="0"/>
              <a:t>2</a:t>
            </a:r>
          </a:p>
          <a:p>
            <a:r>
              <a:rPr lang="en-US" dirty="0"/>
              <a:t>Fe</a:t>
            </a:r>
            <a:r>
              <a:rPr lang="en-US" baseline="-25000" dirty="0"/>
              <a:t>2</a:t>
            </a:r>
            <a:r>
              <a:rPr lang="en-US" dirty="0"/>
              <a:t>Te</a:t>
            </a:r>
            <a:r>
              <a:rPr lang="en-US" baseline="-25000" dirty="0"/>
              <a:t>3</a:t>
            </a:r>
          </a:p>
        </p:txBody>
      </p:sp>
      <p:sp>
        <p:nvSpPr>
          <p:cNvPr id="5" name="TextBox 4"/>
          <p:cNvSpPr txBox="1"/>
          <p:nvPr/>
        </p:nvSpPr>
        <p:spPr>
          <a:xfrm>
            <a:off x="3726293" y="1491734"/>
            <a:ext cx="762000" cy="369332"/>
          </a:xfrm>
          <a:prstGeom prst="rect">
            <a:avLst/>
          </a:prstGeom>
          <a:noFill/>
        </p:spPr>
        <p:txBody>
          <a:bodyPr wrap="square" rtlCol="0">
            <a:spAutoFit/>
          </a:bodyPr>
          <a:lstStyle/>
          <a:p>
            <a:r>
              <a:rPr lang="en-US" dirty="0">
                <a:solidFill>
                  <a:schemeClr val="accent1"/>
                </a:solidFill>
              </a:rPr>
              <a:t>+1</a:t>
            </a:r>
          </a:p>
        </p:txBody>
      </p:sp>
      <p:sp>
        <p:nvSpPr>
          <p:cNvPr id="6" name="TextBox 5"/>
          <p:cNvSpPr txBox="1"/>
          <p:nvPr/>
        </p:nvSpPr>
        <p:spPr>
          <a:xfrm>
            <a:off x="4696061" y="1518005"/>
            <a:ext cx="457200" cy="369332"/>
          </a:xfrm>
          <a:prstGeom prst="rect">
            <a:avLst/>
          </a:prstGeom>
          <a:noFill/>
        </p:spPr>
        <p:txBody>
          <a:bodyPr wrap="square" rtlCol="0">
            <a:spAutoFit/>
          </a:bodyPr>
          <a:lstStyle/>
          <a:p>
            <a:r>
              <a:rPr lang="en-US" dirty="0">
                <a:solidFill>
                  <a:schemeClr val="accent1"/>
                </a:solidFill>
              </a:rPr>
              <a:t>-1</a:t>
            </a:r>
          </a:p>
        </p:txBody>
      </p:sp>
      <p:sp>
        <p:nvSpPr>
          <p:cNvPr id="7" name="TextBox 6"/>
          <p:cNvSpPr txBox="1"/>
          <p:nvPr/>
        </p:nvSpPr>
        <p:spPr>
          <a:xfrm>
            <a:off x="3942920" y="1982708"/>
            <a:ext cx="685800" cy="369332"/>
          </a:xfrm>
          <a:prstGeom prst="rect">
            <a:avLst/>
          </a:prstGeom>
          <a:noFill/>
        </p:spPr>
        <p:txBody>
          <a:bodyPr wrap="square" rtlCol="0">
            <a:spAutoFit/>
          </a:bodyPr>
          <a:lstStyle/>
          <a:p>
            <a:r>
              <a:rPr lang="en-US" dirty="0">
                <a:solidFill>
                  <a:schemeClr val="accent1"/>
                </a:solidFill>
              </a:rPr>
              <a:t>+2</a:t>
            </a:r>
          </a:p>
        </p:txBody>
      </p:sp>
      <p:sp>
        <p:nvSpPr>
          <p:cNvPr id="8" name="TextBox 7"/>
          <p:cNvSpPr txBox="1"/>
          <p:nvPr/>
        </p:nvSpPr>
        <p:spPr>
          <a:xfrm>
            <a:off x="5089369" y="1970977"/>
            <a:ext cx="457200" cy="369332"/>
          </a:xfrm>
          <a:prstGeom prst="rect">
            <a:avLst/>
          </a:prstGeom>
          <a:noFill/>
        </p:spPr>
        <p:txBody>
          <a:bodyPr wrap="square" rtlCol="0">
            <a:spAutoFit/>
          </a:bodyPr>
          <a:lstStyle/>
          <a:p>
            <a:r>
              <a:rPr lang="en-US" dirty="0">
                <a:solidFill>
                  <a:schemeClr val="accent1"/>
                </a:solidFill>
              </a:rPr>
              <a:t>-1</a:t>
            </a:r>
          </a:p>
        </p:txBody>
      </p:sp>
      <p:sp>
        <p:nvSpPr>
          <p:cNvPr id="9" name="TextBox 8"/>
          <p:cNvSpPr txBox="1"/>
          <p:nvPr/>
        </p:nvSpPr>
        <p:spPr>
          <a:xfrm>
            <a:off x="3801772" y="2398217"/>
            <a:ext cx="473653" cy="369332"/>
          </a:xfrm>
          <a:prstGeom prst="rect">
            <a:avLst/>
          </a:prstGeom>
          <a:noFill/>
        </p:spPr>
        <p:txBody>
          <a:bodyPr wrap="square" rtlCol="0">
            <a:spAutoFit/>
          </a:bodyPr>
          <a:lstStyle/>
          <a:p>
            <a:r>
              <a:rPr lang="en-US" dirty="0">
                <a:solidFill>
                  <a:schemeClr val="accent1"/>
                </a:solidFill>
              </a:rPr>
              <a:t>+3</a:t>
            </a:r>
          </a:p>
        </p:txBody>
      </p:sp>
      <p:sp>
        <p:nvSpPr>
          <p:cNvPr id="10" name="TextBox 9"/>
          <p:cNvSpPr txBox="1"/>
          <p:nvPr/>
        </p:nvSpPr>
        <p:spPr>
          <a:xfrm>
            <a:off x="4783195" y="2425818"/>
            <a:ext cx="457200" cy="369332"/>
          </a:xfrm>
          <a:prstGeom prst="rect">
            <a:avLst/>
          </a:prstGeom>
          <a:noFill/>
        </p:spPr>
        <p:txBody>
          <a:bodyPr wrap="square" rtlCol="0">
            <a:spAutoFit/>
          </a:bodyPr>
          <a:lstStyle/>
          <a:p>
            <a:r>
              <a:rPr lang="en-US" dirty="0">
                <a:solidFill>
                  <a:schemeClr val="accent1"/>
                </a:solidFill>
              </a:rPr>
              <a:t>-2</a:t>
            </a:r>
          </a:p>
        </p:txBody>
      </p:sp>
      <p:sp>
        <p:nvSpPr>
          <p:cNvPr id="11" name="TextBox 10"/>
          <p:cNvSpPr txBox="1"/>
          <p:nvPr/>
        </p:nvSpPr>
        <p:spPr>
          <a:xfrm>
            <a:off x="3726293" y="2889902"/>
            <a:ext cx="609600" cy="369332"/>
          </a:xfrm>
          <a:prstGeom prst="rect">
            <a:avLst/>
          </a:prstGeom>
          <a:noFill/>
        </p:spPr>
        <p:txBody>
          <a:bodyPr wrap="square" rtlCol="0">
            <a:spAutoFit/>
          </a:bodyPr>
          <a:lstStyle/>
          <a:p>
            <a:r>
              <a:rPr lang="en-US" dirty="0">
                <a:solidFill>
                  <a:schemeClr val="accent1"/>
                </a:solidFill>
              </a:rPr>
              <a:t>+1</a:t>
            </a:r>
          </a:p>
        </p:txBody>
      </p:sp>
      <p:sp>
        <p:nvSpPr>
          <p:cNvPr id="12" name="TextBox 11"/>
          <p:cNvSpPr txBox="1"/>
          <p:nvPr/>
        </p:nvSpPr>
        <p:spPr>
          <a:xfrm>
            <a:off x="4551469" y="2882716"/>
            <a:ext cx="457200" cy="369332"/>
          </a:xfrm>
          <a:prstGeom prst="rect">
            <a:avLst/>
          </a:prstGeom>
          <a:noFill/>
        </p:spPr>
        <p:txBody>
          <a:bodyPr wrap="square" rtlCol="0">
            <a:spAutoFit/>
          </a:bodyPr>
          <a:lstStyle/>
          <a:p>
            <a:r>
              <a:rPr lang="en-US" dirty="0">
                <a:solidFill>
                  <a:schemeClr val="accent1"/>
                </a:solidFill>
              </a:rPr>
              <a:t>-2</a:t>
            </a:r>
          </a:p>
        </p:txBody>
      </p:sp>
      <p:sp>
        <p:nvSpPr>
          <p:cNvPr id="13" name="TextBox 12"/>
          <p:cNvSpPr txBox="1"/>
          <p:nvPr/>
        </p:nvSpPr>
        <p:spPr>
          <a:xfrm>
            <a:off x="3438090" y="3331381"/>
            <a:ext cx="727363" cy="369332"/>
          </a:xfrm>
          <a:prstGeom prst="rect">
            <a:avLst/>
          </a:prstGeom>
          <a:noFill/>
        </p:spPr>
        <p:txBody>
          <a:bodyPr wrap="square" rtlCol="0">
            <a:spAutoFit/>
          </a:bodyPr>
          <a:lstStyle/>
          <a:p>
            <a:r>
              <a:rPr lang="en-US" dirty="0">
                <a:solidFill>
                  <a:schemeClr val="accent1"/>
                </a:solidFill>
              </a:rPr>
              <a:t>+2</a:t>
            </a:r>
          </a:p>
        </p:txBody>
      </p:sp>
      <p:sp>
        <p:nvSpPr>
          <p:cNvPr id="14" name="TextBox 13"/>
          <p:cNvSpPr txBox="1"/>
          <p:nvPr/>
        </p:nvSpPr>
        <p:spPr>
          <a:xfrm>
            <a:off x="4573748" y="3380082"/>
            <a:ext cx="457200" cy="369332"/>
          </a:xfrm>
          <a:prstGeom prst="rect">
            <a:avLst/>
          </a:prstGeom>
          <a:noFill/>
        </p:spPr>
        <p:txBody>
          <a:bodyPr wrap="square" rtlCol="0">
            <a:spAutoFit/>
          </a:bodyPr>
          <a:lstStyle/>
          <a:p>
            <a:r>
              <a:rPr lang="en-US" dirty="0">
                <a:solidFill>
                  <a:schemeClr val="accent1"/>
                </a:solidFill>
              </a:rPr>
              <a:t>-2</a:t>
            </a:r>
          </a:p>
        </p:txBody>
      </p:sp>
      <p:sp>
        <p:nvSpPr>
          <p:cNvPr id="15" name="TextBox 14"/>
          <p:cNvSpPr txBox="1"/>
          <p:nvPr/>
        </p:nvSpPr>
        <p:spPr>
          <a:xfrm>
            <a:off x="3340514" y="3797827"/>
            <a:ext cx="653057" cy="369332"/>
          </a:xfrm>
          <a:prstGeom prst="rect">
            <a:avLst/>
          </a:prstGeom>
          <a:noFill/>
        </p:spPr>
        <p:txBody>
          <a:bodyPr wrap="square" rtlCol="0">
            <a:spAutoFit/>
          </a:bodyPr>
          <a:lstStyle/>
          <a:p>
            <a:r>
              <a:rPr lang="en-US" dirty="0">
                <a:solidFill>
                  <a:schemeClr val="accent1"/>
                </a:solidFill>
              </a:rPr>
              <a:t>+1</a:t>
            </a:r>
          </a:p>
        </p:txBody>
      </p:sp>
      <p:sp>
        <p:nvSpPr>
          <p:cNvPr id="16" name="TextBox 15"/>
          <p:cNvSpPr txBox="1"/>
          <p:nvPr/>
        </p:nvSpPr>
        <p:spPr>
          <a:xfrm>
            <a:off x="4886718" y="3772055"/>
            <a:ext cx="457200" cy="369332"/>
          </a:xfrm>
          <a:prstGeom prst="rect">
            <a:avLst/>
          </a:prstGeom>
          <a:noFill/>
        </p:spPr>
        <p:txBody>
          <a:bodyPr wrap="square" rtlCol="0">
            <a:spAutoFit/>
          </a:bodyPr>
          <a:lstStyle/>
          <a:p>
            <a:r>
              <a:rPr lang="en-US" dirty="0">
                <a:solidFill>
                  <a:schemeClr val="accent1"/>
                </a:solidFill>
              </a:rPr>
              <a:t>-3</a:t>
            </a:r>
          </a:p>
        </p:txBody>
      </p:sp>
      <p:sp>
        <p:nvSpPr>
          <p:cNvPr id="17" name="TextBox 16"/>
          <p:cNvSpPr txBox="1"/>
          <p:nvPr/>
        </p:nvSpPr>
        <p:spPr>
          <a:xfrm>
            <a:off x="3713501" y="4267551"/>
            <a:ext cx="702253" cy="369332"/>
          </a:xfrm>
          <a:prstGeom prst="rect">
            <a:avLst/>
          </a:prstGeom>
          <a:noFill/>
        </p:spPr>
        <p:txBody>
          <a:bodyPr wrap="square" rtlCol="0">
            <a:spAutoFit/>
          </a:bodyPr>
          <a:lstStyle/>
          <a:p>
            <a:r>
              <a:rPr lang="en-US" dirty="0">
                <a:solidFill>
                  <a:schemeClr val="accent1"/>
                </a:solidFill>
              </a:rPr>
              <a:t>+2</a:t>
            </a:r>
          </a:p>
        </p:txBody>
      </p:sp>
      <p:sp>
        <p:nvSpPr>
          <p:cNvPr id="18" name="TextBox 17"/>
          <p:cNvSpPr txBox="1"/>
          <p:nvPr/>
        </p:nvSpPr>
        <p:spPr>
          <a:xfrm>
            <a:off x="5120249" y="4230494"/>
            <a:ext cx="457200" cy="369332"/>
          </a:xfrm>
          <a:prstGeom prst="rect">
            <a:avLst/>
          </a:prstGeom>
          <a:noFill/>
        </p:spPr>
        <p:txBody>
          <a:bodyPr wrap="square" rtlCol="0">
            <a:spAutoFit/>
          </a:bodyPr>
          <a:lstStyle/>
          <a:p>
            <a:r>
              <a:rPr lang="en-US" dirty="0">
                <a:solidFill>
                  <a:schemeClr val="accent1"/>
                </a:solidFill>
              </a:rPr>
              <a:t>-3</a:t>
            </a:r>
          </a:p>
        </p:txBody>
      </p:sp>
      <p:sp>
        <p:nvSpPr>
          <p:cNvPr id="19" name="TextBox 18"/>
          <p:cNvSpPr txBox="1"/>
          <p:nvPr/>
        </p:nvSpPr>
        <p:spPr>
          <a:xfrm>
            <a:off x="3793544" y="4646396"/>
            <a:ext cx="743817" cy="369332"/>
          </a:xfrm>
          <a:prstGeom prst="rect">
            <a:avLst/>
          </a:prstGeom>
          <a:noFill/>
        </p:spPr>
        <p:txBody>
          <a:bodyPr wrap="square" rtlCol="0">
            <a:spAutoFit/>
          </a:bodyPr>
          <a:lstStyle/>
          <a:p>
            <a:r>
              <a:rPr lang="en-US" dirty="0">
                <a:solidFill>
                  <a:schemeClr val="accent1"/>
                </a:solidFill>
              </a:rPr>
              <a:t>+2</a:t>
            </a:r>
          </a:p>
        </p:txBody>
      </p:sp>
      <p:sp>
        <p:nvSpPr>
          <p:cNvPr id="20" name="TextBox 19"/>
          <p:cNvSpPr txBox="1"/>
          <p:nvPr/>
        </p:nvSpPr>
        <p:spPr>
          <a:xfrm>
            <a:off x="4973007" y="4683794"/>
            <a:ext cx="457200" cy="369332"/>
          </a:xfrm>
          <a:prstGeom prst="rect">
            <a:avLst/>
          </a:prstGeom>
          <a:noFill/>
        </p:spPr>
        <p:txBody>
          <a:bodyPr wrap="square" rtlCol="0">
            <a:spAutoFit/>
          </a:bodyPr>
          <a:lstStyle/>
          <a:p>
            <a:r>
              <a:rPr lang="en-US" dirty="0">
                <a:solidFill>
                  <a:schemeClr val="accent1"/>
                </a:solidFill>
              </a:rPr>
              <a:t>-1</a:t>
            </a:r>
          </a:p>
        </p:txBody>
      </p:sp>
      <p:sp>
        <p:nvSpPr>
          <p:cNvPr id="21" name="TextBox 20"/>
          <p:cNvSpPr txBox="1"/>
          <p:nvPr/>
        </p:nvSpPr>
        <p:spPr>
          <a:xfrm>
            <a:off x="3488559" y="5133427"/>
            <a:ext cx="743111" cy="369332"/>
          </a:xfrm>
          <a:prstGeom prst="rect">
            <a:avLst/>
          </a:prstGeom>
          <a:noFill/>
        </p:spPr>
        <p:txBody>
          <a:bodyPr wrap="square" rtlCol="0">
            <a:spAutoFit/>
          </a:bodyPr>
          <a:lstStyle/>
          <a:p>
            <a:r>
              <a:rPr lang="en-US" dirty="0">
                <a:solidFill>
                  <a:schemeClr val="accent1"/>
                </a:solidFill>
              </a:rPr>
              <a:t>+3</a:t>
            </a:r>
          </a:p>
        </p:txBody>
      </p:sp>
      <p:sp>
        <p:nvSpPr>
          <p:cNvPr id="22" name="TextBox 21"/>
          <p:cNvSpPr txBox="1"/>
          <p:nvPr/>
        </p:nvSpPr>
        <p:spPr>
          <a:xfrm>
            <a:off x="4672190" y="5184738"/>
            <a:ext cx="457200" cy="369332"/>
          </a:xfrm>
          <a:prstGeom prst="rect">
            <a:avLst/>
          </a:prstGeom>
          <a:noFill/>
        </p:spPr>
        <p:txBody>
          <a:bodyPr wrap="square" rtlCol="0">
            <a:spAutoFit/>
          </a:bodyPr>
          <a:lstStyle/>
          <a:p>
            <a:r>
              <a:rPr lang="en-US" dirty="0">
                <a:solidFill>
                  <a:schemeClr val="accent1"/>
                </a:solidFill>
              </a:rPr>
              <a:t>-2</a:t>
            </a:r>
          </a:p>
        </p:txBody>
      </p:sp>
    </p:spTree>
    <p:extLst>
      <p:ext uri="{BB962C8B-B14F-4D97-AF65-F5344CB8AC3E}">
        <p14:creationId xmlns:p14="http://schemas.microsoft.com/office/powerpoint/2010/main" val="380894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1"/>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2"/>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of the Video</a:t>
            </a:r>
          </a:p>
        </p:txBody>
      </p:sp>
      <p:sp>
        <p:nvSpPr>
          <p:cNvPr id="4" name="Content Placeholder 2">
            <a:extLst>
              <a:ext uri="{FF2B5EF4-FFF2-40B4-BE49-F238E27FC236}">
                <a16:creationId xmlns:a16="http://schemas.microsoft.com/office/drawing/2014/main" id="{D1DDF492-23CE-4740-9AC2-85D8FA9B9782}"/>
              </a:ext>
            </a:extLst>
          </p:cNvPr>
          <p:cNvSpPr>
            <a:spLocks noGrp="1"/>
          </p:cNvSpPr>
          <p:nvPr>
            <p:ph idx="1"/>
          </p:nvPr>
        </p:nvSpPr>
        <p:spPr/>
        <p:txBody>
          <a:bodyPr>
            <a:normAutofit/>
          </a:bodyPr>
          <a:lstStyle/>
          <a:p>
            <a:pPr marL="0" indent="0">
              <a:buNone/>
            </a:pPr>
            <a:r>
              <a:rPr lang="en-US" dirty="0"/>
              <a:t>How can we distinguish between the chemical names of fool’s gold (pyrite) from this black sludge made up of the same elements?</a:t>
            </a:r>
          </a:p>
          <a:p>
            <a:pPr marL="0" indent="0">
              <a:buNone/>
            </a:pPr>
            <a:r>
              <a:rPr lang="en-US" dirty="0"/>
              <a:t>		Pyrite FeS</a:t>
            </a:r>
            <a:r>
              <a:rPr lang="en-US" baseline="-25000" dirty="0"/>
              <a:t>2</a:t>
            </a:r>
            <a:r>
              <a:rPr lang="en-US" dirty="0"/>
              <a:t>				Sludge </a:t>
            </a:r>
            <a:r>
              <a:rPr lang="en-US" dirty="0" err="1"/>
              <a:t>FeS</a:t>
            </a:r>
            <a:endParaRPr lang="en-US" dirty="0"/>
          </a:p>
          <a:p>
            <a:pPr marL="0" indent="0">
              <a:buNone/>
            </a:pPr>
            <a:endParaRPr lang="en-US" dirty="0"/>
          </a:p>
        </p:txBody>
      </p:sp>
      <p:pic>
        <p:nvPicPr>
          <p:cNvPr id="5" name="Picture 2" descr="Iron sulfides | Podcast | Chemistry World">
            <a:extLst>
              <a:ext uri="{FF2B5EF4-FFF2-40B4-BE49-F238E27FC236}">
                <a16:creationId xmlns:a16="http://schemas.microsoft.com/office/drawing/2014/main" id="{9B847071-AA53-FB46-8D5F-45A6764CF4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740" y="3101919"/>
            <a:ext cx="38100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ron(II) sulfide - 100g">
            <a:extLst>
              <a:ext uri="{FF2B5EF4-FFF2-40B4-BE49-F238E27FC236}">
                <a16:creationId xmlns:a16="http://schemas.microsoft.com/office/drawing/2014/main" id="{61D6AC7A-4D07-364B-9AF9-809F5ADDA1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559" b="13890"/>
          <a:stretch/>
        </p:blipFill>
        <p:spPr bwMode="auto">
          <a:xfrm>
            <a:off x="6715262" y="3101919"/>
            <a:ext cx="2787205" cy="2133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B9A8299-150B-5C4C-A71E-071505763900}"/>
              </a:ext>
            </a:extLst>
          </p:cNvPr>
          <p:cNvSpPr txBox="1"/>
          <p:nvPr/>
        </p:nvSpPr>
        <p:spPr>
          <a:xfrm>
            <a:off x="3915177" y="2480453"/>
            <a:ext cx="1455313" cy="369332"/>
          </a:xfrm>
          <a:prstGeom prst="rect">
            <a:avLst/>
          </a:prstGeom>
          <a:noFill/>
        </p:spPr>
        <p:txBody>
          <a:bodyPr wrap="square" rtlCol="0">
            <a:spAutoFit/>
          </a:bodyPr>
          <a:lstStyle/>
          <a:p>
            <a:r>
              <a:rPr lang="en-US" dirty="0">
                <a:solidFill>
                  <a:schemeClr val="accent1"/>
                </a:solidFill>
              </a:rPr>
              <a:t>-2</a:t>
            </a:r>
          </a:p>
        </p:txBody>
      </p:sp>
      <p:sp>
        <p:nvSpPr>
          <p:cNvPr id="8" name="TextBox 7">
            <a:extLst>
              <a:ext uri="{FF2B5EF4-FFF2-40B4-BE49-F238E27FC236}">
                <a16:creationId xmlns:a16="http://schemas.microsoft.com/office/drawing/2014/main" id="{0E3840A7-41C5-5048-9686-1C344991BEBA}"/>
              </a:ext>
            </a:extLst>
          </p:cNvPr>
          <p:cNvSpPr txBox="1"/>
          <p:nvPr/>
        </p:nvSpPr>
        <p:spPr>
          <a:xfrm>
            <a:off x="3504128" y="2421854"/>
            <a:ext cx="1455313" cy="369332"/>
          </a:xfrm>
          <a:prstGeom prst="rect">
            <a:avLst/>
          </a:prstGeom>
          <a:noFill/>
        </p:spPr>
        <p:txBody>
          <a:bodyPr wrap="square" rtlCol="0">
            <a:spAutoFit/>
          </a:bodyPr>
          <a:lstStyle/>
          <a:p>
            <a:r>
              <a:rPr lang="en-US" dirty="0">
                <a:solidFill>
                  <a:schemeClr val="accent1"/>
                </a:solidFill>
              </a:rPr>
              <a:t>+4</a:t>
            </a:r>
          </a:p>
        </p:txBody>
      </p:sp>
      <p:sp>
        <p:nvSpPr>
          <p:cNvPr id="9" name="TextBox 8">
            <a:extLst>
              <a:ext uri="{FF2B5EF4-FFF2-40B4-BE49-F238E27FC236}">
                <a16:creationId xmlns:a16="http://schemas.microsoft.com/office/drawing/2014/main" id="{11087A6C-FC9A-B441-B406-4E869CFF7E4E}"/>
              </a:ext>
            </a:extLst>
          </p:cNvPr>
          <p:cNvSpPr txBox="1"/>
          <p:nvPr/>
        </p:nvSpPr>
        <p:spPr>
          <a:xfrm>
            <a:off x="2324635" y="5370456"/>
            <a:ext cx="2736762" cy="523220"/>
          </a:xfrm>
          <a:prstGeom prst="rect">
            <a:avLst/>
          </a:prstGeom>
          <a:noFill/>
        </p:spPr>
        <p:txBody>
          <a:bodyPr wrap="square" rtlCol="0">
            <a:spAutoFit/>
          </a:bodyPr>
          <a:lstStyle/>
          <a:p>
            <a:r>
              <a:rPr lang="en-US" sz="2800" dirty="0">
                <a:solidFill>
                  <a:schemeClr val="accent1"/>
                </a:solidFill>
              </a:rPr>
              <a:t>Iron (IV) sulfide</a:t>
            </a:r>
          </a:p>
        </p:txBody>
      </p:sp>
      <p:sp>
        <p:nvSpPr>
          <p:cNvPr id="10" name="TextBox 9">
            <a:extLst>
              <a:ext uri="{FF2B5EF4-FFF2-40B4-BE49-F238E27FC236}">
                <a16:creationId xmlns:a16="http://schemas.microsoft.com/office/drawing/2014/main" id="{3ACE5CAA-1AAF-7248-8C3E-E3BD9FA31715}"/>
              </a:ext>
            </a:extLst>
          </p:cNvPr>
          <p:cNvSpPr txBox="1"/>
          <p:nvPr/>
        </p:nvSpPr>
        <p:spPr>
          <a:xfrm>
            <a:off x="8575718" y="2350129"/>
            <a:ext cx="1455313" cy="369332"/>
          </a:xfrm>
          <a:prstGeom prst="rect">
            <a:avLst/>
          </a:prstGeom>
          <a:noFill/>
        </p:spPr>
        <p:txBody>
          <a:bodyPr wrap="square" rtlCol="0">
            <a:spAutoFit/>
          </a:bodyPr>
          <a:lstStyle/>
          <a:p>
            <a:r>
              <a:rPr lang="en-US" dirty="0">
                <a:solidFill>
                  <a:schemeClr val="accent1"/>
                </a:solidFill>
              </a:rPr>
              <a:t>-2</a:t>
            </a:r>
          </a:p>
        </p:txBody>
      </p:sp>
      <p:sp>
        <p:nvSpPr>
          <p:cNvPr id="11" name="TextBox 10">
            <a:extLst>
              <a:ext uri="{FF2B5EF4-FFF2-40B4-BE49-F238E27FC236}">
                <a16:creationId xmlns:a16="http://schemas.microsoft.com/office/drawing/2014/main" id="{905C1D8B-C183-E945-AD46-84BF465B4037}"/>
              </a:ext>
            </a:extLst>
          </p:cNvPr>
          <p:cNvSpPr txBox="1"/>
          <p:nvPr/>
        </p:nvSpPr>
        <p:spPr>
          <a:xfrm>
            <a:off x="8164669" y="2350129"/>
            <a:ext cx="1455313" cy="369332"/>
          </a:xfrm>
          <a:prstGeom prst="rect">
            <a:avLst/>
          </a:prstGeom>
          <a:noFill/>
        </p:spPr>
        <p:txBody>
          <a:bodyPr wrap="square" rtlCol="0">
            <a:spAutoFit/>
          </a:bodyPr>
          <a:lstStyle/>
          <a:p>
            <a:r>
              <a:rPr lang="en-US" dirty="0">
                <a:solidFill>
                  <a:schemeClr val="accent1"/>
                </a:solidFill>
              </a:rPr>
              <a:t>+2</a:t>
            </a:r>
          </a:p>
        </p:txBody>
      </p:sp>
      <p:sp>
        <p:nvSpPr>
          <p:cNvPr id="12" name="TextBox 11">
            <a:extLst>
              <a:ext uri="{FF2B5EF4-FFF2-40B4-BE49-F238E27FC236}">
                <a16:creationId xmlns:a16="http://schemas.microsoft.com/office/drawing/2014/main" id="{E5EEE069-5D50-BB43-8E10-FB72665635A3}"/>
              </a:ext>
            </a:extLst>
          </p:cNvPr>
          <p:cNvSpPr txBox="1"/>
          <p:nvPr/>
        </p:nvSpPr>
        <p:spPr>
          <a:xfrm>
            <a:off x="6883220" y="5356367"/>
            <a:ext cx="2736762" cy="523220"/>
          </a:xfrm>
          <a:prstGeom prst="rect">
            <a:avLst/>
          </a:prstGeom>
          <a:noFill/>
        </p:spPr>
        <p:txBody>
          <a:bodyPr wrap="square" rtlCol="0">
            <a:spAutoFit/>
          </a:bodyPr>
          <a:lstStyle/>
          <a:p>
            <a:r>
              <a:rPr lang="en-US" sz="2800" dirty="0">
                <a:solidFill>
                  <a:schemeClr val="accent1"/>
                </a:solidFill>
              </a:rPr>
              <a:t>Iron (II) sulfide</a:t>
            </a:r>
          </a:p>
        </p:txBody>
      </p:sp>
    </p:spTree>
    <p:extLst>
      <p:ext uri="{BB962C8B-B14F-4D97-AF65-F5344CB8AC3E}">
        <p14:creationId xmlns:p14="http://schemas.microsoft.com/office/powerpoint/2010/main" val="253691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Now you must be able to…</a:t>
            </a:r>
          </a:p>
        </p:txBody>
      </p:sp>
      <p:sp>
        <p:nvSpPr>
          <p:cNvPr id="3" name="Content Placeholder 2"/>
          <p:cNvSpPr>
            <a:spLocks noGrp="1"/>
          </p:cNvSpPr>
          <p:nvPr>
            <p:ph idx="1"/>
          </p:nvPr>
        </p:nvSpPr>
        <p:spPr/>
        <p:txBody>
          <a:bodyPr/>
          <a:lstStyle/>
          <a:p>
            <a:pPr lvl="1"/>
            <a:r>
              <a:rPr lang="en-US" dirty="0"/>
              <a:t>Name all binary compounds.</a:t>
            </a:r>
          </a:p>
          <a:p>
            <a:endParaRPr lang="en-US" dirty="0"/>
          </a:p>
          <a:p>
            <a:pPr lvl="1"/>
            <a:endParaRPr lang="en-US" dirty="0"/>
          </a:p>
        </p:txBody>
      </p:sp>
    </p:spTree>
    <p:extLst>
      <p:ext uri="{BB962C8B-B14F-4D97-AF65-F5344CB8AC3E}">
        <p14:creationId xmlns:p14="http://schemas.microsoft.com/office/powerpoint/2010/main" val="91232397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Naming Compounds </a:t>
            </a:r>
            <a:br>
              <a:rPr lang="en-US" dirty="0"/>
            </a:br>
            <a:r>
              <a:rPr lang="en-US" dirty="0"/>
              <a:t>Part 2</a:t>
            </a:r>
          </a:p>
        </p:txBody>
      </p:sp>
    </p:spTree>
    <p:extLst>
      <p:ext uri="{BB962C8B-B14F-4D97-AF65-F5344CB8AC3E}">
        <p14:creationId xmlns:p14="http://schemas.microsoft.com/office/powerpoint/2010/main" val="46050064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Objectives</a:t>
            </a:r>
          </a:p>
        </p:txBody>
      </p:sp>
      <p:sp>
        <p:nvSpPr>
          <p:cNvPr id="3" name="Content Placeholder 2"/>
          <p:cNvSpPr>
            <a:spLocks noGrp="1"/>
          </p:cNvSpPr>
          <p:nvPr>
            <p:ph idx="1"/>
          </p:nvPr>
        </p:nvSpPr>
        <p:spPr/>
        <p:txBody>
          <a:bodyPr/>
          <a:lstStyle/>
          <a:p>
            <a:pPr marL="0" indent="0">
              <a:buNone/>
            </a:pPr>
            <a:r>
              <a:rPr lang="en-US" dirty="0">
                <a:solidFill>
                  <a:schemeClr val="accent1"/>
                </a:solidFill>
              </a:rPr>
              <a:t>You should already be able to…</a:t>
            </a:r>
          </a:p>
          <a:p>
            <a:pPr lvl="1"/>
            <a:r>
              <a:rPr lang="en-US" dirty="0"/>
              <a:t>Name simple compounds</a:t>
            </a:r>
          </a:p>
          <a:p>
            <a:pPr marL="0" indent="0">
              <a:buNone/>
            </a:pPr>
            <a:r>
              <a:rPr lang="en-US" dirty="0">
                <a:solidFill>
                  <a:schemeClr val="accent1"/>
                </a:solidFill>
              </a:rPr>
              <a:t>By the end of this video you should be able to…</a:t>
            </a:r>
          </a:p>
          <a:p>
            <a:pPr lvl="1"/>
            <a:r>
              <a:rPr lang="en-US" dirty="0"/>
              <a:t>Name all ternary compounds.</a:t>
            </a:r>
          </a:p>
          <a:p>
            <a:endParaRPr lang="en-US" dirty="0"/>
          </a:p>
          <a:p>
            <a:pPr lvl="1"/>
            <a:endParaRPr lang="en-US" dirty="0"/>
          </a:p>
        </p:txBody>
      </p:sp>
    </p:spTree>
    <p:extLst>
      <p:ext uri="{BB962C8B-B14F-4D97-AF65-F5344CB8AC3E}">
        <p14:creationId xmlns:p14="http://schemas.microsoft.com/office/powerpoint/2010/main" val="304821113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of the Video</a:t>
            </a:r>
          </a:p>
        </p:txBody>
      </p:sp>
      <p:sp>
        <p:nvSpPr>
          <p:cNvPr id="4" name="Content Placeholder 2">
            <a:extLst>
              <a:ext uri="{FF2B5EF4-FFF2-40B4-BE49-F238E27FC236}">
                <a16:creationId xmlns:a16="http://schemas.microsoft.com/office/drawing/2014/main" id="{CE2DCE9D-15E5-2447-BCDA-211A936CF660}"/>
              </a:ext>
            </a:extLst>
          </p:cNvPr>
          <p:cNvSpPr>
            <a:spLocks noGrp="1"/>
          </p:cNvSpPr>
          <p:nvPr>
            <p:ph idx="1"/>
          </p:nvPr>
        </p:nvSpPr>
        <p:spPr/>
        <p:txBody>
          <a:bodyPr>
            <a:normAutofit lnSpcReduction="10000"/>
          </a:bodyPr>
          <a:lstStyle/>
          <a:p>
            <a:pPr marL="0" indent="0">
              <a:buNone/>
            </a:pPr>
            <a:r>
              <a:rPr lang="en-US" dirty="0"/>
              <a:t>Common names of household chemicals vary from country to country and even state to state sometimes. Chemists need a universal way to name chemicals in order to communicate effectively. What are the chemical names of these common household chemicals?</a:t>
            </a:r>
          </a:p>
          <a:p>
            <a:pPr marL="0" indent="0">
              <a:buNone/>
            </a:pPr>
            <a:r>
              <a:rPr lang="en-US" dirty="0"/>
              <a:t>	Baking powder Na</a:t>
            </a:r>
            <a:r>
              <a:rPr lang="en-US" baseline="-25000" dirty="0"/>
              <a:t>2</a:t>
            </a:r>
            <a:r>
              <a:rPr lang="en-US" dirty="0"/>
              <a:t>CO</a:t>
            </a:r>
            <a:r>
              <a:rPr lang="en-US" baseline="-25000" dirty="0"/>
              <a:t>3</a:t>
            </a:r>
          </a:p>
          <a:p>
            <a:pPr marL="0" indent="0">
              <a:buNone/>
            </a:pPr>
            <a:r>
              <a:rPr lang="en-US" dirty="0"/>
              <a:t>	Baking soda NaHCO</a:t>
            </a:r>
            <a:r>
              <a:rPr lang="en-US" baseline="-25000" dirty="0"/>
              <a:t>3</a:t>
            </a:r>
          </a:p>
          <a:p>
            <a:pPr marL="0" indent="0">
              <a:buNone/>
            </a:pPr>
            <a:r>
              <a:rPr lang="en-US" dirty="0"/>
              <a:t>	Bleach </a:t>
            </a:r>
            <a:r>
              <a:rPr lang="en-US" dirty="0" err="1"/>
              <a:t>NaClO</a:t>
            </a:r>
            <a:endParaRPr lang="en-US" dirty="0"/>
          </a:p>
          <a:p>
            <a:pPr marL="0" indent="0">
              <a:buNone/>
            </a:pPr>
            <a:r>
              <a:rPr lang="en-US" dirty="0"/>
              <a:t>	Laughing gas N</a:t>
            </a:r>
            <a:r>
              <a:rPr lang="en-US" baseline="-25000" dirty="0"/>
              <a:t>2</a:t>
            </a:r>
            <a:r>
              <a:rPr lang="en-US" dirty="0"/>
              <a:t>O</a:t>
            </a:r>
          </a:p>
          <a:p>
            <a:pPr marL="0" indent="0">
              <a:buNone/>
            </a:pPr>
            <a:r>
              <a:rPr lang="en-US" dirty="0"/>
              <a:t>	Sand SiO</a:t>
            </a:r>
            <a:r>
              <a:rPr lang="en-US" baseline="-25000" dirty="0"/>
              <a:t>2</a:t>
            </a:r>
          </a:p>
          <a:p>
            <a:pPr marL="0" indent="0">
              <a:buNone/>
            </a:pPr>
            <a:r>
              <a:rPr lang="en-US" dirty="0"/>
              <a:t>	Chalk CaCO</a:t>
            </a:r>
            <a:r>
              <a:rPr lang="en-US" baseline="-25000" dirty="0"/>
              <a:t>3</a:t>
            </a:r>
          </a:p>
          <a:p>
            <a:pPr marL="0" indent="0">
              <a:buNone/>
            </a:pPr>
            <a:r>
              <a:rPr lang="en-US" dirty="0"/>
              <a:t>	Milk of Magnesia Mg(OH)</a:t>
            </a:r>
            <a:r>
              <a:rPr lang="en-US" baseline="-25000" dirty="0"/>
              <a:t>2</a:t>
            </a:r>
          </a:p>
          <a:p>
            <a:pPr marL="0" indent="0">
              <a:buNone/>
            </a:pPr>
            <a:endParaRPr lang="en-US" dirty="0"/>
          </a:p>
        </p:txBody>
      </p:sp>
      <p:pic>
        <p:nvPicPr>
          <p:cNvPr id="10242" name="Picture 2" descr="Baking Soda vs Baking Powder: What's the Difference? | Bon Appétit">
            <a:extLst>
              <a:ext uri="{FF2B5EF4-FFF2-40B4-BE49-F238E27FC236}">
                <a16:creationId xmlns:a16="http://schemas.microsoft.com/office/drawing/2014/main" id="{8DC0463E-5AB3-5844-BDE3-042539AE9B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6658" y="2969830"/>
            <a:ext cx="2929897" cy="2194595"/>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Clorox Concentrated Disinfecting Bleach - Shop Bleach at H-E-B">
            <a:extLst>
              <a:ext uri="{FF2B5EF4-FFF2-40B4-BE49-F238E27FC236}">
                <a16:creationId xmlns:a16="http://schemas.microsoft.com/office/drawing/2014/main" id="{F697ED30-1999-764F-98EB-FFD10F4FA3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6555" y="2969829"/>
            <a:ext cx="2194595" cy="2194595"/>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What is Laughing Gas? - Dental Brothers">
            <a:extLst>
              <a:ext uri="{FF2B5EF4-FFF2-40B4-BE49-F238E27FC236}">
                <a16:creationId xmlns:a16="http://schemas.microsoft.com/office/drawing/2014/main" id="{5C54D549-EF15-5F44-BA66-5695E39728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4608" y="-24217"/>
            <a:ext cx="2687392" cy="1788337"/>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Concrete Sand | DunRite Sand and Gravel Company">
            <a:extLst>
              <a:ext uri="{FF2B5EF4-FFF2-40B4-BE49-F238E27FC236}">
                <a16:creationId xmlns:a16="http://schemas.microsoft.com/office/drawing/2014/main" id="{8D285DA9-9CA2-7C47-B810-66320295EA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511380" cy="1671209"/>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Amazon.com : School Smart Dustless Chalkboard Chalk - Pack of 12 - White -  084832 : White Dust Free Chalk : Office Products">
            <a:extLst>
              <a:ext uri="{FF2B5EF4-FFF2-40B4-BE49-F238E27FC236}">
                <a16:creationId xmlns:a16="http://schemas.microsoft.com/office/drawing/2014/main" id="{0488614F-090F-784F-AC8A-7045A52631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81150" y="2969828"/>
            <a:ext cx="2194595" cy="2194595"/>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descr="Amazon.com: Phillips' Milk of Magnesia Liquid Laxative, 12 oz, Cramp Free &amp;  Gentle Overnight Relief Of Occasional Constipation, #1 Milk of Magnesia  Brand : Health &amp; Household">
            <a:extLst>
              <a:ext uri="{FF2B5EF4-FFF2-40B4-BE49-F238E27FC236}">
                <a16:creationId xmlns:a16="http://schemas.microsoft.com/office/drawing/2014/main" id="{F63A437F-1B30-5543-AD97-52FCBD5FE1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21606" y="5164423"/>
            <a:ext cx="1842602" cy="1754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5322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Ternary Compounds</a:t>
            </a:r>
          </a:p>
        </p:txBody>
      </p:sp>
      <p:sp>
        <p:nvSpPr>
          <p:cNvPr id="3" name="Content Placeholder 2"/>
          <p:cNvSpPr>
            <a:spLocks noGrp="1"/>
          </p:cNvSpPr>
          <p:nvPr>
            <p:ph idx="1"/>
          </p:nvPr>
        </p:nvSpPr>
        <p:spPr>
          <a:xfrm>
            <a:off x="2380060" y="1828801"/>
            <a:ext cx="7754540" cy="3962401"/>
          </a:xfrm>
        </p:spPr>
        <p:txBody>
          <a:bodyPr>
            <a:normAutofit/>
          </a:bodyPr>
          <a:lstStyle/>
          <a:p>
            <a:pPr marL="0" indent="0">
              <a:buNone/>
            </a:pPr>
            <a:r>
              <a:rPr lang="en-US" sz="3200" dirty="0"/>
              <a:t>When compounds have more than 2 elements, it contains a polyatomic ion. </a:t>
            </a:r>
          </a:p>
          <a:p>
            <a:r>
              <a:rPr lang="en-US" sz="3200" dirty="0">
                <a:solidFill>
                  <a:schemeClr val="accent1"/>
                </a:solidFill>
              </a:rPr>
              <a:t>AgNO</a:t>
            </a:r>
            <a:r>
              <a:rPr lang="en-US" sz="3200" baseline="-25000" dirty="0">
                <a:solidFill>
                  <a:schemeClr val="accent1"/>
                </a:solidFill>
              </a:rPr>
              <a:t>3</a:t>
            </a:r>
            <a:r>
              <a:rPr lang="en-US" sz="3200" dirty="0">
                <a:solidFill>
                  <a:schemeClr val="accent1"/>
                </a:solidFill>
              </a:rPr>
              <a:t>		silver nitrate</a:t>
            </a:r>
          </a:p>
          <a:p>
            <a:r>
              <a:rPr lang="en-US" sz="3200" dirty="0">
                <a:solidFill>
                  <a:schemeClr val="accent1"/>
                </a:solidFill>
              </a:rPr>
              <a:t>CaCO</a:t>
            </a:r>
            <a:r>
              <a:rPr lang="en-US" sz="3200" baseline="-25000" dirty="0">
                <a:solidFill>
                  <a:schemeClr val="accent1"/>
                </a:solidFill>
              </a:rPr>
              <a:t>3</a:t>
            </a:r>
            <a:r>
              <a:rPr lang="en-US" sz="3200" dirty="0">
                <a:solidFill>
                  <a:schemeClr val="accent1"/>
                </a:solidFill>
              </a:rPr>
              <a:t>		calcium carbonate</a:t>
            </a:r>
          </a:p>
          <a:p>
            <a:r>
              <a:rPr lang="en-US" sz="3200" dirty="0">
                <a:solidFill>
                  <a:schemeClr val="accent1"/>
                </a:solidFill>
              </a:rPr>
              <a:t>LiClO</a:t>
            </a:r>
            <a:r>
              <a:rPr lang="en-US" sz="3200" baseline="-25000" dirty="0">
                <a:solidFill>
                  <a:schemeClr val="accent1"/>
                </a:solidFill>
              </a:rPr>
              <a:t>2</a:t>
            </a:r>
            <a:r>
              <a:rPr lang="en-US" sz="3200" dirty="0">
                <a:solidFill>
                  <a:schemeClr val="accent1"/>
                </a:solidFill>
              </a:rPr>
              <a:t>		lithium chlorite</a:t>
            </a:r>
          </a:p>
          <a:p>
            <a:r>
              <a:rPr lang="en-US" sz="3200" dirty="0" err="1">
                <a:solidFill>
                  <a:schemeClr val="accent1"/>
                </a:solidFill>
              </a:rPr>
              <a:t>NaOH</a:t>
            </a:r>
            <a:r>
              <a:rPr lang="en-US" sz="3200" dirty="0">
                <a:solidFill>
                  <a:schemeClr val="accent1"/>
                </a:solidFill>
              </a:rPr>
              <a:t>		sodium hydroxide</a:t>
            </a:r>
          </a:p>
          <a:p>
            <a:r>
              <a:rPr lang="en-US" sz="3200" dirty="0">
                <a:solidFill>
                  <a:schemeClr val="accent1"/>
                </a:solidFill>
              </a:rPr>
              <a:t>(NH</a:t>
            </a:r>
            <a:r>
              <a:rPr lang="en-US" sz="3200" baseline="-25000" dirty="0">
                <a:solidFill>
                  <a:schemeClr val="accent1"/>
                </a:solidFill>
              </a:rPr>
              <a:t>4</a:t>
            </a:r>
            <a:r>
              <a:rPr lang="en-US" sz="3200" dirty="0">
                <a:solidFill>
                  <a:schemeClr val="accent1"/>
                </a:solidFill>
              </a:rPr>
              <a:t>)</a:t>
            </a:r>
            <a:r>
              <a:rPr lang="en-US" sz="3200" baseline="-25000" dirty="0">
                <a:solidFill>
                  <a:schemeClr val="accent1"/>
                </a:solidFill>
              </a:rPr>
              <a:t>3</a:t>
            </a:r>
            <a:r>
              <a:rPr lang="en-US" sz="3200" dirty="0">
                <a:solidFill>
                  <a:schemeClr val="accent1"/>
                </a:solidFill>
              </a:rPr>
              <a:t>PO</a:t>
            </a:r>
            <a:r>
              <a:rPr lang="en-US" sz="3200" baseline="-25000" dirty="0">
                <a:solidFill>
                  <a:schemeClr val="accent1"/>
                </a:solidFill>
              </a:rPr>
              <a:t>4</a:t>
            </a:r>
            <a:r>
              <a:rPr lang="en-US" sz="3200" dirty="0">
                <a:solidFill>
                  <a:schemeClr val="accent1"/>
                </a:solidFill>
              </a:rPr>
              <a:t>	ammonium phosphate</a:t>
            </a:r>
          </a:p>
          <a:p>
            <a:endParaRPr lang="en-US" dirty="0"/>
          </a:p>
        </p:txBody>
      </p:sp>
    </p:spTree>
    <p:extLst>
      <p:ext uri="{BB962C8B-B14F-4D97-AF65-F5344CB8AC3E}">
        <p14:creationId xmlns:p14="http://schemas.microsoft.com/office/powerpoint/2010/main" val="288168012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4"/>
                </a:solidFill>
              </a:rPr>
              <a:t>Tricks for memorization:</a:t>
            </a:r>
          </a:p>
        </p:txBody>
      </p:sp>
      <p:sp>
        <p:nvSpPr>
          <p:cNvPr id="3" name="Content Placeholder 2"/>
          <p:cNvSpPr>
            <a:spLocks noGrp="1"/>
          </p:cNvSpPr>
          <p:nvPr>
            <p:ph idx="1"/>
          </p:nvPr>
        </p:nvSpPr>
        <p:spPr>
          <a:xfrm>
            <a:off x="2380061" y="2097088"/>
            <a:ext cx="7429499" cy="3541714"/>
          </a:xfrm>
        </p:spPr>
        <p:txBody>
          <a:bodyPr>
            <a:normAutofit lnSpcReduction="10000"/>
          </a:bodyPr>
          <a:lstStyle/>
          <a:p>
            <a:r>
              <a:rPr lang="en-US" sz="3200" dirty="0"/>
              <a:t>Memorize the “-</a:t>
            </a:r>
            <a:r>
              <a:rPr lang="en-US" sz="3200" dirty="0" err="1"/>
              <a:t>ates</a:t>
            </a:r>
            <a:r>
              <a:rPr lang="en-US" sz="3200" dirty="0"/>
              <a:t>”</a:t>
            </a:r>
          </a:p>
          <a:p>
            <a:r>
              <a:rPr lang="en-US" sz="3200" dirty="0"/>
              <a:t>Any similar polyatomic with one more oxygen is a “per—ate”.</a:t>
            </a:r>
          </a:p>
          <a:p>
            <a:r>
              <a:rPr lang="en-US" sz="3200" dirty="0"/>
              <a:t>Any similar polyatomic with one less oxygen is a “</a:t>
            </a:r>
            <a:r>
              <a:rPr lang="en-US" sz="3200" dirty="0" err="1"/>
              <a:t>ite</a:t>
            </a:r>
            <a:r>
              <a:rPr lang="en-US" sz="3200" dirty="0"/>
              <a:t>”.</a:t>
            </a:r>
          </a:p>
          <a:p>
            <a:r>
              <a:rPr lang="en-US" sz="3200" dirty="0"/>
              <a:t>Any similar polyatomic with two less </a:t>
            </a:r>
            <a:r>
              <a:rPr lang="en-US" sz="3200" dirty="0" err="1"/>
              <a:t>oxygens</a:t>
            </a:r>
            <a:r>
              <a:rPr lang="en-US" sz="3200" dirty="0"/>
              <a:t> is a “hypo—</a:t>
            </a:r>
            <a:r>
              <a:rPr lang="en-US" sz="3200" dirty="0" err="1"/>
              <a:t>ite</a:t>
            </a:r>
            <a:r>
              <a:rPr lang="en-US" sz="3200" dirty="0"/>
              <a:t>”.</a:t>
            </a:r>
          </a:p>
          <a:p>
            <a:endParaRPr lang="en-US" dirty="0"/>
          </a:p>
        </p:txBody>
      </p:sp>
    </p:spTree>
    <p:extLst>
      <p:ext uri="{BB962C8B-B14F-4D97-AF65-F5344CB8AC3E}">
        <p14:creationId xmlns:p14="http://schemas.microsoft.com/office/powerpoint/2010/main" val="304262421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C000"/>
                </a:solidFill>
              </a:rPr>
              <a:t>Memorize these “</a:t>
            </a:r>
            <a:r>
              <a:rPr lang="en-US" dirty="0" err="1">
                <a:solidFill>
                  <a:srgbClr val="FFC000"/>
                </a:solidFill>
              </a:rPr>
              <a:t>ates</a:t>
            </a:r>
            <a:r>
              <a:rPr lang="en-US" dirty="0">
                <a:solidFill>
                  <a:srgbClr val="FFC000"/>
                </a:solidFill>
              </a:rPr>
              <a:t>” names, symbols, charges, and the rules:</a:t>
            </a:r>
          </a:p>
        </p:txBody>
      </p:sp>
      <p:sp>
        <p:nvSpPr>
          <p:cNvPr id="3" name="Content Placeholder 2"/>
          <p:cNvSpPr>
            <a:spLocks noGrp="1"/>
          </p:cNvSpPr>
          <p:nvPr>
            <p:ph sz="half" idx="1"/>
          </p:nvPr>
        </p:nvSpPr>
        <p:spPr>
          <a:xfrm>
            <a:off x="2380060" y="2097088"/>
            <a:ext cx="3658792" cy="3541714"/>
          </a:xfrm>
        </p:spPr>
        <p:txBody>
          <a:bodyPr>
            <a:noAutofit/>
          </a:bodyPr>
          <a:lstStyle/>
          <a:p>
            <a:r>
              <a:rPr lang="en-US" dirty="0">
                <a:solidFill>
                  <a:srgbClr val="FFC000"/>
                </a:solidFill>
              </a:rPr>
              <a:t>Acetate C</a:t>
            </a:r>
            <a:r>
              <a:rPr lang="en-US" baseline="-25000" dirty="0">
                <a:solidFill>
                  <a:srgbClr val="FFC000"/>
                </a:solidFill>
              </a:rPr>
              <a:t>2</a:t>
            </a:r>
            <a:r>
              <a:rPr lang="en-US" dirty="0">
                <a:solidFill>
                  <a:srgbClr val="FFC000"/>
                </a:solidFill>
              </a:rPr>
              <a:t>H</a:t>
            </a:r>
            <a:r>
              <a:rPr lang="en-US" baseline="-25000" dirty="0">
                <a:solidFill>
                  <a:srgbClr val="FFC000"/>
                </a:solidFill>
              </a:rPr>
              <a:t>3</a:t>
            </a:r>
            <a:r>
              <a:rPr lang="en-US" dirty="0">
                <a:solidFill>
                  <a:srgbClr val="FFC000"/>
                </a:solidFill>
              </a:rPr>
              <a:t>O</a:t>
            </a:r>
            <a:r>
              <a:rPr lang="en-US" baseline="-25000" dirty="0">
                <a:solidFill>
                  <a:srgbClr val="FFC000"/>
                </a:solidFill>
              </a:rPr>
              <a:t>2</a:t>
            </a:r>
            <a:r>
              <a:rPr lang="en-US" baseline="30000" dirty="0">
                <a:solidFill>
                  <a:srgbClr val="FFC000"/>
                </a:solidFill>
              </a:rPr>
              <a:t>-</a:t>
            </a:r>
          </a:p>
          <a:p>
            <a:r>
              <a:rPr lang="en-US" dirty="0">
                <a:solidFill>
                  <a:srgbClr val="FFC000"/>
                </a:solidFill>
              </a:rPr>
              <a:t>Bicarbonate HCO</a:t>
            </a:r>
            <a:r>
              <a:rPr lang="en-US" baseline="-25000" dirty="0">
                <a:solidFill>
                  <a:srgbClr val="FFC000"/>
                </a:solidFill>
              </a:rPr>
              <a:t>3</a:t>
            </a:r>
            <a:r>
              <a:rPr lang="en-US" baseline="30000" dirty="0">
                <a:solidFill>
                  <a:srgbClr val="FFC000"/>
                </a:solidFill>
              </a:rPr>
              <a:t>-</a:t>
            </a:r>
          </a:p>
          <a:p>
            <a:r>
              <a:rPr lang="en-US" dirty="0">
                <a:solidFill>
                  <a:srgbClr val="FFC000"/>
                </a:solidFill>
              </a:rPr>
              <a:t>Bisulfate HSO</a:t>
            </a:r>
            <a:r>
              <a:rPr lang="en-US" baseline="-25000" dirty="0">
                <a:solidFill>
                  <a:srgbClr val="FFC000"/>
                </a:solidFill>
              </a:rPr>
              <a:t>4</a:t>
            </a:r>
            <a:r>
              <a:rPr lang="en-US" baseline="30000" dirty="0">
                <a:solidFill>
                  <a:srgbClr val="FFC000"/>
                </a:solidFill>
              </a:rPr>
              <a:t>-</a:t>
            </a:r>
          </a:p>
          <a:p>
            <a:r>
              <a:rPr lang="en-US" dirty="0">
                <a:solidFill>
                  <a:srgbClr val="FFC000"/>
                </a:solidFill>
              </a:rPr>
              <a:t>Bromate BrO</a:t>
            </a:r>
            <a:r>
              <a:rPr lang="en-US" baseline="-25000" dirty="0">
                <a:solidFill>
                  <a:srgbClr val="FFC000"/>
                </a:solidFill>
              </a:rPr>
              <a:t>3</a:t>
            </a:r>
            <a:r>
              <a:rPr lang="en-US" baseline="30000" dirty="0">
                <a:solidFill>
                  <a:srgbClr val="FFC000"/>
                </a:solidFill>
              </a:rPr>
              <a:t>-</a:t>
            </a:r>
          </a:p>
          <a:p>
            <a:r>
              <a:rPr lang="en-US" dirty="0">
                <a:solidFill>
                  <a:srgbClr val="FFC000"/>
                </a:solidFill>
              </a:rPr>
              <a:t>Carbonate CO</a:t>
            </a:r>
            <a:r>
              <a:rPr lang="en-US" baseline="-25000" dirty="0">
                <a:solidFill>
                  <a:srgbClr val="FFC000"/>
                </a:solidFill>
              </a:rPr>
              <a:t>3</a:t>
            </a:r>
            <a:r>
              <a:rPr lang="en-US" baseline="30000" dirty="0">
                <a:solidFill>
                  <a:srgbClr val="FFC000"/>
                </a:solidFill>
              </a:rPr>
              <a:t>2-</a:t>
            </a:r>
          </a:p>
          <a:p>
            <a:r>
              <a:rPr lang="en-US" dirty="0">
                <a:solidFill>
                  <a:srgbClr val="FFC000"/>
                </a:solidFill>
              </a:rPr>
              <a:t>Chlorate ClO</a:t>
            </a:r>
            <a:r>
              <a:rPr lang="en-US" baseline="-25000" dirty="0">
                <a:solidFill>
                  <a:srgbClr val="FFC000"/>
                </a:solidFill>
              </a:rPr>
              <a:t>3</a:t>
            </a:r>
            <a:r>
              <a:rPr lang="en-US" baseline="30000" dirty="0">
                <a:solidFill>
                  <a:srgbClr val="FFC000"/>
                </a:solidFill>
              </a:rPr>
              <a:t>-</a:t>
            </a:r>
            <a:r>
              <a:rPr lang="en-US" dirty="0">
                <a:solidFill>
                  <a:srgbClr val="FFC000"/>
                </a:solidFill>
              </a:rPr>
              <a:t/>
            </a:r>
            <a:br>
              <a:rPr lang="en-US" dirty="0">
                <a:solidFill>
                  <a:srgbClr val="FFC000"/>
                </a:solidFill>
              </a:rPr>
            </a:br>
            <a:endParaRPr lang="en-US" dirty="0">
              <a:solidFill>
                <a:srgbClr val="FFC000"/>
              </a:solidFill>
            </a:endParaRPr>
          </a:p>
          <a:p>
            <a:endParaRPr lang="en-US" dirty="0">
              <a:solidFill>
                <a:srgbClr val="FFC000"/>
              </a:solidFill>
            </a:endParaRPr>
          </a:p>
        </p:txBody>
      </p:sp>
      <p:sp>
        <p:nvSpPr>
          <p:cNvPr id="4" name="Content Placeholder 3"/>
          <p:cNvSpPr>
            <a:spLocks noGrp="1"/>
          </p:cNvSpPr>
          <p:nvPr>
            <p:ph sz="half" idx="2"/>
          </p:nvPr>
        </p:nvSpPr>
        <p:spPr>
          <a:xfrm>
            <a:off x="5943600" y="2097088"/>
            <a:ext cx="3656408" cy="3541714"/>
          </a:xfrm>
        </p:spPr>
        <p:txBody>
          <a:bodyPr/>
          <a:lstStyle/>
          <a:p>
            <a:r>
              <a:rPr lang="en-US" dirty="0">
                <a:solidFill>
                  <a:srgbClr val="FFC000"/>
                </a:solidFill>
              </a:rPr>
              <a:t>Chromate  CrO</a:t>
            </a:r>
            <a:r>
              <a:rPr lang="en-US" baseline="-25000" dirty="0">
                <a:solidFill>
                  <a:srgbClr val="FFC000"/>
                </a:solidFill>
              </a:rPr>
              <a:t>4</a:t>
            </a:r>
            <a:r>
              <a:rPr lang="en-US" baseline="30000" dirty="0">
                <a:solidFill>
                  <a:srgbClr val="FFC000"/>
                </a:solidFill>
              </a:rPr>
              <a:t>2-</a:t>
            </a:r>
          </a:p>
          <a:p>
            <a:r>
              <a:rPr lang="en-US" dirty="0">
                <a:solidFill>
                  <a:srgbClr val="FFC000"/>
                </a:solidFill>
              </a:rPr>
              <a:t>Dichromate Cr</a:t>
            </a:r>
            <a:r>
              <a:rPr lang="en-US" baseline="-25000" dirty="0">
                <a:solidFill>
                  <a:srgbClr val="FFC000"/>
                </a:solidFill>
              </a:rPr>
              <a:t>2</a:t>
            </a:r>
            <a:r>
              <a:rPr lang="en-US" dirty="0">
                <a:solidFill>
                  <a:srgbClr val="FFC000"/>
                </a:solidFill>
              </a:rPr>
              <a:t>O</a:t>
            </a:r>
            <a:r>
              <a:rPr lang="en-US" baseline="-25000" dirty="0">
                <a:solidFill>
                  <a:srgbClr val="FFC000"/>
                </a:solidFill>
              </a:rPr>
              <a:t>7</a:t>
            </a:r>
            <a:r>
              <a:rPr lang="en-US" baseline="30000" dirty="0">
                <a:solidFill>
                  <a:srgbClr val="FFC000"/>
                </a:solidFill>
              </a:rPr>
              <a:t>2-</a:t>
            </a:r>
          </a:p>
          <a:p>
            <a:r>
              <a:rPr lang="en-US" dirty="0">
                <a:solidFill>
                  <a:srgbClr val="FFC000"/>
                </a:solidFill>
              </a:rPr>
              <a:t>Iodate IO</a:t>
            </a:r>
            <a:r>
              <a:rPr lang="en-US" baseline="-25000" dirty="0">
                <a:solidFill>
                  <a:srgbClr val="FFC000"/>
                </a:solidFill>
              </a:rPr>
              <a:t>3</a:t>
            </a:r>
            <a:r>
              <a:rPr lang="en-US" baseline="30000" dirty="0">
                <a:solidFill>
                  <a:srgbClr val="FFC000"/>
                </a:solidFill>
              </a:rPr>
              <a:t>-</a:t>
            </a:r>
          </a:p>
          <a:p>
            <a:r>
              <a:rPr lang="en-US" dirty="0">
                <a:solidFill>
                  <a:srgbClr val="FFC000"/>
                </a:solidFill>
              </a:rPr>
              <a:t>Nitrate NO</a:t>
            </a:r>
            <a:r>
              <a:rPr lang="en-US" baseline="-25000" dirty="0">
                <a:solidFill>
                  <a:srgbClr val="FFC000"/>
                </a:solidFill>
              </a:rPr>
              <a:t>3</a:t>
            </a:r>
            <a:r>
              <a:rPr lang="en-US" baseline="30000" dirty="0">
                <a:solidFill>
                  <a:srgbClr val="FFC000"/>
                </a:solidFill>
              </a:rPr>
              <a:t>-</a:t>
            </a:r>
          </a:p>
          <a:p>
            <a:r>
              <a:rPr lang="en-US" dirty="0">
                <a:solidFill>
                  <a:srgbClr val="FFC000"/>
                </a:solidFill>
              </a:rPr>
              <a:t>Phosphate PO</a:t>
            </a:r>
            <a:r>
              <a:rPr lang="en-US" baseline="-25000" dirty="0">
                <a:solidFill>
                  <a:srgbClr val="FFC000"/>
                </a:solidFill>
              </a:rPr>
              <a:t>4</a:t>
            </a:r>
            <a:r>
              <a:rPr lang="en-US" baseline="30000" dirty="0">
                <a:solidFill>
                  <a:srgbClr val="FFC000"/>
                </a:solidFill>
              </a:rPr>
              <a:t>3-</a:t>
            </a:r>
          </a:p>
          <a:p>
            <a:r>
              <a:rPr lang="en-US" dirty="0">
                <a:solidFill>
                  <a:srgbClr val="FFC000"/>
                </a:solidFill>
              </a:rPr>
              <a:t>Sulfate SO</a:t>
            </a:r>
            <a:r>
              <a:rPr lang="en-US" baseline="-25000" dirty="0">
                <a:solidFill>
                  <a:srgbClr val="FFC000"/>
                </a:solidFill>
              </a:rPr>
              <a:t>4</a:t>
            </a:r>
            <a:r>
              <a:rPr lang="en-US" baseline="30000" dirty="0">
                <a:solidFill>
                  <a:srgbClr val="FFC000"/>
                </a:solidFill>
              </a:rPr>
              <a:t>2-</a:t>
            </a:r>
          </a:p>
        </p:txBody>
      </p:sp>
      <p:sp>
        <p:nvSpPr>
          <p:cNvPr id="5" name="TextBox 4"/>
          <p:cNvSpPr txBox="1"/>
          <p:nvPr/>
        </p:nvSpPr>
        <p:spPr>
          <a:xfrm>
            <a:off x="2827735" y="5638803"/>
            <a:ext cx="6981824" cy="646331"/>
          </a:xfrm>
          <a:prstGeom prst="rect">
            <a:avLst/>
          </a:prstGeom>
          <a:noFill/>
        </p:spPr>
        <p:txBody>
          <a:bodyPr wrap="square" rtlCol="0">
            <a:spAutoFit/>
          </a:bodyPr>
          <a:lstStyle/>
          <a:p>
            <a:r>
              <a:rPr lang="en-US" u="sng" dirty="0"/>
              <a:t>Note</a:t>
            </a:r>
            <a:r>
              <a:rPr lang="en-US" dirty="0"/>
              <a:t>: “bi means an H+ is added to your normal polyatomic. Not all oxygen atom amounts are the same. </a:t>
            </a:r>
          </a:p>
        </p:txBody>
      </p:sp>
    </p:spTree>
    <p:extLst>
      <p:ext uri="{BB962C8B-B14F-4D97-AF65-F5344CB8AC3E}">
        <p14:creationId xmlns:p14="http://schemas.microsoft.com/office/powerpoint/2010/main" val="1591554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Dimensional Analysis</a:t>
            </a:r>
          </a:p>
        </p:txBody>
      </p:sp>
      <p:sp>
        <p:nvSpPr>
          <p:cNvPr id="3" name="Content Placeholder 2"/>
          <p:cNvSpPr>
            <a:spLocks noGrp="1"/>
          </p:cNvSpPr>
          <p:nvPr>
            <p:ph idx="1"/>
          </p:nvPr>
        </p:nvSpPr>
        <p:spPr/>
        <p:txBody>
          <a:bodyPr/>
          <a:lstStyle/>
          <a:p>
            <a:pPr marL="118872" indent="0">
              <a:buNone/>
            </a:pPr>
            <a:r>
              <a:rPr lang="en-US" dirty="0"/>
              <a:t>4. Determine the number of moles in 8.00 grams of CCl</a:t>
            </a:r>
            <a:r>
              <a:rPr lang="en-US" baseline="-25000" dirty="0"/>
              <a:t>4</a:t>
            </a:r>
            <a:r>
              <a:rPr lang="en-US" dirty="0"/>
              <a:t>.</a:t>
            </a:r>
          </a:p>
        </p:txBody>
      </p:sp>
      <p:sp>
        <p:nvSpPr>
          <p:cNvPr id="4" name="TextBox 3">
            <a:extLst>
              <a:ext uri="{FF2B5EF4-FFF2-40B4-BE49-F238E27FC236}">
                <a16:creationId xmlns:a16="http://schemas.microsoft.com/office/drawing/2014/main" id="{84EB24AC-071A-364A-8016-336CFEEED867}"/>
              </a:ext>
            </a:extLst>
          </p:cNvPr>
          <p:cNvSpPr txBox="1"/>
          <p:nvPr/>
        </p:nvSpPr>
        <p:spPr>
          <a:xfrm>
            <a:off x="2438941" y="2550017"/>
            <a:ext cx="1906074" cy="830997"/>
          </a:xfrm>
          <a:prstGeom prst="rect">
            <a:avLst/>
          </a:prstGeom>
          <a:noFill/>
        </p:spPr>
        <p:txBody>
          <a:bodyPr wrap="square" rtlCol="0">
            <a:spAutoFit/>
          </a:bodyPr>
          <a:lstStyle/>
          <a:p>
            <a:r>
              <a:rPr lang="en-US" sz="2400" u="sng" dirty="0"/>
              <a:t>8.00 g</a:t>
            </a:r>
          </a:p>
          <a:p>
            <a:r>
              <a:rPr lang="en-US" sz="2400" dirty="0"/>
              <a:t>      1 </a:t>
            </a:r>
          </a:p>
        </p:txBody>
      </p:sp>
      <p:sp>
        <p:nvSpPr>
          <p:cNvPr id="5" name="TextBox 4">
            <a:extLst>
              <a:ext uri="{FF2B5EF4-FFF2-40B4-BE49-F238E27FC236}">
                <a16:creationId xmlns:a16="http://schemas.microsoft.com/office/drawing/2014/main" id="{EF07EB71-6B45-8241-A2A8-DE6FD2516896}"/>
              </a:ext>
            </a:extLst>
          </p:cNvPr>
          <p:cNvSpPr txBox="1"/>
          <p:nvPr/>
        </p:nvSpPr>
        <p:spPr>
          <a:xfrm>
            <a:off x="3657601" y="2719330"/>
            <a:ext cx="347729" cy="369332"/>
          </a:xfrm>
          <a:prstGeom prst="rect">
            <a:avLst/>
          </a:prstGeom>
          <a:noFill/>
        </p:spPr>
        <p:txBody>
          <a:bodyPr wrap="square" rtlCol="0">
            <a:spAutoFit/>
          </a:bodyPr>
          <a:lstStyle/>
          <a:p>
            <a:r>
              <a:rPr lang="en-US" dirty="0"/>
              <a:t>X </a:t>
            </a:r>
          </a:p>
        </p:txBody>
      </p:sp>
      <p:sp>
        <p:nvSpPr>
          <p:cNvPr id="6" name="TextBox 5">
            <a:extLst>
              <a:ext uri="{FF2B5EF4-FFF2-40B4-BE49-F238E27FC236}">
                <a16:creationId xmlns:a16="http://schemas.microsoft.com/office/drawing/2014/main" id="{4B3CAF92-22BB-4E41-AF86-686FFB75FAC2}"/>
              </a:ext>
            </a:extLst>
          </p:cNvPr>
          <p:cNvSpPr txBox="1"/>
          <p:nvPr/>
        </p:nvSpPr>
        <p:spPr>
          <a:xfrm>
            <a:off x="4153707" y="2586025"/>
            <a:ext cx="2318197" cy="830997"/>
          </a:xfrm>
          <a:prstGeom prst="rect">
            <a:avLst/>
          </a:prstGeom>
          <a:noFill/>
        </p:spPr>
        <p:txBody>
          <a:bodyPr wrap="square" rtlCol="0">
            <a:spAutoFit/>
          </a:bodyPr>
          <a:lstStyle/>
          <a:p>
            <a:endParaRPr lang="en-US" sz="2400" dirty="0"/>
          </a:p>
          <a:p>
            <a:r>
              <a:rPr lang="en-US" sz="2400" dirty="0"/>
              <a:t>153.81</a:t>
            </a:r>
          </a:p>
        </p:txBody>
      </p:sp>
      <p:sp>
        <p:nvSpPr>
          <p:cNvPr id="7" name="TextBox 6">
            <a:extLst>
              <a:ext uri="{FF2B5EF4-FFF2-40B4-BE49-F238E27FC236}">
                <a16:creationId xmlns:a16="http://schemas.microsoft.com/office/drawing/2014/main" id="{EF73E9A5-0338-9443-B30D-40B79D22C896}"/>
              </a:ext>
            </a:extLst>
          </p:cNvPr>
          <p:cNvSpPr txBox="1"/>
          <p:nvPr/>
        </p:nvSpPr>
        <p:spPr>
          <a:xfrm>
            <a:off x="4114129" y="2550017"/>
            <a:ext cx="2884868" cy="461665"/>
          </a:xfrm>
          <a:prstGeom prst="rect">
            <a:avLst/>
          </a:prstGeom>
          <a:noFill/>
        </p:spPr>
        <p:txBody>
          <a:bodyPr wrap="square" rtlCol="0">
            <a:spAutoFit/>
          </a:bodyPr>
          <a:lstStyle/>
          <a:p>
            <a:r>
              <a:rPr lang="en-US" sz="2400" u="sng" dirty="0"/>
              <a:t>1 mole</a:t>
            </a:r>
            <a:r>
              <a:rPr lang="en-US" sz="2400" dirty="0"/>
              <a:t>  = </a:t>
            </a:r>
          </a:p>
        </p:txBody>
      </p:sp>
      <p:sp>
        <p:nvSpPr>
          <p:cNvPr id="8" name="TextBox 7">
            <a:extLst>
              <a:ext uri="{FF2B5EF4-FFF2-40B4-BE49-F238E27FC236}">
                <a16:creationId xmlns:a16="http://schemas.microsoft.com/office/drawing/2014/main" id="{A93BC8D2-762B-B24C-9D3E-0CF3F8EFA04C}"/>
              </a:ext>
            </a:extLst>
          </p:cNvPr>
          <p:cNvSpPr txBox="1"/>
          <p:nvPr/>
        </p:nvSpPr>
        <p:spPr>
          <a:xfrm>
            <a:off x="5556563" y="2580831"/>
            <a:ext cx="2679615" cy="461665"/>
          </a:xfrm>
          <a:prstGeom prst="rect">
            <a:avLst/>
          </a:prstGeom>
          <a:noFill/>
        </p:spPr>
        <p:txBody>
          <a:bodyPr wrap="square" rtlCol="0">
            <a:spAutoFit/>
          </a:bodyPr>
          <a:lstStyle/>
          <a:p>
            <a:r>
              <a:rPr lang="en-US" sz="2400" dirty="0"/>
              <a:t> 0.05201222 g</a:t>
            </a:r>
          </a:p>
        </p:txBody>
      </p:sp>
      <p:sp>
        <p:nvSpPr>
          <p:cNvPr id="9" name="TextBox 8">
            <a:extLst>
              <a:ext uri="{FF2B5EF4-FFF2-40B4-BE49-F238E27FC236}">
                <a16:creationId xmlns:a16="http://schemas.microsoft.com/office/drawing/2014/main" id="{145270BC-8628-7C41-B615-F8BCFC53FDB3}"/>
              </a:ext>
            </a:extLst>
          </p:cNvPr>
          <p:cNvSpPr txBox="1"/>
          <p:nvPr/>
        </p:nvSpPr>
        <p:spPr>
          <a:xfrm>
            <a:off x="7683452" y="2580831"/>
            <a:ext cx="2679615" cy="461665"/>
          </a:xfrm>
          <a:prstGeom prst="rect">
            <a:avLst/>
          </a:prstGeom>
          <a:noFill/>
        </p:spPr>
        <p:txBody>
          <a:bodyPr wrap="square" rtlCol="0">
            <a:spAutoFit/>
          </a:bodyPr>
          <a:lstStyle/>
          <a:p>
            <a:r>
              <a:rPr lang="en-US" sz="2400" dirty="0">
                <a:solidFill>
                  <a:srgbClr val="FF0000"/>
                </a:solidFill>
              </a:rPr>
              <a:t>= 0.0520 g</a:t>
            </a:r>
          </a:p>
        </p:txBody>
      </p:sp>
    </p:spTree>
    <p:extLst>
      <p:ext uri="{BB962C8B-B14F-4D97-AF65-F5344CB8AC3E}">
        <p14:creationId xmlns:p14="http://schemas.microsoft.com/office/powerpoint/2010/main" val="27389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What are these?</a:t>
            </a:r>
          </a:p>
        </p:txBody>
      </p:sp>
      <p:sp>
        <p:nvSpPr>
          <p:cNvPr id="3" name="Content Placeholder 2"/>
          <p:cNvSpPr>
            <a:spLocks noGrp="1"/>
          </p:cNvSpPr>
          <p:nvPr>
            <p:ph idx="1"/>
          </p:nvPr>
        </p:nvSpPr>
        <p:spPr>
          <a:xfrm>
            <a:off x="2514601" y="2209800"/>
            <a:ext cx="7429499" cy="3541714"/>
          </a:xfrm>
        </p:spPr>
        <p:txBody>
          <a:bodyPr>
            <a:noAutofit/>
          </a:bodyPr>
          <a:lstStyle/>
          <a:p>
            <a:r>
              <a:rPr lang="en-US" dirty="0"/>
              <a:t>Perchlorate</a:t>
            </a:r>
          </a:p>
          <a:p>
            <a:r>
              <a:rPr lang="en-US" dirty="0"/>
              <a:t>IO</a:t>
            </a:r>
            <a:r>
              <a:rPr lang="en-US" baseline="-25000" dirty="0"/>
              <a:t>4</a:t>
            </a:r>
            <a:r>
              <a:rPr lang="en-US" baseline="30000" dirty="0"/>
              <a:t>-</a:t>
            </a:r>
            <a:endParaRPr lang="en-US" dirty="0">
              <a:solidFill>
                <a:srgbClr val="FFC000"/>
              </a:solidFill>
            </a:endParaRPr>
          </a:p>
          <a:p>
            <a:endParaRPr lang="en-US" dirty="0">
              <a:solidFill>
                <a:srgbClr val="FFC000"/>
              </a:solidFill>
            </a:endParaRPr>
          </a:p>
          <a:p>
            <a:r>
              <a:rPr lang="en-US" dirty="0">
                <a:solidFill>
                  <a:srgbClr val="FFC000"/>
                </a:solidFill>
              </a:rPr>
              <a:t>Remember: “per” means add an O, keep the same charge.</a:t>
            </a:r>
            <a:endParaRPr lang="en-US" dirty="0"/>
          </a:p>
          <a:p>
            <a:endParaRPr lang="en-US" dirty="0">
              <a:solidFill>
                <a:srgbClr val="FFC000"/>
              </a:solidFill>
            </a:endParaRPr>
          </a:p>
        </p:txBody>
      </p:sp>
      <p:sp>
        <p:nvSpPr>
          <p:cNvPr id="7" name="TextBox 6"/>
          <p:cNvSpPr txBox="1"/>
          <p:nvPr/>
        </p:nvSpPr>
        <p:spPr>
          <a:xfrm>
            <a:off x="4951809" y="2286001"/>
            <a:ext cx="2286000" cy="461665"/>
          </a:xfrm>
          <a:prstGeom prst="rect">
            <a:avLst/>
          </a:prstGeom>
          <a:noFill/>
        </p:spPr>
        <p:txBody>
          <a:bodyPr wrap="square" rtlCol="0">
            <a:spAutoFit/>
          </a:bodyPr>
          <a:lstStyle/>
          <a:p>
            <a:r>
              <a:rPr lang="en-US" sz="2400" dirty="0">
                <a:solidFill>
                  <a:schemeClr val="accent1"/>
                </a:solidFill>
              </a:rPr>
              <a:t>ClO</a:t>
            </a:r>
            <a:r>
              <a:rPr lang="en-US" sz="2400" baseline="-25000" dirty="0">
                <a:solidFill>
                  <a:schemeClr val="accent1"/>
                </a:solidFill>
              </a:rPr>
              <a:t>4</a:t>
            </a:r>
            <a:r>
              <a:rPr lang="en-US" sz="2400" baseline="30000" dirty="0">
                <a:solidFill>
                  <a:schemeClr val="accent1"/>
                </a:solidFill>
              </a:rPr>
              <a:t>-</a:t>
            </a:r>
          </a:p>
        </p:txBody>
      </p:sp>
      <p:sp>
        <p:nvSpPr>
          <p:cNvPr id="8" name="TextBox 7"/>
          <p:cNvSpPr txBox="1"/>
          <p:nvPr/>
        </p:nvSpPr>
        <p:spPr>
          <a:xfrm>
            <a:off x="4937954" y="2846523"/>
            <a:ext cx="2286000" cy="461665"/>
          </a:xfrm>
          <a:prstGeom prst="rect">
            <a:avLst/>
          </a:prstGeom>
          <a:noFill/>
        </p:spPr>
        <p:txBody>
          <a:bodyPr wrap="square" rtlCol="0">
            <a:spAutoFit/>
          </a:bodyPr>
          <a:lstStyle/>
          <a:p>
            <a:r>
              <a:rPr lang="en-US" sz="2400" dirty="0" err="1">
                <a:solidFill>
                  <a:schemeClr val="accent1"/>
                </a:solidFill>
              </a:rPr>
              <a:t>periodate</a:t>
            </a:r>
            <a:endParaRPr lang="en-US" sz="2400" baseline="30000" dirty="0">
              <a:solidFill>
                <a:schemeClr val="accent1"/>
              </a:solidFill>
            </a:endParaRPr>
          </a:p>
        </p:txBody>
      </p:sp>
    </p:spTree>
    <p:extLst>
      <p:ext uri="{BB962C8B-B14F-4D97-AF65-F5344CB8AC3E}">
        <p14:creationId xmlns:p14="http://schemas.microsoft.com/office/powerpoint/2010/main" val="90368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What are these?</a:t>
            </a:r>
          </a:p>
        </p:txBody>
      </p:sp>
      <p:sp>
        <p:nvSpPr>
          <p:cNvPr id="3" name="Content Placeholder 2"/>
          <p:cNvSpPr>
            <a:spLocks noGrp="1"/>
          </p:cNvSpPr>
          <p:nvPr>
            <p:ph idx="1"/>
          </p:nvPr>
        </p:nvSpPr>
        <p:spPr>
          <a:xfrm>
            <a:off x="2514601" y="2209800"/>
            <a:ext cx="7429499" cy="3541714"/>
          </a:xfrm>
        </p:spPr>
        <p:txBody>
          <a:bodyPr>
            <a:noAutofit/>
          </a:bodyPr>
          <a:lstStyle/>
          <a:p>
            <a:r>
              <a:rPr lang="en-US" dirty="0"/>
              <a:t>Chlorite</a:t>
            </a:r>
          </a:p>
          <a:p>
            <a:r>
              <a:rPr lang="en-US" dirty="0"/>
              <a:t>SO</a:t>
            </a:r>
            <a:r>
              <a:rPr lang="en-US" baseline="-25000" dirty="0"/>
              <a:t>3</a:t>
            </a:r>
            <a:r>
              <a:rPr lang="en-US" baseline="30000" dirty="0"/>
              <a:t>2-</a:t>
            </a:r>
          </a:p>
          <a:p>
            <a:r>
              <a:rPr lang="en-US" dirty="0"/>
              <a:t>Nitrite</a:t>
            </a:r>
          </a:p>
          <a:p>
            <a:r>
              <a:rPr lang="en-US" dirty="0"/>
              <a:t>PO</a:t>
            </a:r>
            <a:r>
              <a:rPr lang="en-US" baseline="-25000" dirty="0"/>
              <a:t>3</a:t>
            </a:r>
            <a:r>
              <a:rPr lang="en-US" baseline="30000" dirty="0"/>
              <a:t>3-</a:t>
            </a:r>
          </a:p>
          <a:p>
            <a:endParaRPr lang="en-US" dirty="0">
              <a:solidFill>
                <a:srgbClr val="FFC000"/>
              </a:solidFill>
            </a:endParaRPr>
          </a:p>
          <a:p>
            <a:r>
              <a:rPr lang="en-US" dirty="0">
                <a:solidFill>
                  <a:srgbClr val="FFC000"/>
                </a:solidFill>
              </a:rPr>
              <a:t>Remember: “</a:t>
            </a:r>
            <a:r>
              <a:rPr lang="en-US" dirty="0" err="1">
                <a:solidFill>
                  <a:srgbClr val="FFC000"/>
                </a:solidFill>
              </a:rPr>
              <a:t>ite</a:t>
            </a:r>
            <a:r>
              <a:rPr lang="en-US" dirty="0">
                <a:solidFill>
                  <a:srgbClr val="FFC000"/>
                </a:solidFill>
              </a:rPr>
              <a:t>” means subtract an O, keep the same charge.</a:t>
            </a:r>
            <a:endParaRPr lang="en-US" dirty="0"/>
          </a:p>
          <a:p>
            <a:endParaRPr lang="en-US" dirty="0">
              <a:solidFill>
                <a:srgbClr val="FFC000"/>
              </a:solidFill>
            </a:endParaRPr>
          </a:p>
        </p:txBody>
      </p:sp>
      <p:sp>
        <p:nvSpPr>
          <p:cNvPr id="4" name="TextBox 3"/>
          <p:cNvSpPr txBox="1"/>
          <p:nvPr/>
        </p:nvSpPr>
        <p:spPr>
          <a:xfrm>
            <a:off x="4951809" y="2118375"/>
            <a:ext cx="2286000" cy="461665"/>
          </a:xfrm>
          <a:prstGeom prst="rect">
            <a:avLst/>
          </a:prstGeom>
          <a:noFill/>
        </p:spPr>
        <p:txBody>
          <a:bodyPr wrap="square" rtlCol="0">
            <a:spAutoFit/>
          </a:bodyPr>
          <a:lstStyle/>
          <a:p>
            <a:r>
              <a:rPr lang="en-US" sz="2400" dirty="0">
                <a:solidFill>
                  <a:schemeClr val="accent1"/>
                </a:solidFill>
              </a:rPr>
              <a:t>ClO</a:t>
            </a:r>
            <a:r>
              <a:rPr lang="en-US" sz="2400" baseline="-25000" dirty="0">
                <a:solidFill>
                  <a:schemeClr val="accent1"/>
                </a:solidFill>
              </a:rPr>
              <a:t>2</a:t>
            </a:r>
            <a:r>
              <a:rPr lang="en-US" sz="2400" baseline="30000" dirty="0">
                <a:solidFill>
                  <a:schemeClr val="accent1"/>
                </a:solidFill>
              </a:rPr>
              <a:t>-</a:t>
            </a:r>
          </a:p>
        </p:txBody>
      </p:sp>
      <p:sp>
        <p:nvSpPr>
          <p:cNvPr id="5" name="TextBox 4"/>
          <p:cNvSpPr txBox="1"/>
          <p:nvPr/>
        </p:nvSpPr>
        <p:spPr>
          <a:xfrm>
            <a:off x="4951809" y="2568654"/>
            <a:ext cx="2286000" cy="461665"/>
          </a:xfrm>
          <a:prstGeom prst="rect">
            <a:avLst/>
          </a:prstGeom>
          <a:noFill/>
        </p:spPr>
        <p:txBody>
          <a:bodyPr wrap="square" rtlCol="0">
            <a:spAutoFit/>
          </a:bodyPr>
          <a:lstStyle/>
          <a:p>
            <a:r>
              <a:rPr lang="en-US" sz="2400" dirty="0">
                <a:solidFill>
                  <a:schemeClr val="accent1"/>
                </a:solidFill>
              </a:rPr>
              <a:t>sulfite</a:t>
            </a:r>
            <a:endParaRPr lang="en-US" sz="2400" baseline="30000" dirty="0">
              <a:solidFill>
                <a:schemeClr val="accent1"/>
              </a:solidFill>
            </a:endParaRPr>
          </a:p>
        </p:txBody>
      </p:sp>
      <p:sp>
        <p:nvSpPr>
          <p:cNvPr id="6" name="TextBox 5"/>
          <p:cNvSpPr txBox="1"/>
          <p:nvPr/>
        </p:nvSpPr>
        <p:spPr>
          <a:xfrm>
            <a:off x="4951809" y="3037474"/>
            <a:ext cx="2286000" cy="461665"/>
          </a:xfrm>
          <a:prstGeom prst="rect">
            <a:avLst/>
          </a:prstGeom>
          <a:noFill/>
        </p:spPr>
        <p:txBody>
          <a:bodyPr wrap="square" rtlCol="0">
            <a:spAutoFit/>
          </a:bodyPr>
          <a:lstStyle/>
          <a:p>
            <a:r>
              <a:rPr lang="en-US" sz="2400" dirty="0">
                <a:solidFill>
                  <a:schemeClr val="accent1"/>
                </a:solidFill>
              </a:rPr>
              <a:t>NO</a:t>
            </a:r>
            <a:r>
              <a:rPr lang="en-US" sz="2400" baseline="-25000" dirty="0">
                <a:solidFill>
                  <a:schemeClr val="accent1"/>
                </a:solidFill>
              </a:rPr>
              <a:t>2</a:t>
            </a:r>
            <a:r>
              <a:rPr lang="en-US" sz="2400" baseline="30000" dirty="0">
                <a:solidFill>
                  <a:schemeClr val="accent1"/>
                </a:solidFill>
              </a:rPr>
              <a:t>-</a:t>
            </a:r>
          </a:p>
        </p:txBody>
      </p:sp>
      <p:sp>
        <p:nvSpPr>
          <p:cNvPr id="7" name="TextBox 6"/>
          <p:cNvSpPr txBox="1"/>
          <p:nvPr/>
        </p:nvSpPr>
        <p:spPr>
          <a:xfrm>
            <a:off x="4882235" y="3488176"/>
            <a:ext cx="2286000" cy="461665"/>
          </a:xfrm>
          <a:prstGeom prst="rect">
            <a:avLst/>
          </a:prstGeom>
          <a:noFill/>
        </p:spPr>
        <p:txBody>
          <a:bodyPr wrap="square" rtlCol="0">
            <a:spAutoFit/>
          </a:bodyPr>
          <a:lstStyle/>
          <a:p>
            <a:r>
              <a:rPr lang="en-US" sz="2400" dirty="0" err="1">
                <a:solidFill>
                  <a:schemeClr val="accent1"/>
                </a:solidFill>
              </a:rPr>
              <a:t>phosphite</a:t>
            </a:r>
            <a:endParaRPr lang="en-US" sz="2400" baseline="30000" dirty="0">
              <a:solidFill>
                <a:schemeClr val="accent1"/>
              </a:solidFill>
            </a:endParaRPr>
          </a:p>
        </p:txBody>
      </p:sp>
    </p:spTree>
    <p:extLst>
      <p:ext uri="{BB962C8B-B14F-4D97-AF65-F5344CB8AC3E}">
        <p14:creationId xmlns:p14="http://schemas.microsoft.com/office/powerpoint/2010/main" val="198864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What are these?</a:t>
            </a:r>
          </a:p>
        </p:txBody>
      </p:sp>
      <p:sp>
        <p:nvSpPr>
          <p:cNvPr id="3" name="Content Placeholder 2"/>
          <p:cNvSpPr>
            <a:spLocks noGrp="1"/>
          </p:cNvSpPr>
          <p:nvPr>
            <p:ph idx="1"/>
          </p:nvPr>
        </p:nvSpPr>
        <p:spPr>
          <a:xfrm>
            <a:off x="2514601" y="2209800"/>
            <a:ext cx="7429499" cy="3541714"/>
          </a:xfrm>
        </p:spPr>
        <p:txBody>
          <a:bodyPr>
            <a:noAutofit/>
          </a:bodyPr>
          <a:lstStyle/>
          <a:p>
            <a:r>
              <a:rPr lang="en-US" dirty="0"/>
              <a:t>Hypochlorite</a:t>
            </a:r>
          </a:p>
          <a:p>
            <a:r>
              <a:rPr lang="en-US" dirty="0" err="1"/>
              <a:t>BrO</a:t>
            </a:r>
            <a:r>
              <a:rPr lang="en-US" dirty="0"/>
              <a:t>-</a:t>
            </a:r>
            <a:endParaRPr lang="en-US" dirty="0">
              <a:solidFill>
                <a:srgbClr val="FFC000"/>
              </a:solidFill>
            </a:endParaRPr>
          </a:p>
          <a:p>
            <a:endParaRPr lang="en-US" dirty="0">
              <a:solidFill>
                <a:srgbClr val="FFC000"/>
              </a:solidFill>
            </a:endParaRPr>
          </a:p>
          <a:p>
            <a:r>
              <a:rPr lang="en-US" dirty="0">
                <a:solidFill>
                  <a:srgbClr val="FFC000"/>
                </a:solidFill>
              </a:rPr>
              <a:t>Remember: “hypo-</a:t>
            </a:r>
            <a:r>
              <a:rPr lang="en-US" dirty="0" err="1">
                <a:solidFill>
                  <a:srgbClr val="FFC000"/>
                </a:solidFill>
              </a:rPr>
              <a:t>ite</a:t>
            </a:r>
            <a:r>
              <a:rPr lang="en-US" dirty="0">
                <a:solidFill>
                  <a:srgbClr val="FFC000"/>
                </a:solidFill>
              </a:rPr>
              <a:t>” means subtract 2 O, keep the same charge.</a:t>
            </a:r>
            <a:endParaRPr lang="en-US" dirty="0"/>
          </a:p>
          <a:p>
            <a:endParaRPr lang="en-US" dirty="0">
              <a:solidFill>
                <a:srgbClr val="FFC000"/>
              </a:solidFill>
            </a:endParaRPr>
          </a:p>
        </p:txBody>
      </p:sp>
      <p:sp>
        <p:nvSpPr>
          <p:cNvPr id="4" name="TextBox 3"/>
          <p:cNvSpPr txBox="1"/>
          <p:nvPr/>
        </p:nvSpPr>
        <p:spPr>
          <a:xfrm>
            <a:off x="5086349" y="2209801"/>
            <a:ext cx="2286000" cy="461665"/>
          </a:xfrm>
          <a:prstGeom prst="rect">
            <a:avLst/>
          </a:prstGeom>
          <a:noFill/>
        </p:spPr>
        <p:txBody>
          <a:bodyPr wrap="square" rtlCol="0">
            <a:spAutoFit/>
          </a:bodyPr>
          <a:lstStyle/>
          <a:p>
            <a:r>
              <a:rPr lang="en-US" sz="2400" dirty="0" err="1">
                <a:solidFill>
                  <a:schemeClr val="accent1"/>
                </a:solidFill>
              </a:rPr>
              <a:t>ClO</a:t>
            </a:r>
            <a:r>
              <a:rPr lang="en-US" sz="2400" baseline="30000" dirty="0">
                <a:solidFill>
                  <a:schemeClr val="accent1"/>
                </a:solidFill>
              </a:rPr>
              <a:t>-</a:t>
            </a:r>
          </a:p>
        </p:txBody>
      </p:sp>
      <p:sp>
        <p:nvSpPr>
          <p:cNvPr id="5" name="TextBox 4"/>
          <p:cNvSpPr txBox="1"/>
          <p:nvPr/>
        </p:nvSpPr>
        <p:spPr>
          <a:xfrm>
            <a:off x="5086349" y="2671466"/>
            <a:ext cx="2286000" cy="461665"/>
          </a:xfrm>
          <a:prstGeom prst="rect">
            <a:avLst/>
          </a:prstGeom>
          <a:noFill/>
        </p:spPr>
        <p:txBody>
          <a:bodyPr wrap="square" rtlCol="0">
            <a:spAutoFit/>
          </a:bodyPr>
          <a:lstStyle/>
          <a:p>
            <a:r>
              <a:rPr lang="en-US" sz="2400" dirty="0" err="1">
                <a:solidFill>
                  <a:schemeClr val="accent1"/>
                </a:solidFill>
              </a:rPr>
              <a:t>hypobromite</a:t>
            </a:r>
            <a:endParaRPr lang="en-US" sz="2400" baseline="30000" dirty="0">
              <a:solidFill>
                <a:schemeClr val="accent1"/>
              </a:solidFill>
            </a:endParaRPr>
          </a:p>
        </p:txBody>
      </p:sp>
    </p:spTree>
    <p:extLst>
      <p:ext uri="{BB962C8B-B14F-4D97-AF65-F5344CB8AC3E}">
        <p14:creationId xmlns:p14="http://schemas.microsoft.com/office/powerpoint/2010/main" val="160882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Name these:</a:t>
            </a:r>
          </a:p>
        </p:txBody>
      </p:sp>
      <p:sp>
        <p:nvSpPr>
          <p:cNvPr id="3" name="Content Placeholder 2"/>
          <p:cNvSpPr>
            <a:spLocks noGrp="1"/>
          </p:cNvSpPr>
          <p:nvPr>
            <p:ph sz="half" idx="1"/>
          </p:nvPr>
        </p:nvSpPr>
        <p:spPr>
          <a:xfrm>
            <a:off x="3505200" y="1690687"/>
            <a:ext cx="5181600" cy="4163161"/>
          </a:xfrm>
        </p:spPr>
        <p:txBody>
          <a:bodyPr>
            <a:noAutofit/>
          </a:bodyPr>
          <a:lstStyle/>
          <a:p>
            <a:r>
              <a:rPr lang="en-US" sz="2800" dirty="0"/>
              <a:t>K</a:t>
            </a:r>
            <a:r>
              <a:rPr lang="en-US" sz="2800" baseline="-25000" dirty="0"/>
              <a:t>2</a:t>
            </a:r>
            <a:r>
              <a:rPr lang="en-US" sz="2800" dirty="0"/>
              <a:t>SO</a:t>
            </a:r>
            <a:r>
              <a:rPr lang="en-US" sz="2800" baseline="-25000" dirty="0"/>
              <a:t>4</a:t>
            </a:r>
          </a:p>
          <a:p>
            <a:r>
              <a:rPr lang="en-US" sz="2800" dirty="0"/>
              <a:t>CsNO</a:t>
            </a:r>
            <a:r>
              <a:rPr lang="en-US" sz="2800" baseline="-25000" dirty="0"/>
              <a:t>2</a:t>
            </a:r>
          </a:p>
          <a:p>
            <a:r>
              <a:rPr lang="en-US" sz="2800" dirty="0"/>
              <a:t>SrClO</a:t>
            </a:r>
            <a:r>
              <a:rPr lang="en-US" sz="2800" baseline="-25000" dirty="0"/>
              <a:t>3</a:t>
            </a:r>
          </a:p>
          <a:p>
            <a:r>
              <a:rPr lang="en-US" sz="2800" dirty="0"/>
              <a:t>Al(HCO</a:t>
            </a:r>
            <a:r>
              <a:rPr lang="en-US" sz="2800" baseline="-25000" dirty="0"/>
              <a:t>3</a:t>
            </a:r>
            <a:r>
              <a:rPr lang="en-US" sz="2800" dirty="0"/>
              <a:t>)</a:t>
            </a:r>
            <a:r>
              <a:rPr lang="en-US" sz="2800" baseline="-25000" dirty="0"/>
              <a:t>3</a:t>
            </a:r>
          </a:p>
          <a:p>
            <a:r>
              <a:rPr lang="en-US" sz="2800" dirty="0"/>
              <a:t>RbC</a:t>
            </a:r>
            <a:r>
              <a:rPr lang="en-US" sz="2800" baseline="-25000" dirty="0"/>
              <a:t>2</a:t>
            </a:r>
            <a:r>
              <a:rPr lang="en-US" sz="2800" dirty="0"/>
              <a:t>H</a:t>
            </a:r>
            <a:r>
              <a:rPr lang="en-US" sz="2800" baseline="-25000" dirty="0"/>
              <a:t>3</a:t>
            </a:r>
            <a:r>
              <a:rPr lang="en-US" sz="2800" dirty="0"/>
              <a:t>O</a:t>
            </a:r>
            <a:r>
              <a:rPr lang="en-US" sz="2800" baseline="-25000" dirty="0"/>
              <a:t>2</a:t>
            </a:r>
          </a:p>
          <a:p>
            <a:endParaRPr lang="en-US" sz="1600" dirty="0"/>
          </a:p>
        </p:txBody>
      </p:sp>
      <p:sp>
        <p:nvSpPr>
          <p:cNvPr id="4" name="Content Placeholder 3"/>
          <p:cNvSpPr>
            <a:spLocks noGrp="1"/>
          </p:cNvSpPr>
          <p:nvPr>
            <p:ph sz="half" idx="2"/>
          </p:nvPr>
        </p:nvSpPr>
        <p:spPr>
          <a:xfrm>
            <a:off x="5791200" y="1625599"/>
            <a:ext cx="4499020" cy="3541714"/>
          </a:xfrm>
        </p:spPr>
        <p:txBody>
          <a:bodyPr>
            <a:normAutofit/>
          </a:bodyPr>
          <a:lstStyle/>
          <a:p>
            <a:r>
              <a:rPr lang="en-US" sz="2800" dirty="0">
                <a:solidFill>
                  <a:schemeClr val="accent1"/>
                </a:solidFill>
              </a:rPr>
              <a:t>Potassium sulfate</a:t>
            </a:r>
          </a:p>
          <a:p>
            <a:r>
              <a:rPr lang="en-US" sz="2800" dirty="0">
                <a:solidFill>
                  <a:schemeClr val="accent1"/>
                </a:solidFill>
              </a:rPr>
              <a:t>Cesium nitrite</a:t>
            </a:r>
          </a:p>
          <a:p>
            <a:r>
              <a:rPr lang="en-US" sz="2800" dirty="0">
                <a:solidFill>
                  <a:schemeClr val="accent1"/>
                </a:solidFill>
              </a:rPr>
              <a:t>Strontium chlorate</a:t>
            </a:r>
          </a:p>
          <a:p>
            <a:r>
              <a:rPr lang="en-US" sz="2800" dirty="0">
                <a:solidFill>
                  <a:schemeClr val="accent1"/>
                </a:solidFill>
              </a:rPr>
              <a:t>Aluminum bicarbonate</a:t>
            </a:r>
          </a:p>
          <a:p>
            <a:r>
              <a:rPr lang="en-US" sz="2800" dirty="0">
                <a:solidFill>
                  <a:schemeClr val="accent1"/>
                </a:solidFill>
              </a:rPr>
              <a:t>Rubidium acetate</a:t>
            </a:r>
          </a:p>
        </p:txBody>
      </p:sp>
    </p:spTree>
    <p:extLst>
      <p:ext uri="{BB962C8B-B14F-4D97-AF65-F5344CB8AC3E}">
        <p14:creationId xmlns:p14="http://schemas.microsoft.com/office/powerpoint/2010/main" val="75406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Covalent Compounds</a:t>
            </a:r>
          </a:p>
        </p:txBody>
      </p:sp>
      <p:sp>
        <p:nvSpPr>
          <p:cNvPr id="3" name="Content Placeholder 2"/>
          <p:cNvSpPr>
            <a:spLocks noGrp="1"/>
          </p:cNvSpPr>
          <p:nvPr>
            <p:ph idx="1"/>
          </p:nvPr>
        </p:nvSpPr>
        <p:spPr>
          <a:xfrm>
            <a:off x="1761875" y="1690688"/>
            <a:ext cx="9017742" cy="4724400"/>
          </a:xfrm>
        </p:spPr>
        <p:txBody>
          <a:bodyPr numCol="2">
            <a:normAutofit/>
          </a:bodyPr>
          <a:lstStyle/>
          <a:p>
            <a:pPr marL="0" indent="0">
              <a:buNone/>
            </a:pPr>
            <a:r>
              <a:rPr lang="en-US" sz="3000" dirty="0"/>
              <a:t>Compounds with only nonmetals (elements on the right side of the staircase).</a:t>
            </a:r>
          </a:p>
          <a:p>
            <a:endParaRPr lang="en-US" sz="3000" dirty="0"/>
          </a:p>
          <a:p>
            <a:pPr>
              <a:buNone/>
            </a:pPr>
            <a:r>
              <a:rPr lang="en-US" sz="3000" dirty="0">
                <a:solidFill>
                  <a:srgbClr val="FFC000"/>
                </a:solidFill>
              </a:rPr>
              <a:t>	1	mono-</a:t>
            </a:r>
          </a:p>
          <a:p>
            <a:pPr>
              <a:buNone/>
            </a:pPr>
            <a:r>
              <a:rPr lang="en-US" sz="3000" dirty="0">
                <a:solidFill>
                  <a:srgbClr val="FFC000"/>
                </a:solidFill>
              </a:rPr>
              <a:t>	2	di-</a:t>
            </a:r>
          </a:p>
          <a:p>
            <a:pPr>
              <a:buNone/>
            </a:pPr>
            <a:r>
              <a:rPr lang="en-US" sz="3000" dirty="0">
                <a:solidFill>
                  <a:srgbClr val="FFC000"/>
                </a:solidFill>
              </a:rPr>
              <a:t>	3	tri-</a:t>
            </a:r>
          </a:p>
          <a:p>
            <a:pPr>
              <a:buNone/>
            </a:pPr>
            <a:r>
              <a:rPr lang="en-US" sz="3000" dirty="0">
                <a:solidFill>
                  <a:srgbClr val="FFC000"/>
                </a:solidFill>
              </a:rPr>
              <a:t>	4	tetra-</a:t>
            </a:r>
          </a:p>
          <a:p>
            <a:pPr>
              <a:buNone/>
            </a:pPr>
            <a:r>
              <a:rPr lang="en-US" sz="3000" dirty="0">
                <a:solidFill>
                  <a:srgbClr val="FFC000"/>
                </a:solidFill>
              </a:rPr>
              <a:t>	5	penta-</a:t>
            </a:r>
          </a:p>
          <a:p>
            <a:pPr>
              <a:buNone/>
            </a:pPr>
            <a:r>
              <a:rPr lang="en-US" sz="3000" dirty="0">
                <a:solidFill>
                  <a:srgbClr val="FFC000"/>
                </a:solidFill>
              </a:rPr>
              <a:t>		6	hexa-</a:t>
            </a:r>
          </a:p>
          <a:p>
            <a:pPr>
              <a:buNone/>
            </a:pPr>
            <a:r>
              <a:rPr lang="en-US" sz="3000" dirty="0">
                <a:solidFill>
                  <a:srgbClr val="FFC000"/>
                </a:solidFill>
              </a:rPr>
              <a:t>		7	</a:t>
            </a:r>
            <a:r>
              <a:rPr lang="en-US" sz="3000" dirty="0" err="1">
                <a:solidFill>
                  <a:srgbClr val="FFC000"/>
                </a:solidFill>
              </a:rPr>
              <a:t>hepta</a:t>
            </a:r>
            <a:r>
              <a:rPr lang="en-US" sz="3000" dirty="0">
                <a:solidFill>
                  <a:srgbClr val="FFC000"/>
                </a:solidFill>
              </a:rPr>
              <a:t>-</a:t>
            </a:r>
          </a:p>
          <a:p>
            <a:pPr>
              <a:buNone/>
            </a:pPr>
            <a:r>
              <a:rPr lang="en-US" sz="3000" dirty="0">
                <a:solidFill>
                  <a:srgbClr val="FFC000"/>
                </a:solidFill>
              </a:rPr>
              <a:t>		8	</a:t>
            </a:r>
            <a:r>
              <a:rPr lang="en-US" sz="3000" dirty="0" err="1">
                <a:solidFill>
                  <a:srgbClr val="FFC000"/>
                </a:solidFill>
              </a:rPr>
              <a:t>oct</a:t>
            </a:r>
            <a:r>
              <a:rPr lang="en-US" sz="3000" dirty="0">
                <a:solidFill>
                  <a:srgbClr val="FFC000"/>
                </a:solidFill>
              </a:rPr>
              <a:t>-</a:t>
            </a:r>
          </a:p>
          <a:p>
            <a:pPr>
              <a:buNone/>
            </a:pPr>
            <a:r>
              <a:rPr lang="en-US" sz="3000" dirty="0">
                <a:solidFill>
                  <a:srgbClr val="FFC000"/>
                </a:solidFill>
              </a:rPr>
              <a:t>		9	non-</a:t>
            </a:r>
          </a:p>
          <a:p>
            <a:pPr>
              <a:buNone/>
            </a:pPr>
            <a:r>
              <a:rPr lang="en-US" sz="3000" dirty="0">
                <a:solidFill>
                  <a:srgbClr val="FFC000"/>
                </a:solidFill>
              </a:rPr>
              <a:t>		10	</a:t>
            </a:r>
            <a:r>
              <a:rPr lang="en-US" sz="3000" dirty="0" err="1">
                <a:solidFill>
                  <a:srgbClr val="FFC000"/>
                </a:solidFill>
              </a:rPr>
              <a:t>dec</a:t>
            </a:r>
            <a:r>
              <a:rPr lang="en-US" sz="3000" dirty="0">
                <a:solidFill>
                  <a:srgbClr val="FFC000"/>
                </a:solidFill>
              </a:rPr>
              <a:t>-</a:t>
            </a:r>
          </a:p>
          <a:p>
            <a:endParaRPr lang="en-US" dirty="0"/>
          </a:p>
        </p:txBody>
      </p:sp>
    </p:spTree>
    <p:extLst>
      <p:ext uri="{BB962C8B-B14F-4D97-AF65-F5344CB8AC3E}">
        <p14:creationId xmlns:p14="http://schemas.microsoft.com/office/powerpoint/2010/main" val="425508160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Name or write the formula:</a:t>
            </a:r>
          </a:p>
        </p:txBody>
      </p:sp>
      <p:sp>
        <p:nvSpPr>
          <p:cNvPr id="3" name="Content Placeholder 2"/>
          <p:cNvSpPr>
            <a:spLocks noGrp="1"/>
          </p:cNvSpPr>
          <p:nvPr>
            <p:ph sz="half" idx="1"/>
          </p:nvPr>
        </p:nvSpPr>
        <p:spPr>
          <a:xfrm>
            <a:off x="2641242" y="1700392"/>
            <a:ext cx="5181600" cy="4351338"/>
          </a:xfrm>
        </p:spPr>
        <p:txBody>
          <a:bodyPr>
            <a:normAutofit/>
          </a:bodyPr>
          <a:lstStyle/>
          <a:p>
            <a:pPr>
              <a:buNone/>
            </a:pPr>
            <a:r>
              <a:rPr lang="en-US" dirty="0"/>
              <a:t>NO</a:t>
            </a:r>
          </a:p>
          <a:p>
            <a:pPr>
              <a:buNone/>
            </a:pPr>
            <a:r>
              <a:rPr lang="en-US" dirty="0"/>
              <a:t>H</a:t>
            </a:r>
            <a:r>
              <a:rPr lang="en-US" baseline="-25000" dirty="0"/>
              <a:t>2</a:t>
            </a:r>
            <a:r>
              <a:rPr lang="en-US" dirty="0"/>
              <a:t>O</a:t>
            </a:r>
          </a:p>
          <a:p>
            <a:pPr>
              <a:buNone/>
            </a:pPr>
            <a:r>
              <a:rPr lang="en-US" dirty="0"/>
              <a:t>PCl</a:t>
            </a:r>
            <a:r>
              <a:rPr lang="en-US" baseline="-25000" dirty="0"/>
              <a:t>5</a:t>
            </a:r>
          </a:p>
          <a:p>
            <a:pPr>
              <a:buNone/>
            </a:pPr>
            <a:r>
              <a:rPr lang="en-US" dirty="0"/>
              <a:t>Cl</a:t>
            </a:r>
            <a:r>
              <a:rPr lang="en-US" baseline="-25000" dirty="0"/>
              <a:t>2</a:t>
            </a:r>
            <a:r>
              <a:rPr lang="en-US" dirty="0"/>
              <a:t>O</a:t>
            </a:r>
            <a:r>
              <a:rPr lang="en-US" baseline="-25000" dirty="0"/>
              <a:t>7</a:t>
            </a:r>
          </a:p>
          <a:p>
            <a:pPr>
              <a:buNone/>
            </a:pPr>
            <a:r>
              <a:rPr lang="en-US" dirty="0"/>
              <a:t>Carbon tetrachloride</a:t>
            </a:r>
          </a:p>
          <a:p>
            <a:pPr>
              <a:buNone/>
            </a:pPr>
            <a:r>
              <a:rPr lang="en-US" dirty="0"/>
              <a:t>Phosphorous </a:t>
            </a:r>
            <a:r>
              <a:rPr lang="en-US" dirty="0" err="1"/>
              <a:t>tribromide</a:t>
            </a:r>
            <a:endParaRPr lang="en-US" dirty="0"/>
          </a:p>
          <a:p>
            <a:pPr>
              <a:buNone/>
            </a:pPr>
            <a:r>
              <a:rPr lang="en-US" dirty="0"/>
              <a:t>Silicon dioxide</a:t>
            </a:r>
          </a:p>
          <a:p>
            <a:endParaRPr lang="en-US" dirty="0"/>
          </a:p>
        </p:txBody>
      </p:sp>
      <p:sp>
        <p:nvSpPr>
          <p:cNvPr id="4" name="Content Placeholder 3"/>
          <p:cNvSpPr>
            <a:spLocks noGrp="1"/>
          </p:cNvSpPr>
          <p:nvPr>
            <p:ph sz="half" idx="2"/>
          </p:nvPr>
        </p:nvSpPr>
        <p:spPr/>
        <p:txBody>
          <a:bodyPr>
            <a:normAutofit/>
          </a:bodyPr>
          <a:lstStyle/>
          <a:p>
            <a:r>
              <a:rPr lang="en-US" dirty="0"/>
              <a:t>Nitrogen monoxide</a:t>
            </a:r>
          </a:p>
          <a:p>
            <a:r>
              <a:rPr lang="en-US" dirty="0"/>
              <a:t>Dihydrogen monoxide</a:t>
            </a:r>
          </a:p>
          <a:p>
            <a:r>
              <a:rPr lang="en-US" dirty="0"/>
              <a:t>Phosphorous pentachloride</a:t>
            </a:r>
          </a:p>
          <a:p>
            <a:r>
              <a:rPr lang="en-US" dirty="0" err="1"/>
              <a:t>Dichlorine</a:t>
            </a:r>
            <a:r>
              <a:rPr lang="en-US" dirty="0"/>
              <a:t> </a:t>
            </a:r>
            <a:r>
              <a:rPr lang="en-US" dirty="0" err="1"/>
              <a:t>heptoxide</a:t>
            </a:r>
            <a:endParaRPr lang="en-US" dirty="0"/>
          </a:p>
          <a:p>
            <a:r>
              <a:rPr lang="en-US" dirty="0"/>
              <a:t>CCl</a:t>
            </a:r>
            <a:r>
              <a:rPr lang="en-US" baseline="-25000" dirty="0"/>
              <a:t>4</a:t>
            </a:r>
          </a:p>
          <a:p>
            <a:r>
              <a:rPr lang="en-US" dirty="0"/>
              <a:t>PBr</a:t>
            </a:r>
            <a:r>
              <a:rPr lang="en-US" baseline="-25000" dirty="0"/>
              <a:t>3</a:t>
            </a:r>
          </a:p>
          <a:p>
            <a:r>
              <a:rPr lang="en-US" dirty="0"/>
              <a:t>SiO</a:t>
            </a:r>
            <a:r>
              <a:rPr lang="en-US" baseline="-25000" dirty="0"/>
              <a:t>2</a:t>
            </a:r>
          </a:p>
        </p:txBody>
      </p:sp>
    </p:spTree>
    <p:extLst>
      <p:ext uri="{BB962C8B-B14F-4D97-AF65-F5344CB8AC3E}">
        <p14:creationId xmlns:p14="http://schemas.microsoft.com/office/powerpoint/2010/main" val="281878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FFC000"/>
                </a:solidFill>
              </a:rPr>
              <a:t>Diatomic Molecules</a:t>
            </a:r>
          </a:p>
        </p:txBody>
      </p:sp>
      <p:sp>
        <p:nvSpPr>
          <p:cNvPr id="6" name="Content Placeholder 5"/>
          <p:cNvSpPr>
            <a:spLocks noGrp="1"/>
          </p:cNvSpPr>
          <p:nvPr>
            <p:ph idx="1"/>
          </p:nvPr>
        </p:nvSpPr>
        <p:spPr/>
        <p:txBody>
          <a:bodyPr/>
          <a:lstStyle/>
          <a:p>
            <a:pPr marL="0" indent="0">
              <a:buNone/>
            </a:pPr>
            <a:r>
              <a:rPr lang="en-US" dirty="0"/>
              <a:t>Diatomic molecules are the more reactive nonmetals that react with themselves, forming two atoms bonded together. Only these seven elements do this:</a:t>
            </a:r>
          </a:p>
          <a:p>
            <a:pPr marL="0" indent="0">
              <a:buNone/>
            </a:pPr>
            <a:endParaRPr lang="en-US" dirty="0"/>
          </a:p>
          <a:p>
            <a:pPr marL="0" indent="0" algn="ctr">
              <a:buNone/>
            </a:pPr>
            <a:r>
              <a:rPr lang="en-US" sz="4800" dirty="0">
                <a:solidFill>
                  <a:srgbClr val="FFC000"/>
                </a:solidFill>
              </a:rPr>
              <a:t>Br</a:t>
            </a:r>
            <a:r>
              <a:rPr lang="en-US" sz="4800" baseline="-25000" dirty="0">
                <a:solidFill>
                  <a:srgbClr val="FFC000"/>
                </a:solidFill>
              </a:rPr>
              <a:t>2</a:t>
            </a:r>
            <a:r>
              <a:rPr lang="en-US" sz="4800" dirty="0">
                <a:solidFill>
                  <a:srgbClr val="FFC000"/>
                </a:solidFill>
              </a:rPr>
              <a:t> I</a:t>
            </a:r>
            <a:r>
              <a:rPr lang="en-US" sz="4800" baseline="-25000" dirty="0">
                <a:solidFill>
                  <a:srgbClr val="FFC000"/>
                </a:solidFill>
              </a:rPr>
              <a:t>2</a:t>
            </a:r>
            <a:r>
              <a:rPr lang="en-US" sz="4800" dirty="0">
                <a:solidFill>
                  <a:srgbClr val="FFC000"/>
                </a:solidFill>
              </a:rPr>
              <a:t> N</a:t>
            </a:r>
            <a:r>
              <a:rPr lang="en-US" sz="4800" baseline="-25000" dirty="0">
                <a:solidFill>
                  <a:srgbClr val="FFC000"/>
                </a:solidFill>
              </a:rPr>
              <a:t>2</a:t>
            </a:r>
            <a:r>
              <a:rPr lang="en-US" sz="4800" dirty="0">
                <a:solidFill>
                  <a:srgbClr val="FFC000"/>
                </a:solidFill>
              </a:rPr>
              <a:t> Cl</a:t>
            </a:r>
            <a:r>
              <a:rPr lang="en-US" sz="4800" baseline="-25000" dirty="0">
                <a:solidFill>
                  <a:srgbClr val="FFC000"/>
                </a:solidFill>
              </a:rPr>
              <a:t>2</a:t>
            </a:r>
            <a:r>
              <a:rPr lang="en-US" sz="4800" dirty="0">
                <a:solidFill>
                  <a:srgbClr val="FFC000"/>
                </a:solidFill>
              </a:rPr>
              <a:t> H</a:t>
            </a:r>
            <a:r>
              <a:rPr lang="en-US" sz="4800" baseline="-25000" dirty="0">
                <a:solidFill>
                  <a:srgbClr val="FFC000"/>
                </a:solidFill>
              </a:rPr>
              <a:t>2</a:t>
            </a:r>
            <a:r>
              <a:rPr lang="en-US" sz="4800" dirty="0">
                <a:solidFill>
                  <a:srgbClr val="FFC000"/>
                </a:solidFill>
              </a:rPr>
              <a:t> O</a:t>
            </a:r>
            <a:r>
              <a:rPr lang="en-US" sz="4800" baseline="-25000" dirty="0">
                <a:solidFill>
                  <a:srgbClr val="FFC000"/>
                </a:solidFill>
              </a:rPr>
              <a:t>2</a:t>
            </a:r>
            <a:r>
              <a:rPr lang="en-US" sz="4800" dirty="0">
                <a:solidFill>
                  <a:srgbClr val="FFC000"/>
                </a:solidFill>
              </a:rPr>
              <a:t> F</a:t>
            </a:r>
            <a:r>
              <a:rPr lang="en-US" sz="4800" baseline="-25000" dirty="0">
                <a:solidFill>
                  <a:srgbClr val="FFC000"/>
                </a:solidFill>
              </a:rPr>
              <a:t>2</a:t>
            </a:r>
          </a:p>
        </p:txBody>
      </p:sp>
    </p:spTree>
    <p:extLst>
      <p:ext uri="{BB962C8B-B14F-4D97-AF65-F5344CB8AC3E}">
        <p14:creationId xmlns:p14="http://schemas.microsoft.com/office/powerpoint/2010/main" val="133201273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of the Video</a:t>
            </a:r>
          </a:p>
        </p:txBody>
      </p:sp>
      <p:sp>
        <p:nvSpPr>
          <p:cNvPr id="3" name="Content Placeholder 2"/>
          <p:cNvSpPr>
            <a:spLocks noGrp="1"/>
          </p:cNvSpPr>
          <p:nvPr>
            <p:ph idx="1"/>
          </p:nvPr>
        </p:nvSpPr>
        <p:spPr/>
        <p:txBody>
          <a:bodyPr>
            <a:normAutofit/>
          </a:bodyPr>
          <a:lstStyle/>
          <a:p>
            <a:pPr marL="0" indent="0">
              <a:buNone/>
            </a:pPr>
            <a:r>
              <a:rPr lang="en-US" dirty="0"/>
              <a:t>What are the chemical names of these common household chemicals?</a:t>
            </a:r>
          </a:p>
          <a:p>
            <a:pPr marL="0" indent="0">
              <a:buNone/>
            </a:pPr>
            <a:r>
              <a:rPr lang="en-US" dirty="0"/>
              <a:t>	Baking powder Na</a:t>
            </a:r>
            <a:r>
              <a:rPr lang="en-US" baseline="-25000" dirty="0"/>
              <a:t>2</a:t>
            </a:r>
            <a:r>
              <a:rPr lang="en-US" dirty="0"/>
              <a:t>CO</a:t>
            </a:r>
            <a:r>
              <a:rPr lang="en-US" baseline="-25000" dirty="0"/>
              <a:t>3</a:t>
            </a:r>
          </a:p>
          <a:p>
            <a:pPr marL="0" indent="0">
              <a:buNone/>
            </a:pPr>
            <a:r>
              <a:rPr lang="en-US" dirty="0"/>
              <a:t>	Baking soda NaHCO</a:t>
            </a:r>
            <a:r>
              <a:rPr lang="en-US" baseline="-25000" dirty="0"/>
              <a:t>3</a:t>
            </a:r>
          </a:p>
          <a:p>
            <a:pPr marL="0" indent="0">
              <a:buNone/>
            </a:pPr>
            <a:r>
              <a:rPr lang="en-US" dirty="0"/>
              <a:t>	Bleach </a:t>
            </a:r>
            <a:r>
              <a:rPr lang="en-US" dirty="0" err="1"/>
              <a:t>NaClO</a:t>
            </a:r>
            <a:endParaRPr lang="en-US" dirty="0"/>
          </a:p>
          <a:p>
            <a:pPr marL="0" indent="0">
              <a:buNone/>
            </a:pPr>
            <a:r>
              <a:rPr lang="en-US" dirty="0"/>
              <a:t>	Laughing gas N</a:t>
            </a:r>
            <a:r>
              <a:rPr lang="en-US" baseline="-25000" dirty="0"/>
              <a:t>2</a:t>
            </a:r>
            <a:r>
              <a:rPr lang="en-US" dirty="0"/>
              <a:t>O</a:t>
            </a:r>
          </a:p>
          <a:p>
            <a:pPr marL="0" indent="0">
              <a:buNone/>
            </a:pPr>
            <a:r>
              <a:rPr lang="en-US" dirty="0"/>
              <a:t>	Sand SiO</a:t>
            </a:r>
            <a:r>
              <a:rPr lang="en-US" baseline="-25000" dirty="0"/>
              <a:t>2</a:t>
            </a:r>
          </a:p>
          <a:p>
            <a:pPr marL="0" indent="0">
              <a:buNone/>
            </a:pPr>
            <a:r>
              <a:rPr lang="en-US" dirty="0"/>
              <a:t>	Chalk CaCO</a:t>
            </a:r>
            <a:r>
              <a:rPr lang="en-US" baseline="-25000" dirty="0"/>
              <a:t>3</a:t>
            </a:r>
          </a:p>
          <a:p>
            <a:pPr marL="0" indent="0">
              <a:buNone/>
            </a:pPr>
            <a:r>
              <a:rPr lang="en-US" dirty="0"/>
              <a:t>	Milk of Magnesia Mg(OH)</a:t>
            </a:r>
            <a:r>
              <a:rPr lang="en-US" baseline="-25000" dirty="0"/>
              <a:t>2</a:t>
            </a:r>
          </a:p>
          <a:p>
            <a:pPr marL="0" indent="0" algn="ctr">
              <a:buNone/>
            </a:pPr>
            <a:endParaRPr lang="en-US" dirty="0"/>
          </a:p>
        </p:txBody>
      </p:sp>
      <p:pic>
        <p:nvPicPr>
          <p:cNvPr id="4" name="Picture 2" descr="Baking Soda vs Baking Powder: What's the Difference? | Bon Appétit">
            <a:extLst>
              <a:ext uri="{FF2B5EF4-FFF2-40B4-BE49-F238E27FC236}">
                <a16:creationId xmlns:a16="http://schemas.microsoft.com/office/drawing/2014/main" id="{DAB8D021-031E-7A4A-9E8E-6332433C7D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6732" y="0"/>
            <a:ext cx="2275268" cy="17042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02023C2-82CB-7649-A9A1-EE58111D4BC7}"/>
              </a:ext>
            </a:extLst>
          </p:cNvPr>
          <p:cNvSpPr txBox="1"/>
          <p:nvPr/>
        </p:nvSpPr>
        <p:spPr>
          <a:xfrm>
            <a:off x="4959439" y="2257631"/>
            <a:ext cx="3489102" cy="461665"/>
          </a:xfrm>
          <a:prstGeom prst="rect">
            <a:avLst/>
          </a:prstGeom>
          <a:noFill/>
        </p:spPr>
        <p:txBody>
          <a:bodyPr wrap="square" rtlCol="0">
            <a:spAutoFit/>
          </a:bodyPr>
          <a:lstStyle/>
          <a:p>
            <a:r>
              <a:rPr lang="en-US" sz="2400" dirty="0">
                <a:solidFill>
                  <a:schemeClr val="accent1"/>
                </a:solidFill>
              </a:rPr>
              <a:t>Sodium carbonate</a:t>
            </a:r>
          </a:p>
        </p:txBody>
      </p:sp>
      <p:sp>
        <p:nvSpPr>
          <p:cNvPr id="6" name="TextBox 5">
            <a:extLst>
              <a:ext uri="{FF2B5EF4-FFF2-40B4-BE49-F238E27FC236}">
                <a16:creationId xmlns:a16="http://schemas.microsoft.com/office/drawing/2014/main" id="{D1BE7ACF-5447-2C48-81AE-B265ED22AA81}"/>
              </a:ext>
            </a:extLst>
          </p:cNvPr>
          <p:cNvSpPr txBox="1"/>
          <p:nvPr/>
        </p:nvSpPr>
        <p:spPr>
          <a:xfrm>
            <a:off x="4532290" y="2719295"/>
            <a:ext cx="4933682" cy="461665"/>
          </a:xfrm>
          <a:prstGeom prst="rect">
            <a:avLst/>
          </a:prstGeom>
          <a:noFill/>
        </p:spPr>
        <p:txBody>
          <a:bodyPr wrap="square" rtlCol="0">
            <a:spAutoFit/>
          </a:bodyPr>
          <a:lstStyle/>
          <a:p>
            <a:r>
              <a:rPr lang="en-US" sz="2400" dirty="0">
                <a:solidFill>
                  <a:schemeClr val="accent1"/>
                </a:solidFill>
              </a:rPr>
              <a:t>Sodium bicarbonate</a:t>
            </a:r>
          </a:p>
        </p:txBody>
      </p:sp>
      <p:sp>
        <p:nvSpPr>
          <p:cNvPr id="7" name="TextBox 6">
            <a:extLst>
              <a:ext uri="{FF2B5EF4-FFF2-40B4-BE49-F238E27FC236}">
                <a16:creationId xmlns:a16="http://schemas.microsoft.com/office/drawing/2014/main" id="{CF489F6A-DCC4-A347-BA4E-4F714EEC9EBD}"/>
              </a:ext>
            </a:extLst>
          </p:cNvPr>
          <p:cNvSpPr txBox="1"/>
          <p:nvPr/>
        </p:nvSpPr>
        <p:spPr>
          <a:xfrm>
            <a:off x="3672088" y="3151302"/>
            <a:ext cx="3489102" cy="461665"/>
          </a:xfrm>
          <a:prstGeom prst="rect">
            <a:avLst/>
          </a:prstGeom>
          <a:noFill/>
        </p:spPr>
        <p:txBody>
          <a:bodyPr wrap="square" rtlCol="0">
            <a:spAutoFit/>
          </a:bodyPr>
          <a:lstStyle/>
          <a:p>
            <a:r>
              <a:rPr lang="en-US" sz="2400" dirty="0">
                <a:solidFill>
                  <a:schemeClr val="accent1"/>
                </a:solidFill>
              </a:rPr>
              <a:t>Sodium hypochlorite</a:t>
            </a:r>
          </a:p>
        </p:txBody>
      </p:sp>
      <p:sp>
        <p:nvSpPr>
          <p:cNvPr id="8" name="TextBox 7">
            <a:extLst>
              <a:ext uri="{FF2B5EF4-FFF2-40B4-BE49-F238E27FC236}">
                <a16:creationId xmlns:a16="http://schemas.microsoft.com/office/drawing/2014/main" id="{74D81307-9B0E-C54F-B49B-7941C7C65ED3}"/>
              </a:ext>
            </a:extLst>
          </p:cNvPr>
          <p:cNvSpPr txBox="1"/>
          <p:nvPr/>
        </p:nvSpPr>
        <p:spPr>
          <a:xfrm>
            <a:off x="4231783" y="3564320"/>
            <a:ext cx="3489102" cy="461665"/>
          </a:xfrm>
          <a:prstGeom prst="rect">
            <a:avLst/>
          </a:prstGeom>
          <a:noFill/>
        </p:spPr>
        <p:txBody>
          <a:bodyPr wrap="square" rtlCol="0">
            <a:spAutoFit/>
          </a:bodyPr>
          <a:lstStyle/>
          <a:p>
            <a:r>
              <a:rPr lang="en-US" sz="2400" dirty="0">
                <a:solidFill>
                  <a:schemeClr val="accent1"/>
                </a:solidFill>
              </a:rPr>
              <a:t>Dinitrogen monoxide</a:t>
            </a:r>
          </a:p>
        </p:txBody>
      </p:sp>
      <p:sp>
        <p:nvSpPr>
          <p:cNvPr id="9" name="TextBox 8">
            <a:extLst>
              <a:ext uri="{FF2B5EF4-FFF2-40B4-BE49-F238E27FC236}">
                <a16:creationId xmlns:a16="http://schemas.microsoft.com/office/drawing/2014/main" id="{FD24A8D6-19E6-4D46-B8F7-B99036553E8E}"/>
              </a:ext>
            </a:extLst>
          </p:cNvPr>
          <p:cNvSpPr txBox="1"/>
          <p:nvPr/>
        </p:nvSpPr>
        <p:spPr>
          <a:xfrm>
            <a:off x="3194497" y="4025985"/>
            <a:ext cx="3489102" cy="461665"/>
          </a:xfrm>
          <a:prstGeom prst="rect">
            <a:avLst/>
          </a:prstGeom>
          <a:noFill/>
        </p:spPr>
        <p:txBody>
          <a:bodyPr wrap="square" rtlCol="0">
            <a:spAutoFit/>
          </a:bodyPr>
          <a:lstStyle/>
          <a:p>
            <a:r>
              <a:rPr lang="en-US" sz="2400" dirty="0">
                <a:solidFill>
                  <a:schemeClr val="accent1"/>
                </a:solidFill>
              </a:rPr>
              <a:t>Silicon dioxide</a:t>
            </a:r>
          </a:p>
        </p:txBody>
      </p:sp>
      <p:sp>
        <p:nvSpPr>
          <p:cNvPr id="10" name="TextBox 9">
            <a:extLst>
              <a:ext uri="{FF2B5EF4-FFF2-40B4-BE49-F238E27FC236}">
                <a16:creationId xmlns:a16="http://schemas.microsoft.com/office/drawing/2014/main" id="{39D45FA4-C65E-6D44-8789-455060D0CBDF}"/>
              </a:ext>
            </a:extLst>
          </p:cNvPr>
          <p:cNvSpPr txBox="1"/>
          <p:nvPr/>
        </p:nvSpPr>
        <p:spPr>
          <a:xfrm>
            <a:off x="3672088" y="4487650"/>
            <a:ext cx="3489102" cy="461665"/>
          </a:xfrm>
          <a:prstGeom prst="rect">
            <a:avLst/>
          </a:prstGeom>
          <a:noFill/>
        </p:spPr>
        <p:txBody>
          <a:bodyPr wrap="square" rtlCol="0">
            <a:spAutoFit/>
          </a:bodyPr>
          <a:lstStyle/>
          <a:p>
            <a:r>
              <a:rPr lang="en-US" sz="2400" dirty="0">
                <a:solidFill>
                  <a:schemeClr val="accent1"/>
                </a:solidFill>
              </a:rPr>
              <a:t>calcium carbonate</a:t>
            </a:r>
          </a:p>
        </p:txBody>
      </p:sp>
      <p:sp>
        <p:nvSpPr>
          <p:cNvPr id="11" name="TextBox 10">
            <a:extLst>
              <a:ext uri="{FF2B5EF4-FFF2-40B4-BE49-F238E27FC236}">
                <a16:creationId xmlns:a16="http://schemas.microsoft.com/office/drawing/2014/main" id="{D9D2A125-3840-2245-B519-7C1C8644CCDD}"/>
              </a:ext>
            </a:extLst>
          </p:cNvPr>
          <p:cNvSpPr txBox="1"/>
          <p:nvPr/>
        </p:nvSpPr>
        <p:spPr>
          <a:xfrm>
            <a:off x="5416639" y="4949315"/>
            <a:ext cx="3489102" cy="461665"/>
          </a:xfrm>
          <a:prstGeom prst="rect">
            <a:avLst/>
          </a:prstGeom>
          <a:noFill/>
        </p:spPr>
        <p:txBody>
          <a:bodyPr wrap="square" rtlCol="0">
            <a:spAutoFit/>
          </a:bodyPr>
          <a:lstStyle/>
          <a:p>
            <a:r>
              <a:rPr lang="en-US" sz="2400" dirty="0">
                <a:solidFill>
                  <a:schemeClr val="accent1"/>
                </a:solidFill>
              </a:rPr>
              <a:t>Magnesium hydroxide</a:t>
            </a:r>
          </a:p>
        </p:txBody>
      </p:sp>
    </p:spTree>
    <p:extLst>
      <p:ext uri="{BB962C8B-B14F-4D97-AF65-F5344CB8AC3E}">
        <p14:creationId xmlns:p14="http://schemas.microsoft.com/office/powerpoint/2010/main" val="111935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accent1"/>
                </a:solidFill>
              </a:rPr>
              <a:t>Now you must be able to…</a:t>
            </a:r>
          </a:p>
        </p:txBody>
      </p:sp>
      <p:sp>
        <p:nvSpPr>
          <p:cNvPr id="5" name="Content Placeholder 4"/>
          <p:cNvSpPr>
            <a:spLocks noGrp="1"/>
          </p:cNvSpPr>
          <p:nvPr>
            <p:ph idx="1"/>
          </p:nvPr>
        </p:nvSpPr>
        <p:spPr>
          <a:xfrm>
            <a:off x="1555812" y="1658143"/>
            <a:ext cx="9571534" cy="3541714"/>
          </a:xfrm>
        </p:spPr>
        <p:txBody>
          <a:bodyPr/>
          <a:lstStyle/>
          <a:p>
            <a:pPr marL="0" indent="0">
              <a:buNone/>
            </a:pPr>
            <a:endParaRPr lang="en-US" dirty="0"/>
          </a:p>
          <a:p>
            <a:r>
              <a:rPr lang="en-US" dirty="0"/>
              <a:t>Name all ternary compounds</a:t>
            </a:r>
          </a:p>
          <a:p>
            <a:endParaRPr lang="en-US" dirty="0"/>
          </a:p>
        </p:txBody>
      </p:sp>
    </p:spTree>
    <p:extLst>
      <p:ext uri="{BB962C8B-B14F-4D97-AF65-F5344CB8AC3E}">
        <p14:creationId xmlns:p14="http://schemas.microsoft.com/office/powerpoint/2010/main" val="2144758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1247" y="305551"/>
            <a:ext cx="7429499" cy="1478570"/>
          </a:xfrm>
        </p:spPr>
        <p:txBody>
          <a:bodyPr>
            <a:normAutofit/>
          </a:bodyPr>
          <a:lstStyle/>
          <a:p>
            <a:r>
              <a:rPr lang="en-US" dirty="0">
                <a:solidFill>
                  <a:schemeClr val="accent1"/>
                </a:solidFill>
              </a:rPr>
              <a:t>DA pointers summarized</a:t>
            </a:r>
          </a:p>
        </p:txBody>
      </p:sp>
      <p:sp>
        <p:nvSpPr>
          <p:cNvPr id="3" name="Content Placeholder 2"/>
          <p:cNvSpPr>
            <a:spLocks noGrp="1"/>
          </p:cNvSpPr>
          <p:nvPr>
            <p:ph idx="1"/>
          </p:nvPr>
        </p:nvSpPr>
        <p:spPr>
          <a:xfrm>
            <a:off x="1905000" y="1784122"/>
            <a:ext cx="8229600" cy="4625609"/>
          </a:xfrm>
        </p:spPr>
        <p:txBody>
          <a:bodyPr/>
          <a:lstStyle/>
          <a:p>
            <a:r>
              <a:rPr lang="en-US" dirty="0"/>
              <a:t>Start with the number given as a numerator over 1.</a:t>
            </a:r>
          </a:p>
          <a:p>
            <a:r>
              <a:rPr lang="en-US" dirty="0"/>
              <a:t>MULTIPLY by a new fraction</a:t>
            </a:r>
          </a:p>
          <a:p>
            <a:r>
              <a:rPr lang="en-US" dirty="0"/>
              <a:t>Place a conversion with the same unit on the denominator of the new fraction.</a:t>
            </a:r>
          </a:p>
          <a:p>
            <a:r>
              <a:rPr lang="en-US" dirty="0"/>
              <a:t>Multiply numerators, divide denominators. </a:t>
            </a:r>
          </a:p>
        </p:txBody>
      </p:sp>
      <p:sp>
        <p:nvSpPr>
          <p:cNvPr id="4" name="TextBox 3"/>
          <p:cNvSpPr txBox="1"/>
          <p:nvPr/>
        </p:nvSpPr>
        <p:spPr>
          <a:xfrm>
            <a:off x="7838209" y="4953000"/>
            <a:ext cx="1828800" cy="923330"/>
          </a:xfrm>
          <a:prstGeom prst="rect">
            <a:avLst/>
          </a:prstGeom>
          <a:noFill/>
        </p:spPr>
        <p:txBody>
          <a:bodyPr wrap="square" rtlCol="0">
            <a:spAutoFit/>
          </a:bodyPr>
          <a:lstStyle/>
          <a:p>
            <a:r>
              <a:rPr lang="en-US" dirty="0">
                <a:solidFill>
                  <a:srgbClr val="FF0000"/>
                </a:solidFill>
              </a:rPr>
              <a:t>(maybe pause and  copy all this?)</a:t>
            </a:r>
          </a:p>
        </p:txBody>
      </p:sp>
      <p:cxnSp>
        <p:nvCxnSpPr>
          <p:cNvPr id="6" name="Straight Arrow Connector 5"/>
          <p:cNvCxnSpPr/>
          <p:nvPr/>
        </p:nvCxnSpPr>
        <p:spPr>
          <a:xfrm flipH="1" flipV="1">
            <a:off x="7304809" y="4267200"/>
            <a:ext cx="533400" cy="6858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220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of the Video</a:t>
            </a:r>
          </a:p>
        </p:txBody>
      </p:sp>
      <p:sp>
        <p:nvSpPr>
          <p:cNvPr id="3" name="Content Placeholder 2"/>
          <p:cNvSpPr>
            <a:spLocks noGrp="1"/>
          </p:cNvSpPr>
          <p:nvPr>
            <p:ph idx="1"/>
          </p:nvPr>
        </p:nvSpPr>
        <p:spPr>
          <a:xfrm>
            <a:off x="1044262" y="1825625"/>
            <a:ext cx="10515600" cy="4351338"/>
          </a:xfrm>
        </p:spPr>
        <p:txBody>
          <a:bodyPr>
            <a:normAutofit/>
          </a:bodyPr>
          <a:lstStyle/>
          <a:p>
            <a:pPr marL="0" indent="0">
              <a:buNone/>
            </a:pPr>
            <a:r>
              <a:rPr lang="en-US" dirty="0"/>
              <a:t>What does four birthday balloons, a sip of water, and 40 nails have in common?</a:t>
            </a:r>
          </a:p>
          <a:p>
            <a:r>
              <a:rPr lang="en-US" dirty="0">
                <a:solidFill>
                  <a:schemeClr val="accent1"/>
                </a:solidFill>
              </a:rPr>
              <a:t>Each 1L balloon has approximately 1.00g of He inside. 4.00grams of He is equivalent to 1 mol of Helium.</a:t>
            </a:r>
          </a:p>
          <a:p>
            <a:r>
              <a:rPr lang="en-US" dirty="0">
                <a:solidFill>
                  <a:schemeClr val="accent1"/>
                </a:solidFill>
              </a:rPr>
              <a:t>A sip of water is on average close to 18mL. The density of pure water is 1.00g/mL, therefore, the mass of the sip of water is 18g which is equivalent to 1 mol of water.</a:t>
            </a:r>
          </a:p>
          <a:p>
            <a:r>
              <a:rPr lang="en-US" dirty="0">
                <a:solidFill>
                  <a:schemeClr val="accent1"/>
                </a:solidFill>
              </a:rPr>
              <a:t>Each iron nail weighs approximately 1.40g. So 40 nails equals 56g, equivalent to… you guessed it… 1 mole of Fe!</a:t>
            </a:r>
          </a:p>
          <a:p>
            <a:r>
              <a:rPr lang="en-US" dirty="0">
                <a:solidFill>
                  <a:schemeClr val="accent1"/>
                </a:solidFill>
              </a:rPr>
              <a:t>Each of these have the same number of particles, regardless of their different masses and volumes. </a:t>
            </a:r>
          </a:p>
        </p:txBody>
      </p:sp>
      <p:pic>
        <p:nvPicPr>
          <p:cNvPr id="4" name="Picture 3">
            <a:extLst>
              <a:ext uri="{FF2B5EF4-FFF2-40B4-BE49-F238E27FC236}">
                <a16:creationId xmlns:a16="http://schemas.microsoft.com/office/drawing/2014/main" id="{3305733C-73D6-EC4B-BA85-144391A4EFAE}"/>
              </a:ext>
            </a:extLst>
          </p:cNvPr>
          <p:cNvPicPr>
            <a:picLocks noChangeAspect="1"/>
          </p:cNvPicPr>
          <p:nvPr/>
        </p:nvPicPr>
        <p:blipFill>
          <a:blip r:embed="rId2"/>
          <a:stretch>
            <a:fillRect/>
          </a:stretch>
        </p:blipFill>
        <p:spPr>
          <a:xfrm>
            <a:off x="9672034" y="0"/>
            <a:ext cx="2519966" cy="1673846"/>
          </a:xfrm>
          <a:prstGeom prst="rect">
            <a:avLst/>
          </a:prstGeom>
        </p:spPr>
      </p:pic>
      <p:pic>
        <p:nvPicPr>
          <p:cNvPr id="5" name="Picture 4">
            <a:extLst>
              <a:ext uri="{FF2B5EF4-FFF2-40B4-BE49-F238E27FC236}">
                <a16:creationId xmlns:a16="http://schemas.microsoft.com/office/drawing/2014/main" id="{371F11AF-B897-5148-BC64-B1B723634D87}"/>
              </a:ext>
            </a:extLst>
          </p:cNvPr>
          <p:cNvPicPr>
            <a:picLocks noChangeAspect="1"/>
          </p:cNvPicPr>
          <p:nvPr/>
        </p:nvPicPr>
        <p:blipFill>
          <a:blip r:embed="rId3"/>
          <a:stretch>
            <a:fillRect/>
          </a:stretch>
        </p:blipFill>
        <p:spPr>
          <a:xfrm>
            <a:off x="1464881" y="230188"/>
            <a:ext cx="1703321" cy="1248235"/>
          </a:xfrm>
          <a:prstGeom prst="rect">
            <a:avLst/>
          </a:prstGeom>
        </p:spPr>
      </p:pic>
      <p:pic>
        <p:nvPicPr>
          <p:cNvPr id="6" name="Picture 5">
            <a:extLst>
              <a:ext uri="{FF2B5EF4-FFF2-40B4-BE49-F238E27FC236}">
                <a16:creationId xmlns:a16="http://schemas.microsoft.com/office/drawing/2014/main" id="{511E0310-0602-2F4E-B0CB-CC8B1C17E1FC}"/>
              </a:ext>
            </a:extLst>
          </p:cNvPr>
          <p:cNvPicPr>
            <a:picLocks noChangeAspect="1"/>
          </p:cNvPicPr>
          <p:nvPr/>
        </p:nvPicPr>
        <p:blipFill rotWithShape="1">
          <a:blip r:embed="rId4"/>
          <a:srcRect b="18764"/>
          <a:stretch/>
        </p:blipFill>
        <p:spPr>
          <a:xfrm>
            <a:off x="0" y="0"/>
            <a:ext cx="1017431" cy="1947409"/>
          </a:xfrm>
          <a:prstGeom prst="rect">
            <a:avLst/>
          </a:prstGeom>
        </p:spPr>
      </p:pic>
    </p:spTree>
    <p:extLst>
      <p:ext uri="{BB962C8B-B14F-4D97-AF65-F5344CB8AC3E}">
        <p14:creationId xmlns:p14="http://schemas.microsoft.com/office/powerpoint/2010/main" val="25941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accent1"/>
                </a:solidFill>
              </a:rPr>
              <a:t>Now you must be able to…</a:t>
            </a:r>
          </a:p>
        </p:txBody>
      </p:sp>
      <p:sp>
        <p:nvSpPr>
          <p:cNvPr id="5" name="Content Placeholder 4"/>
          <p:cNvSpPr>
            <a:spLocks noGrp="1"/>
          </p:cNvSpPr>
          <p:nvPr>
            <p:ph idx="1"/>
          </p:nvPr>
        </p:nvSpPr>
        <p:spPr/>
        <p:txBody>
          <a:bodyPr/>
          <a:lstStyle/>
          <a:p>
            <a:r>
              <a:rPr lang="en-US" dirty="0"/>
              <a:t>Use dimensional analysis to calculate the moles of a substance.</a:t>
            </a:r>
          </a:p>
          <a:p>
            <a:r>
              <a:rPr lang="en-US" dirty="0"/>
              <a:t>Use dimensional analysis to find the mass of a substance.</a:t>
            </a:r>
          </a:p>
          <a:p>
            <a:endParaRPr lang="en-US" dirty="0"/>
          </a:p>
        </p:txBody>
      </p:sp>
      <p:pic>
        <p:nvPicPr>
          <p:cNvPr id="6" name="Picture 2" descr="Image result for check for understanding">
            <a:extLst>
              <a:ext uri="{FF2B5EF4-FFF2-40B4-BE49-F238E27FC236}">
                <a16:creationId xmlns:a16="http://schemas.microsoft.com/office/drawing/2014/main" id="{B6810BEA-C561-5242-A31B-913F355D28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607" b="2286"/>
          <a:stretch/>
        </p:blipFill>
        <p:spPr bwMode="auto">
          <a:xfrm>
            <a:off x="8542828" y="2324209"/>
            <a:ext cx="3278433" cy="341443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5558275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Molecules and atoms</a:t>
            </a:r>
          </a:p>
        </p:txBody>
      </p:sp>
    </p:spTree>
    <p:extLst>
      <p:ext uri="{BB962C8B-B14F-4D97-AF65-F5344CB8AC3E}">
        <p14:creationId xmlns:p14="http://schemas.microsoft.com/office/powerpoint/2010/main" val="27014981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Moles and </a:t>
            </a:r>
            <a:br>
              <a:rPr lang="en-US" dirty="0"/>
            </a:br>
            <a:r>
              <a:rPr lang="en-US" dirty="0"/>
              <a:t>Dimensional Analysis</a:t>
            </a:r>
          </a:p>
        </p:txBody>
      </p:sp>
    </p:spTree>
    <p:extLst>
      <p:ext uri="{BB962C8B-B14F-4D97-AF65-F5344CB8AC3E}">
        <p14:creationId xmlns:p14="http://schemas.microsoft.com/office/powerpoint/2010/main" val="4431003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Objectives</a:t>
            </a:r>
          </a:p>
        </p:txBody>
      </p:sp>
      <p:sp>
        <p:nvSpPr>
          <p:cNvPr id="3" name="Content Placeholder 2"/>
          <p:cNvSpPr>
            <a:spLocks noGrp="1"/>
          </p:cNvSpPr>
          <p:nvPr>
            <p:ph idx="1"/>
          </p:nvPr>
        </p:nvSpPr>
        <p:spPr/>
        <p:txBody>
          <a:bodyPr/>
          <a:lstStyle/>
          <a:p>
            <a:pPr marL="0" indent="0">
              <a:buNone/>
            </a:pPr>
            <a:r>
              <a:rPr lang="en-US" dirty="0">
                <a:solidFill>
                  <a:schemeClr val="accent1"/>
                </a:solidFill>
              </a:rPr>
              <a:t>You should already be able to…</a:t>
            </a:r>
          </a:p>
          <a:p>
            <a:pPr lvl="1"/>
            <a:r>
              <a:rPr lang="en-US" dirty="0"/>
              <a:t>Describe the unit of moles and calculate moles and mass of a substance.</a:t>
            </a:r>
          </a:p>
          <a:p>
            <a:pPr marL="0" indent="0">
              <a:buNone/>
            </a:pPr>
            <a:r>
              <a:rPr lang="en-US" dirty="0">
                <a:solidFill>
                  <a:schemeClr val="accent1"/>
                </a:solidFill>
              </a:rPr>
              <a:t>By the end of this video you should be able to…</a:t>
            </a:r>
          </a:p>
          <a:p>
            <a:pPr lvl="1"/>
            <a:r>
              <a:rPr lang="en-US" dirty="0"/>
              <a:t>Convert between moles and number of particles of a gas using dimensional analysis.</a:t>
            </a:r>
          </a:p>
          <a:p>
            <a:pPr lvl="1"/>
            <a:r>
              <a:rPr lang="en-US" dirty="0"/>
              <a:t>Use chemical reaction equations to convert between measurements of substances.</a:t>
            </a:r>
          </a:p>
          <a:p>
            <a:pPr lvl="1"/>
            <a:endParaRPr lang="en-US" dirty="0"/>
          </a:p>
        </p:txBody>
      </p:sp>
    </p:spTree>
    <p:extLst>
      <p:ext uri="{BB962C8B-B14F-4D97-AF65-F5344CB8AC3E}">
        <p14:creationId xmlns:p14="http://schemas.microsoft.com/office/powerpoint/2010/main" val="35634119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of the Video</a:t>
            </a:r>
          </a:p>
        </p:txBody>
      </p:sp>
      <p:sp>
        <p:nvSpPr>
          <p:cNvPr id="3" name="Content Placeholder 2"/>
          <p:cNvSpPr>
            <a:spLocks noGrp="1"/>
          </p:cNvSpPr>
          <p:nvPr>
            <p:ph idx="1"/>
          </p:nvPr>
        </p:nvSpPr>
        <p:spPr/>
        <p:txBody>
          <a:bodyPr/>
          <a:lstStyle/>
          <a:p>
            <a:pPr marL="0" indent="0" algn="ctr">
              <a:buNone/>
            </a:pPr>
            <a:r>
              <a:rPr lang="en-US" dirty="0"/>
              <a:t>2NaN</a:t>
            </a:r>
            <a:r>
              <a:rPr lang="en-US" baseline="-25000" dirty="0"/>
              <a:t>3</a:t>
            </a:r>
            <a:r>
              <a:rPr lang="en-US" dirty="0"/>
              <a:t>(s) </a:t>
            </a:r>
            <a:r>
              <a:rPr lang="en-US" dirty="0">
                <a:sym typeface="Wingdings" pitchFamily="2" charset="2"/>
              </a:rPr>
              <a:t> </a:t>
            </a:r>
            <a:r>
              <a:rPr lang="en-US" dirty="0"/>
              <a:t>2Na(s) + 3N</a:t>
            </a:r>
            <a:r>
              <a:rPr lang="en-US" baseline="-25000" dirty="0"/>
              <a:t>2</a:t>
            </a:r>
            <a:r>
              <a:rPr lang="en-US" dirty="0"/>
              <a:t>(g) </a:t>
            </a:r>
          </a:p>
          <a:p>
            <a:pPr marL="0" indent="0">
              <a:buNone/>
            </a:pPr>
            <a:r>
              <a:rPr lang="en-US" dirty="0"/>
              <a:t>Typical airbags in small cars require approximately 65. 1 L of N</a:t>
            </a:r>
            <a:r>
              <a:rPr lang="en-US" baseline="-25000" dirty="0"/>
              <a:t>2</a:t>
            </a:r>
            <a:r>
              <a:rPr lang="en-US" dirty="0"/>
              <a:t> gas to inflate to the proper size. How many grams of NaN</a:t>
            </a:r>
            <a:r>
              <a:rPr lang="en-US" baseline="-25000" dirty="0"/>
              <a:t>3</a:t>
            </a:r>
            <a:r>
              <a:rPr lang="en-US" dirty="0"/>
              <a:t> must be included to generate this amount of N</a:t>
            </a:r>
            <a:r>
              <a:rPr lang="en-US" baseline="-25000" dirty="0"/>
              <a:t>2</a:t>
            </a:r>
            <a:r>
              <a:rPr lang="en-US" dirty="0"/>
              <a:t>? (Hint: The density of N</a:t>
            </a:r>
            <a:r>
              <a:rPr lang="en-US" baseline="-25000" dirty="0"/>
              <a:t>2</a:t>
            </a:r>
            <a:r>
              <a:rPr lang="en-US" dirty="0"/>
              <a:t> gas at this temperature is about 0. 916 g/L). </a:t>
            </a:r>
          </a:p>
          <a:p>
            <a:pPr marL="0" indent="0" algn="ctr">
              <a:buNone/>
            </a:pPr>
            <a:endParaRPr lang="en-US" dirty="0"/>
          </a:p>
        </p:txBody>
      </p:sp>
      <p:pic>
        <p:nvPicPr>
          <p:cNvPr id="2050" name="Picture 2" descr="Can airbags kill you? | HowStuffWorks">
            <a:extLst>
              <a:ext uri="{FF2B5EF4-FFF2-40B4-BE49-F238E27FC236}">
                <a16:creationId xmlns:a16="http://schemas.microsoft.com/office/drawing/2014/main" id="{0E31D3FA-2880-1E46-BF91-D8F35AFBDC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9750" y="3541959"/>
            <a:ext cx="3492500"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5274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Mole Road Map</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4207605594"/>
              </p:ext>
            </p:extLst>
          </p:nvPr>
        </p:nvGraphicFramePr>
        <p:xfrm>
          <a:off x="1981200" y="1774826"/>
          <a:ext cx="8229600" cy="4625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3620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8" grpId="1">
        <p:bldAsOne/>
      </p:bldGraphic>
      <p:bldGraphic spid="8" grpId="2">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Examples</a:t>
            </a:r>
          </a:p>
        </p:txBody>
      </p:sp>
      <p:sp>
        <p:nvSpPr>
          <p:cNvPr id="3" name="Content Placeholder 2"/>
          <p:cNvSpPr>
            <a:spLocks noGrp="1"/>
          </p:cNvSpPr>
          <p:nvPr>
            <p:ph idx="1"/>
          </p:nvPr>
        </p:nvSpPr>
        <p:spPr/>
        <p:txBody>
          <a:bodyPr>
            <a:normAutofit/>
          </a:bodyPr>
          <a:lstStyle/>
          <a:p>
            <a:pPr marL="118872" indent="0">
              <a:buNone/>
            </a:pPr>
            <a:r>
              <a:rPr lang="en-US" dirty="0"/>
              <a:t>1. Calculate the number of molecules in 4.00 moles of Lithium sulfide, Li</a:t>
            </a:r>
            <a:r>
              <a:rPr lang="en-US" baseline="-25000" dirty="0"/>
              <a:t>2</a:t>
            </a:r>
            <a:r>
              <a:rPr lang="en-US" dirty="0"/>
              <a:t>S.</a:t>
            </a:r>
          </a:p>
          <a:p>
            <a:pPr marL="633222" indent="-514350">
              <a:buAutoNum type="arabicPeriod"/>
            </a:pPr>
            <a:endParaRPr lang="en-US" dirty="0"/>
          </a:p>
          <a:p>
            <a:pPr marL="633222" indent="-514350">
              <a:buAutoNum type="arabicPeriod"/>
            </a:pPr>
            <a:endParaRPr lang="en-US" dirty="0"/>
          </a:p>
          <a:p>
            <a:pPr marL="633222" indent="-514350">
              <a:buAutoNum type="arabicPeriod"/>
            </a:pPr>
            <a:endParaRPr lang="en-US" dirty="0"/>
          </a:p>
          <a:p>
            <a:pPr>
              <a:buNone/>
            </a:pPr>
            <a:r>
              <a:rPr lang="en-US" dirty="0"/>
              <a:t>2. Calculate the number of atoms in question 1.</a:t>
            </a:r>
          </a:p>
          <a:p>
            <a:endParaRPr lang="en-US" dirty="0"/>
          </a:p>
        </p:txBody>
      </p:sp>
      <p:sp>
        <p:nvSpPr>
          <p:cNvPr id="4" name="TextBox 3">
            <a:extLst>
              <a:ext uri="{FF2B5EF4-FFF2-40B4-BE49-F238E27FC236}">
                <a16:creationId xmlns:a16="http://schemas.microsoft.com/office/drawing/2014/main" id="{021F16CF-52E5-8C4C-BAFB-E96B9B19231F}"/>
              </a:ext>
            </a:extLst>
          </p:cNvPr>
          <p:cNvSpPr txBox="1"/>
          <p:nvPr/>
        </p:nvSpPr>
        <p:spPr>
          <a:xfrm>
            <a:off x="2099256" y="2550017"/>
            <a:ext cx="1906074" cy="830997"/>
          </a:xfrm>
          <a:prstGeom prst="rect">
            <a:avLst/>
          </a:prstGeom>
          <a:noFill/>
        </p:spPr>
        <p:txBody>
          <a:bodyPr wrap="square" rtlCol="0">
            <a:spAutoFit/>
          </a:bodyPr>
          <a:lstStyle/>
          <a:p>
            <a:r>
              <a:rPr lang="en-US" sz="2400" u="sng" dirty="0"/>
              <a:t>4.00 moles</a:t>
            </a:r>
          </a:p>
          <a:p>
            <a:r>
              <a:rPr lang="en-US" sz="2400" dirty="0"/>
              <a:t>      1 </a:t>
            </a:r>
          </a:p>
        </p:txBody>
      </p:sp>
      <p:sp>
        <p:nvSpPr>
          <p:cNvPr id="5" name="TextBox 4">
            <a:extLst>
              <a:ext uri="{FF2B5EF4-FFF2-40B4-BE49-F238E27FC236}">
                <a16:creationId xmlns:a16="http://schemas.microsoft.com/office/drawing/2014/main" id="{CF35296C-FAEC-C740-BEBA-E9744CD90568}"/>
              </a:ext>
            </a:extLst>
          </p:cNvPr>
          <p:cNvSpPr txBox="1"/>
          <p:nvPr/>
        </p:nvSpPr>
        <p:spPr>
          <a:xfrm>
            <a:off x="3657601" y="2719330"/>
            <a:ext cx="347729" cy="369332"/>
          </a:xfrm>
          <a:prstGeom prst="rect">
            <a:avLst/>
          </a:prstGeom>
          <a:noFill/>
        </p:spPr>
        <p:txBody>
          <a:bodyPr wrap="square" rtlCol="0">
            <a:spAutoFit/>
          </a:bodyPr>
          <a:lstStyle/>
          <a:p>
            <a:r>
              <a:rPr lang="en-US" dirty="0"/>
              <a:t>X </a:t>
            </a:r>
          </a:p>
        </p:txBody>
      </p:sp>
      <p:sp>
        <p:nvSpPr>
          <p:cNvPr id="6" name="TextBox 5">
            <a:extLst>
              <a:ext uri="{FF2B5EF4-FFF2-40B4-BE49-F238E27FC236}">
                <a16:creationId xmlns:a16="http://schemas.microsoft.com/office/drawing/2014/main" id="{7266234C-EF00-8345-B9FB-DC60966356B0}"/>
              </a:ext>
            </a:extLst>
          </p:cNvPr>
          <p:cNvSpPr txBox="1"/>
          <p:nvPr/>
        </p:nvSpPr>
        <p:spPr>
          <a:xfrm>
            <a:off x="4153707" y="2586025"/>
            <a:ext cx="2318197" cy="830997"/>
          </a:xfrm>
          <a:prstGeom prst="rect">
            <a:avLst/>
          </a:prstGeom>
          <a:noFill/>
        </p:spPr>
        <p:txBody>
          <a:bodyPr wrap="square" rtlCol="0">
            <a:spAutoFit/>
          </a:bodyPr>
          <a:lstStyle/>
          <a:p>
            <a:endParaRPr lang="en-US" sz="2400" dirty="0"/>
          </a:p>
          <a:p>
            <a:r>
              <a:rPr lang="en-US" sz="2400" dirty="0"/>
              <a:t>1 mole</a:t>
            </a:r>
          </a:p>
        </p:txBody>
      </p:sp>
      <p:sp>
        <p:nvSpPr>
          <p:cNvPr id="7" name="TextBox 6">
            <a:extLst>
              <a:ext uri="{FF2B5EF4-FFF2-40B4-BE49-F238E27FC236}">
                <a16:creationId xmlns:a16="http://schemas.microsoft.com/office/drawing/2014/main" id="{6683A393-3099-8F4E-AD57-9C01A7AD085F}"/>
              </a:ext>
            </a:extLst>
          </p:cNvPr>
          <p:cNvSpPr txBox="1"/>
          <p:nvPr/>
        </p:nvSpPr>
        <p:spPr>
          <a:xfrm>
            <a:off x="4114129" y="2550017"/>
            <a:ext cx="3394254" cy="461665"/>
          </a:xfrm>
          <a:prstGeom prst="rect">
            <a:avLst/>
          </a:prstGeom>
          <a:noFill/>
        </p:spPr>
        <p:txBody>
          <a:bodyPr wrap="square" rtlCol="0">
            <a:spAutoFit/>
          </a:bodyPr>
          <a:lstStyle/>
          <a:p>
            <a:r>
              <a:rPr lang="en-US" sz="2400" u="sng" dirty="0"/>
              <a:t>6.02x10</a:t>
            </a:r>
            <a:r>
              <a:rPr lang="en-US" sz="2400" u="sng" baseline="30000" dirty="0"/>
              <a:t>23</a:t>
            </a:r>
            <a:r>
              <a:rPr lang="en-US" sz="2400" u="sng" dirty="0"/>
              <a:t> molecules</a:t>
            </a:r>
            <a:r>
              <a:rPr lang="en-US" sz="2400" dirty="0"/>
              <a:t>  = </a:t>
            </a:r>
          </a:p>
        </p:txBody>
      </p:sp>
      <p:sp>
        <p:nvSpPr>
          <p:cNvPr id="8" name="TextBox 7">
            <a:extLst>
              <a:ext uri="{FF2B5EF4-FFF2-40B4-BE49-F238E27FC236}">
                <a16:creationId xmlns:a16="http://schemas.microsoft.com/office/drawing/2014/main" id="{5AD0063E-DE59-1D48-93F2-14E5C14F9156}"/>
              </a:ext>
            </a:extLst>
          </p:cNvPr>
          <p:cNvSpPr txBox="1"/>
          <p:nvPr/>
        </p:nvSpPr>
        <p:spPr>
          <a:xfrm>
            <a:off x="7508383" y="2550016"/>
            <a:ext cx="3394254" cy="461665"/>
          </a:xfrm>
          <a:prstGeom prst="rect">
            <a:avLst/>
          </a:prstGeom>
          <a:noFill/>
        </p:spPr>
        <p:txBody>
          <a:bodyPr wrap="square" rtlCol="0">
            <a:spAutoFit/>
          </a:bodyPr>
          <a:lstStyle/>
          <a:p>
            <a:r>
              <a:rPr lang="en-US" sz="2400" dirty="0">
                <a:solidFill>
                  <a:srgbClr val="FF0000"/>
                </a:solidFill>
              </a:rPr>
              <a:t>2.41x10</a:t>
            </a:r>
            <a:r>
              <a:rPr lang="en-US" sz="2400" baseline="30000" dirty="0">
                <a:solidFill>
                  <a:srgbClr val="FF0000"/>
                </a:solidFill>
              </a:rPr>
              <a:t>24</a:t>
            </a:r>
            <a:r>
              <a:rPr lang="en-US" sz="2400" dirty="0">
                <a:solidFill>
                  <a:srgbClr val="FF0000"/>
                </a:solidFill>
              </a:rPr>
              <a:t> molecules</a:t>
            </a:r>
          </a:p>
        </p:txBody>
      </p:sp>
      <p:sp>
        <p:nvSpPr>
          <p:cNvPr id="9" name="TextBox 8">
            <a:extLst>
              <a:ext uri="{FF2B5EF4-FFF2-40B4-BE49-F238E27FC236}">
                <a16:creationId xmlns:a16="http://schemas.microsoft.com/office/drawing/2014/main" id="{1FC42346-2036-E743-B271-D27969396D74}"/>
              </a:ext>
            </a:extLst>
          </p:cNvPr>
          <p:cNvSpPr txBox="1"/>
          <p:nvPr/>
        </p:nvSpPr>
        <p:spPr>
          <a:xfrm>
            <a:off x="1009582" y="4547638"/>
            <a:ext cx="3487357" cy="830997"/>
          </a:xfrm>
          <a:prstGeom prst="rect">
            <a:avLst/>
          </a:prstGeom>
          <a:noFill/>
        </p:spPr>
        <p:txBody>
          <a:bodyPr wrap="square" rtlCol="0">
            <a:spAutoFit/>
          </a:bodyPr>
          <a:lstStyle/>
          <a:p>
            <a:r>
              <a:rPr lang="en-US" sz="2400" u="sng" dirty="0"/>
              <a:t>2.41x10</a:t>
            </a:r>
            <a:r>
              <a:rPr lang="en-US" sz="2400" u="sng" baseline="30000" dirty="0"/>
              <a:t>24</a:t>
            </a:r>
            <a:r>
              <a:rPr lang="en-US" sz="2400" u="sng" dirty="0"/>
              <a:t> molecules</a:t>
            </a:r>
          </a:p>
          <a:p>
            <a:r>
              <a:rPr lang="en-US" sz="2400" dirty="0"/>
              <a:t>      1 </a:t>
            </a:r>
          </a:p>
        </p:txBody>
      </p:sp>
      <p:sp>
        <p:nvSpPr>
          <p:cNvPr id="10" name="TextBox 9">
            <a:extLst>
              <a:ext uri="{FF2B5EF4-FFF2-40B4-BE49-F238E27FC236}">
                <a16:creationId xmlns:a16="http://schemas.microsoft.com/office/drawing/2014/main" id="{738A7B28-8313-6041-90B4-031EC9282DE6}"/>
              </a:ext>
            </a:extLst>
          </p:cNvPr>
          <p:cNvSpPr txBox="1"/>
          <p:nvPr/>
        </p:nvSpPr>
        <p:spPr>
          <a:xfrm>
            <a:off x="3684497" y="4727109"/>
            <a:ext cx="347729" cy="369332"/>
          </a:xfrm>
          <a:prstGeom prst="rect">
            <a:avLst/>
          </a:prstGeom>
          <a:noFill/>
        </p:spPr>
        <p:txBody>
          <a:bodyPr wrap="square" rtlCol="0">
            <a:spAutoFit/>
          </a:bodyPr>
          <a:lstStyle/>
          <a:p>
            <a:r>
              <a:rPr lang="en-US" dirty="0"/>
              <a:t>X </a:t>
            </a:r>
          </a:p>
        </p:txBody>
      </p:sp>
      <p:sp>
        <p:nvSpPr>
          <p:cNvPr id="11" name="TextBox 10">
            <a:extLst>
              <a:ext uri="{FF2B5EF4-FFF2-40B4-BE49-F238E27FC236}">
                <a16:creationId xmlns:a16="http://schemas.microsoft.com/office/drawing/2014/main" id="{0A82B7D0-08AF-A849-923D-FFC2DB34C56B}"/>
              </a:ext>
            </a:extLst>
          </p:cNvPr>
          <p:cNvSpPr txBox="1"/>
          <p:nvPr/>
        </p:nvSpPr>
        <p:spPr>
          <a:xfrm>
            <a:off x="4101450" y="4579531"/>
            <a:ext cx="3070404" cy="830997"/>
          </a:xfrm>
          <a:prstGeom prst="rect">
            <a:avLst/>
          </a:prstGeom>
          <a:noFill/>
        </p:spPr>
        <p:txBody>
          <a:bodyPr wrap="square" rtlCol="0">
            <a:spAutoFit/>
          </a:bodyPr>
          <a:lstStyle/>
          <a:p>
            <a:endParaRPr lang="en-US" sz="2400" dirty="0"/>
          </a:p>
          <a:p>
            <a:r>
              <a:rPr lang="en-US" sz="2400" dirty="0"/>
              <a:t>1</a:t>
            </a:r>
            <a:r>
              <a:rPr lang="en-US" sz="2400" baseline="30000" dirty="0"/>
              <a:t> </a:t>
            </a:r>
            <a:r>
              <a:rPr lang="en-US" sz="2400" dirty="0"/>
              <a:t>molecule</a:t>
            </a:r>
          </a:p>
        </p:txBody>
      </p:sp>
      <p:sp>
        <p:nvSpPr>
          <p:cNvPr id="12" name="TextBox 11">
            <a:extLst>
              <a:ext uri="{FF2B5EF4-FFF2-40B4-BE49-F238E27FC236}">
                <a16:creationId xmlns:a16="http://schemas.microsoft.com/office/drawing/2014/main" id="{30DBC1DA-6F4B-FA4C-9C58-BA9FB0AA41EE}"/>
              </a:ext>
            </a:extLst>
          </p:cNvPr>
          <p:cNvSpPr txBox="1"/>
          <p:nvPr/>
        </p:nvSpPr>
        <p:spPr>
          <a:xfrm>
            <a:off x="4114129" y="4515745"/>
            <a:ext cx="2318197" cy="461665"/>
          </a:xfrm>
          <a:prstGeom prst="rect">
            <a:avLst/>
          </a:prstGeom>
          <a:noFill/>
        </p:spPr>
        <p:txBody>
          <a:bodyPr wrap="square" rtlCol="0">
            <a:spAutoFit/>
          </a:bodyPr>
          <a:lstStyle/>
          <a:p>
            <a:r>
              <a:rPr lang="en-US" sz="2400" u="sng" dirty="0"/>
              <a:t>3 atoms</a:t>
            </a:r>
            <a:r>
              <a:rPr lang="en-US" sz="2400" dirty="0"/>
              <a:t>        = </a:t>
            </a:r>
          </a:p>
        </p:txBody>
      </p:sp>
      <p:sp>
        <p:nvSpPr>
          <p:cNvPr id="13" name="TextBox 12">
            <a:extLst>
              <a:ext uri="{FF2B5EF4-FFF2-40B4-BE49-F238E27FC236}">
                <a16:creationId xmlns:a16="http://schemas.microsoft.com/office/drawing/2014/main" id="{96C56210-1229-8A42-959C-6CB35552CD52}"/>
              </a:ext>
            </a:extLst>
          </p:cNvPr>
          <p:cNvSpPr txBox="1"/>
          <p:nvPr/>
        </p:nvSpPr>
        <p:spPr>
          <a:xfrm>
            <a:off x="6314001" y="4485525"/>
            <a:ext cx="3394254" cy="461665"/>
          </a:xfrm>
          <a:prstGeom prst="rect">
            <a:avLst/>
          </a:prstGeom>
          <a:noFill/>
        </p:spPr>
        <p:txBody>
          <a:bodyPr wrap="square" rtlCol="0">
            <a:spAutoFit/>
          </a:bodyPr>
          <a:lstStyle/>
          <a:p>
            <a:r>
              <a:rPr lang="en-US" sz="2400" dirty="0">
                <a:solidFill>
                  <a:srgbClr val="FF0000"/>
                </a:solidFill>
              </a:rPr>
              <a:t>7.22x10</a:t>
            </a:r>
            <a:r>
              <a:rPr lang="en-US" sz="2400" baseline="30000" dirty="0">
                <a:solidFill>
                  <a:srgbClr val="FF0000"/>
                </a:solidFill>
              </a:rPr>
              <a:t>24</a:t>
            </a:r>
            <a:r>
              <a:rPr lang="en-US" sz="2400" dirty="0">
                <a:solidFill>
                  <a:srgbClr val="FF0000"/>
                </a:solidFill>
              </a:rPr>
              <a:t> molecules</a:t>
            </a:r>
          </a:p>
        </p:txBody>
      </p:sp>
    </p:spTree>
    <p:extLst>
      <p:ext uri="{BB962C8B-B14F-4D97-AF65-F5344CB8AC3E}">
        <p14:creationId xmlns:p14="http://schemas.microsoft.com/office/powerpoint/2010/main" val="258409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Examples</a:t>
            </a:r>
          </a:p>
        </p:txBody>
      </p:sp>
      <p:sp>
        <p:nvSpPr>
          <p:cNvPr id="3" name="Content Placeholder 2"/>
          <p:cNvSpPr>
            <a:spLocks noGrp="1"/>
          </p:cNvSpPr>
          <p:nvPr>
            <p:ph idx="1"/>
          </p:nvPr>
        </p:nvSpPr>
        <p:spPr/>
        <p:txBody>
          <a:bodyPr/>
          <a:lstStyle/>
          <a:p>
            <a:pPr marL="118872" indent="0">
              <a:buNone/>
            </a:pPr>
            <a:r>
              <a:rPr lang="en-US" dirty="0"/>
              <a:t>3. How many moles are present in 1.20x10</a:t>
            </a:r>
            <a:r>
              <a:rPr lang="en-US" baseline="30000" dirty="0"/>
              <a:t>24 </a:t>
            </a:r>
            <a:r>
              <a:rPr lang="en-US" dirty="0"/>
              <a:t>molecules of  H</a:t>
            </a:r>
            <a:r>
              <a:rPr lang="en-US" baseline="-25000" dirty="0"/>
              <a:t>2</a:t>
            </a:r>
            <a:r>
              <a:rPr lang="en-US" dirty="0"/>
              <a:t>O</a:t>
            </a:r>
            <a:r>
              <a:rPr lang="en-US" baseline="-25000" dirty="0"/>
              <a:t>(l)</a:t>
            </a:r>
            <a:r>
              <a:rPr lang="en-US" dirty="0"/>
              <a:t>?</a:t>
            </a:r>
          </a:p>
        </p:txBody>
      </p:sp>
      <p:sp>
        <p:nvSpPr>
          <p:cNvPr id="4" name="TextBox 3">
            <a:extLst>
              <a:ext uri="{FF2B5EF4-FFF2-40B4-BE49-F238E27FC236}">
                <a16:creationId xmlns:a16="http://schemas.microsoft.com/office/drawing/2014/main" id="{EFA31091-137D-D142-A875-6E4DE6E94FAC}"/>
              </a:ext>
            </a:extLst>
          </p:cNvPr>
          <p:cNvSpPr txBox="1"/>
          <p:nvPr/>
        </p:nvSpPr>
        <p:spPr>
          <a:xfrm>
            <a:off x="1120462" y="2550017"/>
            <a:ext cx="2884868" cy="830997"/>
          </a:xfrm>
          <a:prstGeom prst="rect">
            <a:avLst/>
          </a:prstGeom>
          <a:noFill/>
        </p:spPr>
        <p:txBody>
          <a:bodyPr wrap="square" rtlCol="0">
            <a:spAutoFit/>
          </a:bodyPr>
          <a:lstStyle/>
          <a:p>
            <a:r>
              <a:rPr lang="en-US" sz="2400" u="sng" dirty="0"/>
              <a:t>1.20x10</a:t>
            </a:r>
            <a:r>
              <a:rPr lang="en-US" sz="2400" u="sng" baseline="30000" dirty="0"/>
              <a:t>24</a:t>
            </a:r>
            <a:r>
              <a:rPr lang="en-US" sz="2400" dirty="0"/>
              <a:t> molecules     1 </a:t>
            </a:r>
          </a:p>
        </p:txBody>
      </p:sp>
      <p:sp>
        <p:nvSpPr>
          <p:cNvPr id="5" name="TextBox 4">
            <a:extLst>
              <a:ext uri="{FF2B5EF4-FFF2-40B4-BE49-F238E27FC236}">
                <a16:creationId xmlns:a16="http://schemas.microsoft.com/office/drawing/2014/main" id="{87B79C90-5114-A24B-B017-92FFF369D6EF}"/>
              </a:ext>
            </a:extLst>
          </p:cNvPr>
          <p:cNvSpPr txBox="1"/>
          <p:nvPr/>
        </p:nvSpPr>
        <p:spPr>
          <a:xfrm>
            <a:off x="3657601" y="2719330"/>
            <a:ext cx="347729" cy="369332"/>
          </a:xfrm>
          <a:prstGeom prst="rect">
            <a:avLst/>
          </a:prstGeom>
          <a:noFill/>
        </p:spPr>
        <p:txBody>
          <a:bodyPr wrap="square" rtlCol="0">
            <a:spAutoFit/>
          </a:bodyPr>
          <a:lstStyle/>
          <a:p>
            <a:r>
              <a:rPr lang="en-US" dirty="0"/>
              <a:t>X </a:t>
            </a:r>
          </a:p>
        </p:txBody>
      </p:sp>
      <p:sp>
        <p:nvSpPr>
          <p:cNvPr id="6" name="TextBox 5">
            <a:extLst>
              <a:ext uri="{FF2B5EF4-FFF2-40B4-BE49-F238E27FC236}">
                <a16:creationId xmlns:a16="http://schemas.microsoft.com/office/drawing/2014/main" id="{041C6A7B-83E9-5A40-9F68-FB5E8BAF44BC}"/>
              </a:ext>
            </a:extLst>
          </p:cNvPr>
          <p:cNvSpPr txBox="1"/>
          <p:nvPr/>
        </p:nvSpPr>
        <p:spPr>
          <a:xfrm>
            <a:off x="4153707" y="2586025"/>
            <a:ext cx="2318197" cy="830997"/>
          </a:xfrm>
          <a:prstGeom prst="rect">
            <a:avLst/>
          </a:prstGeom>
          <a:noFill/>
        </p:spPr>
        <p:txBody>
          <a:bodyPr wrap="square" rtlCol="0">
            <a:spAutoFit/>
          </a:bodyPr>
          <a:lstStyle/>
          <a:p>
            <a:endParaRPr lang="en-US" sz="2400" dirty="0"/>
          </a:p>
          <a:p>
            <a:r>
              <a:rPr lang="en-US" sz="2400" dirty="0"/>
              <a:t>6.02x10</a:t>
            </a:r>
            <a:r>
              <a:rPr lang="en-US" sz="2400" baseline="30000" dirty="0"/>
              <a:t>23</a:t>
            </a:r>
            <a:endParaRPr lang="en-US" sz="2400" dirty="0"/>
          </a:p>
        </p:txBody>
      </p:sp>
      <p:sp>
        <p:nvSpPr>
          <p:cNvPr id="7" name="TextBox 6">
            <a:extLst>
              <a:ext uri="{FF2B5EF4-FFF2-40B4-BE49-F238E27FC236}">
                <a16:creationId xmlns:a16="http://schemas.microsoft.com/office/drawing/2014/main" id="{49EE6C25-25F4-E143-9137-1603AF4B5E1E}"/>
              </a:ext>
            </a:extLst>
          </p:cNvPr>
          <p:cNvSpPr txBox="1"/>
          <p:nvPr/>
        </p:nvSpPr>
        <p:spPr>
          <a:xfrm>
            <a:off x="4114129" y="2550017"/>
            <a:ext cx="2884868" cy="461665"/>
          </a:xfrm>
          <a:prstGeom prst="rect">
            <a:avLst/>
          </a:prstGeom>
          <a:noFill/>
        </p:spPr>
        <p:txBody>
          <a:bodyPr wrap="square" rtlCol="0">
            <a:spAutoFit/>
          </a:bodyPr>
          <a:lstStyle/>
          <a:p>
            <a:r>
              <a:rPr lang="en-US" sz="2400" u="sng" dirty="0"/>
              <a:t>1 mole</a:t>
            </a:r>
            <a:r>
              <a:rPr lang="en-US" sz="2400" dirty="0"/>
              <a:t>          = </a:t>
            </a:r>
          </a:p>
        </p:txBody>
      </p:sp>
      <p:sp>
        <p:nvSpPr>
          <p:cNvPr id="8" name="TextBox 7">
            <a:extLst>
              <a:ext uri="{FF2B5EF4-FFF2-40B4-BE49-F238E27FC236}">
                <a16:creationId xmlns:a16="http://schemas.microsoft.com/office/drawing/2014/main" id="{48FE9B72-5812-AE40-AF41-30AD3D9B372E}"/>
              </a:ext>
            </a:extLst>
          </p:cNvPr>
          <p:cNvSpPr txBox="1"/>
          <p:nvPr/>
        </p:nvSpPr>
        <p:spPr>
          <a:xfrm>
            <a:off x="6228142" y="2550016"/>
            <a:ext cx="2318197" cy="461665"/>
          </a:xfrm>
          <a:prstGeom prst="rect">
            <a:avLst/>
          </a:prstGeom>
          <a:noFill/>
        </p:spPr>
        <p:txBody>
          <a:bodyPr wrap="square" rtlCol="0">
            <a:spAutoFit/>
          </a:bodyPr>
          <a:lstStyle/>
          <a:p>
            <a:r>
              <a:rPr lang="en-US" sz="2400" dirty="0">
                <a:solidFill>
                  <a:srgbClr val="FF0000"/>
                </a:solidFill>
              </a:rPr>
              <a:t> 2.00 moles</a:t>
            </a:r>
          </a:p>
        </p:txBody>
      </p:sp>
    </p:spTree>
    <p:extLst>
      <p:ext uri="{BB962C8B-B14F-4D97-AF65-F5344CB8AC3E}">
        <p14:creationId xmlns:p14="http://schemas.microsoft.com/office/powerpoint/2010/main" val="401456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1" y="228600"/>
            <a:ext cx="7429499" cy="1478570"/>
          </a:xfrm>
        </p:spPr>
        <p:txBody>
          <a:bodyPr/>
          <a:lstStyle/>
          <a:p>
            <a:pPr algn="ctr"/>
            <a:r>
              <a:rPr lang="en-US" dirty="0">
                <a:solidFill>
                  <a:schemeClr val="accent1"/>
                </a:solidFill>
              </a:rPr>
              <a:t>THINK</a:t>
            </a:r>
          </a:p>
        </p:txBody>
      </p:sp>
      <p:sp>
        <p:nvSpPr>
          <p:cNvPr id="3" name="Content Placeholder 2"/>
          <p:cNvSpPr>
            <a:spLocks noGrp="1"/>
          </p:cNvSpPr>
          <p:nvPr>
            <p:ph idx="1"/>
          </p:nvPr>
        </p:nvSpPr>
        <p:spPr>
          <a:xfrm>
            <a:off x="2380061" y="1905000"/>
            <a:ext cx="7429499" cy="3541714"/>
          </a:xfrm>
        </p:spPr>
        <p:txBody>
          <a:bodyPr/>
          <a:lstStyle/>
          <a:p>
            <a:pPr algn="ctr">
              <a:buNone/>
            </a:pPr>
            <a:r>
              <a:rPr lang="en-US" dirty="0"/>
              <a:t>Why do chemists use moles to measure substances? Why aren’t grams, liters and molecules enough?</a:t>
            </a:r>
          </a:p>
        </p:txBody>
      </p:sp>
      <p:pic>
        <p:nvPicPr>
          <p:cNvPr id="4" name="Picture 3" descr="think.gif"/>
          <p:cNvPicPr>
            <a:picLocks noChangeAspect="1"/>
          </p:cNvPicPr>
          <p:nvPr/>
        </p:nvPicPr>
        <p:blipFill>
          <a:blip r:embed="rId2" cstate="print"/>
          <a:stretch>
            <a:fillRect/>
          </a:stretch>
        </p:blipFill>
        <p:spPr>
          <a:xfrm>
            <a:off x="4876800" y="3124200"/>
            <a:ext cx="2750960" cy="3186112"/>
          </a:xfrm>
          <a:prstGeom prst="rect">
            <a:avLst/>
          </a:prstGeom>
        </p:spPr>
      </p:pic>
    </p:spTree>
    <p:extLst>
      <p:ext uri="{BB962C8B-B14F-4D97-AF65-F5344CB8AC3E}">
        <p14:creationId xmlns:p14="http://schemas.microsoft.com/office/powerpoint/2010/main" val="10597714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Examples</a:t>
            </a:r>
          </a:p>
        </p:txBody>
      </p:sp>
      <p:sp>
        <p:nvSpPr>
          <p:cNvPr id="3" name="Content Placeholder 2"/>
          <p:cNvSpPr>
            <a:spLocks noGrp="1"/>
          </p:cNvSpPr>
          <p:nvPr>
            <p:ph idx="1"/>
          </p:nvPr>
        </p:nvSpPr>
        <p:spPr/>
        <p:txBody>
          <a:bodyPr/>
          <a:lstStyle/>
          <a:p>
            <a:pPr marL="118872" indent="0">
              <a:buNone/>
            </a:pPr>
            <a:r>
              <a:rPr lang="en-US" dirty="0"/>
              <a:t>4. Calculate the number of atoms of P in 120.0 grams of  P</a:t>
            </a:r>
            <a:r>
              <a:rPr lang="en-US" baseline="-25000" dirty="0"/>
              <a:t>2</a:t>
            </a:r>
            <a:r>
              <a:rPr lang="en-US" dirty="0"/>
              <a:t>O</a:t>
            </a:r>
            <a:r>
              <a:rPr lang="en-US" baseline="-25000" dirty="0"/>
              <a:t>5</a:t>
            </a:r>
            <a:r>
              <a:rPr lang="en-US" dirty="0"/>
              <a:t>.</a:t>
            </a:r>
          </a:p>
        </p:txBody>
      </p:sp>
      <p:sp>
        <p:nvSpPr>
          <p:cNvPr id="4" name="TextBox 3">
            <a:extLst>
              <a:ext uri="{FF2B5EF4-FFF2-40B4-BE49-F238E27FC236}">
                <a16:creationId xmlns:a16="http://schemas.microsoft.com/office/drawing/2014/main" id="{E51F4679-E14F-4046-A0E5-4D34264DE16A}"/>
              </a:ext>
            </a:extLst>
          </p:cNvPr>
          <p:cNvSpPr txBox="1"/>
          <p:nvPr/>
        </p:nvSpPr>
        <p:spPr>
          <a:xfrm>
            <a:off x="2099256" y="2550017"/>
            <a:ext cx="1906074" cy="830997"/>
          </a:xfrm>
          <a:prstGeom prst="rect">
            <a:avLst/>
          </a:prstGeom>
          <a:noFill/>
        </p:spPr>
        <p:txBody>
          <a:bodyPr wrap="square" rtlCol="0">
            <a:spAutoFit/>
          </a:bodyPr>
          <a:lstStyle/>
          <a:p>
            <a:r>
              <a:rPr lang="en-US" sz="2400" u="sng" dirty="0"/>
              <a:t>120.0g</a:t>
            </a:r>
          </a:p>
          <a:p>
            <a:r>
              <a:rPr lang="en-US" sz="2400" dirty="0"/>
              <a:t>      1 </a:t>
            </a:r>
          </a:p>
        </p:txBody>
      </p:sp>
      <p:sp>
        <p:nvSpPr>
          <p:cNvPr id="5" name="TextBox 4">
            <a:extLst>
              <a:ext uri="{FF2B5EF4-FFF2-40B4-BE49-F238E27FC236}">
                <a16:creationId xmlns:a16="http://schemas.microsoft.com/office/drawing/2014/main" id="{3466B364-A724-E14D-9001-D985569483C1}"/>
              </a:ext>
            </a:extLst>
          </p:cNvPr>
          <p:cNvSpPr txBox="1"/>
          <p:nvPr/>
        </p:nvSpPr>
        <p:spPr>
          <a:xfrm>
            <a:off x="3657601" y="2719330"/>
            <a:ext cx="347729" cy="369332"/>
          </a:xfrm>
          <a:prstGeom prst="rect">
            <a:avLst/>
          </a:prstGeom>
          <a:noFill/>
        </p:spPr>
        <p:txBody>
          <a:bodyPr wrap="square" rtlCol="0">
            <a:spAutoFit/>
          </a:bodyPr>
          <a:lstStyle/>
          <a:p>
            <a:r>
              <a:rPr lang="en-US" dirty="0"/>
              <a:t>X </a:t>
            </a:r>
          </a:p>
        </p:txBody>
      </p:sp>
      <p:sp>
        <p:nvSpPr>
          <p:cNvPr id="6" name="TextBox 5">
            <a:extLst>
              <a:ext uri="{FF2B5EF4-FFF2-40B4-BE49-F238E27FC236}">
                <a16:creationId xmlns:a16="http://schemas.microsoft.com/office/drawing/2014/main" id="{7BB305FE-7FAF-7141-9A15-A77B32539F16}"/>
              </a:ext>
            </a:extLst>
          </p:cNvPr>
          <p:cNvSpPr txBox="1"/>
          <p:nvPr/>
        </p:nvSpPr>
        <p:spPr>
          <a:xfrm>
            <a:off x="4153707" y="2550661"/>
            <a:ext cx="2318197" cy="830997"/>
          </a:xfrm>
          <a:prstGeom prst="rect">
            <a:avLst/>
          </a:prstGeom>
          <a:noFill/>
        </p:spPr>
        <p:txBody>
          <a:bodyPr wrap="square" rtlCol="0">
            <a:spAutoFit/>
          </a:bodyPr>
          <a:lstStyle/>
          <a:p>
            <a:endParaRPr lang="en-US" sz="2400" dirty="0"/>
          </a:p>
          <a:p>
            <a:r>
              <a:rPr lang="en-US" sz="2400" dirty="0"/>
              <a:t>141.94g</a:t>
            </a:r>
          </a:p>
        </p:txBody>
      </p:sp>
      <p:sp>
        <p:nvSpPr>
          <p:cNvPr id="7" name="TextBox 6">
            <a:extLst>
              <a:ext uri="{FF2B5EF4-FFF2-40B4-BE49-F238E27FC236}">
                <a16:creationId xmlns:a16="http://schemas.microsoft.com/office/drawing/2014/main" id="{2A0DACB0-DF71-8C4D-9C78-84F88E9EC7E6}"/>
              </a:ext>
            </a:extLst>
          </p:cNvPr>
          <p:cNvSpPr txBox="1"/>
          <p:nvPr/>
        </p:nvSpPr>
        <p:spPr>
          <a:xfrm>
            <a:off x="4114129" y="2550017"/>
            <a:ext cx="2884868" cy="461665"/>
          </a:xfrm>
          <a:prstGeom prst="rect">
            <a:avLst/>
          </a:prstGeom>
          <a:noFill/>
        </p:spPr>
        <p:txBody>
          <a:bodyPr wrap="square" rtlCol="0">
            <a:spAutoFit/>
          </a:bodyPr>
          <a:lstStyle/>
          <a:p>
            <a:r>
              <a:rPr lang="en-US" sz="2400" u="sng" dirty="0"/>
              <a:t>1 mole</a:t>
            </a:r>
            <a:r>
              <a:rPr lang="en-US" sz="2400" dirty="0"/>
              <a:t>      x  </a:t>
            </a:r>
          </a:p>
        </p:txBody>
      </p:sp>
      <p:sp>
        <p:nvSpPr>
          <p:cNvPr id="8" name="TextBox 7">
            <a:extLst>
              <a:ext uri="{FF2B5EF4-FFF2-40B4-BE49-F238E27FC236}">
                <a16:creationId xmlns:a16="http://schemas.microsoft.com/office/drawing/2014/main" id="{1BE2D793-37B1-D44F-8C0C-258B275C70CD}"/>
              </a:ext>
            </a:extLst>
          </p:cNvPr>
          <p:cNvSpPr txBox="1"/>
          <p:nvPr/>
        </p:nvSpPr>
        <p:spPr>
          <a:xfrm>
            <a:off x="10666793" y="2438483"/>
            <a:ext cx="2180023" cy="830997"/>
          </a:xfrm>
          <a:prstGeom prst="rect">
            <a:avLst/>
          </a:prstGeom>
          <a:noFill/>
        </p:spPr>
        <p:txBody>
          <a:bodyPr wrap="square" rtlCol="0">
            <a:spAutoFit/>
          </a:bodyPr>
          <a:lstStyle/>
          <a:p>
            <a:r>
              <a:rPr lang="en-US" sz="2400" dirty="0" smtClean="0">
                <a:solidFill>
                  <a:srgbClr val="FF0000"/>
                </a:solidFill>
              </a:rPr>
              <a:t>5.073</a:t>
            </a:r>
            <a:r>
              <a:rPr lang="en-US" sz="2400" dirty="0" smtClean="0">
                <a:solidFill>
                  <a:srgbClr val="FF0000"/>
                </a:solidFill>
              </a:rPr>
              <a:t>x10</a:t>
            </a:r>
            <a:r>
              <a:rPr lang="en-US" sz="2400" baseline="30000" dirty="0" smtClean="0">
                <a:solidFill>
                  <a:srgbClr val="FF0000"/>
                </a:solidFill>
              </a:rPr>
              <a:t>23</a:t>
            </a:r>
            <a:r>
              <a:rPr lang="en-US" sz="2400" dirty="0" smtClean="0">
                <a:solidFill>
                  <a:srgbClr val="FF0000"/>
                </a:solidFill>
              </a:rPr>
              <a:t>  </a:t>
            </a:r>
            <a:r>
              <a:rPr lang="en-US" sz="2400" dirty="0">
                <a:solidFill>
                  <a:srgbClr val="FF0000"/>
                </a:solidFill>
              </a:rPr>
              <a:t>atoms</a:t>
            </a:r>
          </a:p>
        </p:txBody>
      </p:sp>
      <p:sp>
        <p:nvSpPr>
          <p:cNvPr id="9" name="TextBox 8">
            <a:extLst>
              <a:ext uri="{FF2B5EF4-FFF2-40B4-BE49-F238E27FC236}">
                <a16:creationId xmlns:a16="http://schemas.microsoft.com/office/drawing/2014/main" id="{FD90C17D-4391-DA4D-AD37-F4D967F6CF00}"/>
              </a:ext>
            </a:extLst>
          </p:cNvPr>
          <p:cNvSpPr txBox="1"/>
          <p:nvPr/>
        </p:nvSpPr>
        <p:spPr>
          <a:xfrm>
            <a:off x="5962649" y="2550016"/>
            <a:ext cx="2318197" cy="830997"/>
          </a:xfrm>
          <a:prstGeom prst="rect">
            <a:avLst/>
          </a:prstGeom>
          <a:noFill/>
        </p:spPr>
        <p:txBody>
          <a:bodyPr wrap="square" rtlCol="0">
            <a:spAutoFit/>
          </a:bodyPr>
          <a:lstStyle/>
          <a:p>
            <a:endParaRPr lang="en-US" sz="2400" dirty="0"/>
          </a:p>
          <a:p>
            <a:r>
              <a:rPr lang="en-US" sz="2400" dirty="0"/>
              <a:t>1 mole</a:t>
            </a:r>
          </a:p>
        </p:txBody>
      </p:sp>
      <p:sp>
        <p:nvSpPr>
          <p:cNvPr id="10" name="TextBox 9">
            <a:extLst>
              <a:ext uri="{FF2B5EF4-FFF2-40B4-BE49-F238E27FC236}">
                <a16:creationId xmlns:a16="http://schemas.microsoft.com/office/drawing/2014/main" id="{4A100D38-D6F2-044A-BD5F-02637D5451EC}"/>
              </a:ext>
            </a:extLst>
          </p:cNvPr>
          <p:cNvSpPr txBox="1"/>
          <p:nvPr/>
        </p:nvSpPr>
        <p:spPr>
          <a:xfrm>
            <a:off x="5974725" y="2503849"/>
            <a:ext cx="3812685" cy="461665"/>
          </a:xfrm>
          <a:prstGeom prst="rect">
            <a:avLst/>
          </a:prstGeom>
          <a:noFill/>
        </p:spPr>
        <p:txBody>
          <a:bodyPr wrap="square" rtlCol="0">
            <a:spAutoFit/>
          </a:bodyPr>
          <a:lstStyle/>
          <a:p>
            <a:r>
              <a:rPr lang="en-US" sz="2400" u="sng" dirty="0"/>
              <a:t>6.02x10</a:t>
            </a:r>
            <a:r>
              <a:rPr lang="en-US" sz="2400" u="sng" baseline="30000" dirty="0"/>
              <a:t>23</a:t>
            </a:r>
            <a:r>
              <a:rPr lang="en-US" sz="2400" u="sng" dirty="0"/>
              <a:t> molecules</a:t>
            </a:r>
            <a:r>
              <a:rPr lang="en-US" sz="2400" dirty="0"/>
              <a:t>  x  </a:t>
            </a:r>
          </a:p>
        </p:txBody>
      </p:sp>
      <p:sp>
        <p:nvSpPr>
          <p:cNvPr id="11" name="TextBox 10">
            <a:extLst>
              <a:ext uri="{FF2B5EF4-FFF2-40B4-BE49-F238E27FC236}">
                <a16:creationId xmlns:a16="http://schemas.microsoft.com/office/drawing/2014/main" id="{B1C6CDA3-2E6C-6543-81D4-112A02C6B82B}"/>
              </a:ext>
            </a:extLst>
          </p:cNvPr>
          <p:cNvSpPr txBox="1"/>
          <p:nvPr/>
        </p:nvSpPr>
        <p:spPr>
          <a:xfrm>
            <a:off x="8985326" y="2457681"/>
            <a:ext cx="3812685" cy="461665"/>
          </a:xfrm>
          <a:prstGeom prst="rect">
            <a:avLst/>
          </a:prstGeom>
          <a:noFill/>
        </p:spPr>
        <p:txBody>
          <a:bodyPr wrap="square" rtlCol="0">
            <a:spAutoFit/>
          </a:bodyPr>
          <a:lstStyle/>
          <a:p>
            <a:r>
              <a:rPr lang="en-US" sz="2400" u="sng" dirty="0"/>
              <a:t>2</a:t>
            </a:r>
            <a:r>
              <a:rPr lang="en-US" sz="2400" u="sng" dirty="0" smtClean="0"/>
              <a:t> </a:t>
            </a:r>
            <a:r>
              <a:rPr lang="en-US" sz="2400" u="sng" dirty="0"/>
              <a:t>atoms</a:t>
            </a:r>
            <a:r>
              <a:rPr lang="en-US" sz="2400" dirty="0"/>
              <a:t>  =  </a:t>
            </a:r>
          </a:p>
        </p:txBody>
      </p:sp>
      <p:sp>
        <p:nvSpPr>
          <p:cNvPr id="12" name="TextBox 11">
            <a:extLst>
              <a:ext uri="{FF2B5EF4-FFF2-40B4-BE49-F238E27FC236}">
                <a16:creationId xmlns:a16="http://schemas.microsoft.com/office/drawing/2014/main" id="{D4DC017B-C3D3-6849-95EA-A19F8CA208B2}"/>
              </a:ext>
            </a:extLst>
          </p:cNvPr>
          <p:cNvSpPr txBox="1"/>
          <p:nvPr/>
        </p:nvSpPr>
        <p:spPr>
          <a:xfrm>
            <a:off x="8902596" y="2827013"/>
            <a:ext cx="2318197" cy="461665"/>
          </a:xfrm>
          <a:prstGeom prst="rect">
            <a:avLst/>
          </a:prstGeom>
          <a:noFill/>
        </p:spPr>
        <p:txBody>
          <a:bodyPr wrap="square" rtlCol="0">
            <a:spAutoFit/>
          </a:bodyPr>
          <a:lstStyle/>
          <a:p>
            <a:r>
              <a:rPr lang="en-US" sz="2400" dirty="0" smtClean="0"/>
              <a:t>1 </a:t>
            </a:r>
            <a:r>
              <a:rPr lang="en-US" sz="2400" dirty="0"/>
              <a:t>molecule</a:t>
            </a:r>
          </a:p>
        </p:txBody>
      </p:sp>
    </p:spTree>
    <p:extLst>
      <p:ext uri="{BB962C8B-B14F-4D97-AF65-F5344CB8AC3E}">
        <p14:creationId xmlns:p14="http://schemas.microsoft.com/office/powerpoint/2010/main" val="322980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Reactions</a:t>
            </a:r>
          </a:p>
        </p:txBody>
      </p:sp>
      <p:sp>
        <p:nvSpPr>
          <p:cNvPr id="3" name="Content Placeholder 2"/>
          <p:cNvSpPr>
            <a:spLocks noGrp="1"/>
          </p:cNvSpPr>
          <p:nvPr>
            <p:ph idx="1"/>
          </p:nvPr>
        </p:nvSpPr>
        <p:spPr/>
        <p:txBody>
          <a:bodyPr/>
          <a:lstStyle/>
          <a:p>
            <a:pPr marL="0" indent="0">
              <a:buNone/>
            </a:pPr>
            <a:r>
              <a:rPr lang="en-US" dirty="0"/>
              <a:t>Many AP questions will give you information about a reactant used in a reaction and ask you about the product formed. Use the balanced equation to create a mole ratio to convert between moles of substances.</a:t>
            </a:r>
          </a:p>
        </p:txBody>
      </p:sp>
    </p:spTree>
    <p:extLst>
      <p:ext uri="{BB962C8B-B14F-4D97-AF65-F5344CB8AC3E}">
        <p14:creationId xmlns:p14="http://schemas.microsoft.com/office/powerpoint/2010/main" val="37542475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Examples</a:t>
            </a:r>
          </a:p>
        </p:txBody>
      </p:sp>
      <p:sp>
        <p:nvSpPr>
          <p:cNvPr id="3" name="Content Placeholder 2"/>
          <p:cNvSpPr>
            <a:spLocks noGrp="1"/>
          </p:cNvSpPr>
          <p:nvPr>
            <p:ph idx="1"/>
          </p:nvPr>
        </p:nvSpPr>
        <p:spPr/>
        <p:txBody>
          <a:bodyPr/>
          <a:lstStyle/>
          <a:p>
            <a:pPr marL="118872" indent="0">
              <a:buNone/>
            </a:pPr>
            <a:r>
              <a:rPr lang="en-US" dirty="0"/>
              <a:t>5. Water decomposes into its elements when electrified at high voltages. If 24.0 grams of water is completely decomposed, how many grams of oxygen will be produced?			2H</a:t>
            </a:r>
            <a:r>
              <a:rPr lang="en-US" baseline="-25000" dirty="0"/>
              <a:t>2</a:t>
            </a:r>
            <a:r>
              <a:rPr lang="en-US" dirty="0"/>
              <a:t>O </a:t>
            </a:r>
            <a:r>
              <a:rPr lang="en-US" dirty="0">
                <a:sym typeface="Wingdings" pitchFamily="2" charset="2"/>
              </a:rPr>
              <a:t> 2H</a:t>
            </a:r>
            <a:r>
              <a:rPr lang="en-US" baseline="-25000" dirty="0">
                <a:sym typeface="Wingdings" pitchFamily="2" charset="2"/>
              </a:rPr>
              <a:t>2</a:t>
            </a:r>
            <a:r>
              <a:rPr lang="en-US" dirty="0">
                <a:sym typeface="Wingdings" pitchFamily="2" charset="2"/>
              </a:rPr>
              <a:t> + O</a:t>
            </a:r>
            <a:r>
              <a:rPr lang="en-US" baseline="-25000" dirty="0">
                <a:sym typeface="Wingdings" pitchFamily="2" charset="2"/>
              </a:rPr>
              <a:t>2</a:t>
            </a:r>
            <a:endParaRPr lang="en-US" baseline="-25000" dirty="0"/>
          </a:p>
        </p:txBody>
      </p:sp>
      <p:sp>
        <p:nvSpPr>
          <p:cNvPr id="9" name="TextBox 8">
            <a:extLst>
              <a:ext uri="{FF2B5EF4-FFF2-40B4-BE49-F238E27FC236}">
                <a16:creationId xmlns:a16="http://schemas.microsoft.com/office/drawing/2014/main" id="{53377808-2C5E-484E-AE9E-0F15BFEFAF86}"/>
              </a:ext>
            </a:extLst>
          </p:cNvPr>
          <p:cNvSpPr txBox="1"/>
          <p:nvPr/>
        </p:nvSpPr>
        <p:spPr>
          <a:xfrm>
            <a:off x="582505" y="3475167"/>
            <a:ext cx="1906074" cy="830997"/>
          </a:xfrm>
          <a:prstGeom prst="rect">
            <a:avLst/>
          </a:prstGeom>
          <a:noFill/>
        </p:spPr>
        <p:txBody>
          <a:bodyPr wrap="square" rtlCol="0">
            <a:spAutoFit/>
          </a:bodyPr>
          <a:lstStyle/>
          <a:p>
            <a:r>
              <a:rPr lang="en-US" sz="2400" u="sng" dirty="0"/>
              <a:t>24.0g H</a:t>
            </a:r>
            <a:r>
              <a:rPr lang="en-US" sz="2400" u="sng" baseline="-25000" dirty="0"/>
              <a:t>2</a:t>
            </a:r>
            <a:r>
              <a:rPr lang="en-US" sz="2400" u="sng" dirty="0"/>
              <a:t>O</a:t>
            </a:r>
          </a:p>
          <a:p>
            <a:r>
              <a:rPr lang="en-US" sz="2400" dirty="0"/>
              <a:t>      1 </a:t>
            </a:r>
          </a:p>
        </p:txBody>
      </p:sp>
      <p:sp>
        <p:nvSpPr>
          <p:cNvPr id="10" name="TextBox 9">
            <a:extLst>
              <a:ext uri="{FF2B5EF4-FFF2-40B4-BE49-F238E27FC236}">
                <a16:creationId xmlns:a16="http://schemas.microsoft.com/office/drawing/2014/main" id="{B94259A8-75E0-8C46-A194-EBF99CE4C1B8}"/>
              </a:ext>
            </a:extLst>
          </p:cNvPr>
          <p:cNvSpPr txBox="1"/>
          <p:nvPr/>
        </p:nvSpPr>
        <p:spPr>
          <a:xfrm>
            <a:off x="2008973" y="3631962"/>
            <a:ext cx="347729" cy="369332"/>
          </a:xfrm>
          <a:prstGeom prst="rect">
            <a:avLst/>
          </a:prstGeom>
          <a:noFill/>
        </p:spPr>
        <p:txBody>
          <a:bodyPr wrap="square" rtlCol="0">
            <a:spAutoFit/>
          </a:bodyPr>
          <a:lstStyle/>
          <a:p>
            <a:r>
              <a:rPr lang="en-US" dirty="0"/>
              <a:t>X </a:t>
            </a:r>
          </a:p>
        </p:txBody>
      </p:sp>
      <p:sp>
        <p:nvSpPr>
          <p:cNvPr id="11" name="TextBox 10">
            <a:extLst>
              <a:ext uri="{FF2B5EF4-FFF2-40B4-BE49-F238E27FC236}">
                <a16:creationId xmlns:a16="http://schemas.microsoft.com/office/drawing/2014/main" id="{CB0CEA3A-01A9-F248-B42E-ABA5D7F005C1}"/>
              </a:ext>
            </a:extLst>
          </p:cNvPr>
          <p:cNvSpPr txBox="1"/>
          <p:nvPr/>
        </p:nvSpPr>
        <p:spPr>
          <a:xfrm>
            <a:off x="2354682" y="3485917"/>
            <a:ext cx="2318197" cy="830997"/>
          </a:xfrm>
          <a:prstGeom prst="rect">
            <a:avLst/>
          </a:prstGeom>
          <a:noFill/>
        </p:spPr>
        <p:txBody>
          <a:bodyPr wrap="square" rtlCol="0">
            <a:spAutoFit/>
          </a:bodyPr>
          <a:lstStyle/>
          <a:p>
            <a:endParaRPr lang="en-US" sz="2400" dirty="0"/>
          </a:p>
          <a:p>
            <a:r>
              <a:rPr lang="en-US" sz="2400" dirty="0"/>
              <a:t>18.016g</a:t>
            </a:r>
          </a:p>
        </p:txBody>
      </p:sp>
      <p:sp>
        <p:nvSpPr>
          <p:cNvPr id="12" name="TextBox 11">
            <a:extLst>
              <a:ext uri="{FF2B5EF4-FFF2-40B4-BE49-F238E27FC236}">
                <a16:creationId xmlns:a16="http://schemas.microsoft.com/office/drawing/2014/main" id="{DD80116F-1887-6E42-81A9-E059B944AF04}"/>
              </a:ext>
            </a:extLst>
          </p:cNvPr>
          <p:cNvSpPr txBox="1"/>
          <p:nvPr/>
        </p:nvSpPr>
        <p:spPr>
          <a:xfrm>
            <a:off x="2306801" y="3398033"/>
            <a:ext cx="2884868" cy="461665"/>
          </a:xfrm>
          <a:prstGeom prst="rect">
            <a:avLst/>
          </a:prstGeom>
          <a:noFill/>
        </p:spPr>
        <p:txBody>
          <a:bodyPr wrap="square" rtlCol="0">
            <a:spAutoFit/>
          </a:bodyPr>
          <a:lstStyle/>
          <a:p>
            <a:r>
              <a:rPr lang="en-US" sz="2400" u="sng" dirty="0"/>
              <a:t>1 mole H</a:t>
            </a:r>
            <a:r>
              <a:rPr lang="en-US" sz="2400" u="sng" baseline="-25000" dirty="0"/>
              <a:t>2</a:t>
            </a:r>
            <a:r>
              <a:rPr lang="en-US" sz="2400" u="sng" dirty="0"/>
              <a:t>O</a:t>
            </a:r>
            <a:r>
              <a:rPr lang="en-US" sz="2400" dirty="0"/>
              <a:t>   x  </a:t>
            </a:r>
          </a:p>
        </p:txBody>
      </p:sp>
      <p:sp>
        <p:nvSpPr>
          <p:cNvPr id="13" name="TextBox 12">
            <a:extLst>
              <a:ext uri="{FF2B5EF4-FFF2-40B4-BE49-F238E27FC236}">
                <a16:creationId xmlns:a16="http://schemas.microsoft.com/office/drawing/2014/main" id="{4C96B5CF-4CC8-E04B-98C5-38102DB85895}"/>
              </a:ext>
            </a:extLst>
          </p:cNvPr>
          <p:cNvSpPr txBox="1"/>
          <p:nvPr/>
        </p:nvSpPr>
        <p:spPr>
          <a:xfrm>
            <a:off x="4536044" y="3472103"/>
            <a:ext cx="2318197" cy="830997"/>
          </a:xfrm>
          <a:prstGeom prst="rect">
            <a:avLst/>
          </a:prstGeom>
          <a:noFill/>
        </p:spPr>
        <p:txBody>
          <a:bodyPr wrap="square" rtlCol="0">
            <a:spAutoFit/>
          </a:bodyPr>
          <a:lstStyle/>
          <a:p>
            <a:endParaRPr lang="en-US" sz="2400" dirty="0"/>
          </a:p>
          <a:p>
            <a:r>
              <a:rPr lang="en-US" sz="2400" dirty="0"/>
              <a:t>2 mole H</a:t>
            </a:r>
            <a:r>
              <a:rPr lang="en-US" sz="2400" baseline="-25000" dirty="0"/>
              <a:t>2</a:t>
            </a:r>
            <a:r>
              <a:rPr lang="en-US" sz="2400" dirty="0"/>
              <a:t>O</a:t>
            </a:r>
          </a:p>
        </p:txBody>
      </p:sp>
      <p:sp>
        <p:nvSpPr>
          <p:cNvPr id="14" name="TextBox 13">
            <a:extLst>
              <a:ext uri="{FF2B5EF4-FFF2-40B4-BE49-F238E27FC236}">
                <a16:creationId xmlns:a16="http://schemas.microsoft.com/office/drawing/2014/main" id="{E6B84182-E09E-C74E-92CB-738CCF33B925}"/>
              </a:ext>
            </a:extLst>
          </p:cNvPr>
          <p:cNvSpPr txBox="1"/>
          <p:nvPr/>
        </p:nvSpPr>
        <p:spPr>
          <a:xfrm>
            <a:off x="4460049" y="3425936"/>
            <a:ext cx="3812685" cy="461665"/>
          </a:xfrm>
          <a:prstGeom prst="rect">
            <a:avLst/>
          </a:prstGeom>
          <a:noFill/>
        </p:spPr>
        <p:txBody>
          <a:bodyPr wrap="square" rtlCol="0">
            <a:spAutoFit/>
          </a:bodyPr>
          <a:lstStyle/>
          <a:p>
            <a:r>
              <a:rPr lang="en-US" sz="2400" u="sng" dirty="0"/>
              <a:t>1 mole O</a:t>
            </a:r>
            <a:r>
              <a:rPr lang="en-US" sz="2400" u="sng" baseline="-25000" dirty="0"/>
              <a:t>2</a:t>
            </a:r>
            <a:r>
              <a:rPr lang="en-US" sz="2400" dirty="0"/>
              <a:t>        x  </a:t>
            </a:r>
          </a:p>
        </p:txBody>
      </p:sp>
      <p:sp>
        <p:nvSpPr>
          <p:cNvPr id="15" name="TextBox 14">
            <a:extLst>
              <a:ext uri="{FF2B5EF4-FFF2-40B4-BE49-F238E27FC236}">
                <a16:creationId xmlns:a16="http://schemas.microsoft.com/office/drawing/2014/main" id="{3336FC8B-2E42-0E47-B7D0-4AD3CF5468CF}"/>
              </a:ext>
            </a:extLst>
          </p:cNvPr>
          <p:cNvSpPr txBox="1"/>
          <p:nvPr/>
        </p:nvSpPr>
        <p:spPr>
          <a:xfrm>
            <a:off x="9035603" y="3398033"/>
            <a:ext cx="2318197" cy="461665"/>
          </a:xfrm>
          <a:prstGeom prst="rect">
            <a:avLst/>
          </a:prstGeom>
          <a:noFill/>
        </p:spPr>
        <p:txBody>
          <a:bodyPr wrap="square" rtlCol="0">
            <a:spAutoFit/>
          </a:bodyPr>
          <a:lstStyle/>
          <a:p>
            <a:r>
              <a:rPr lang="en-US" sz="2400" dirty="0">
                <a:solidFill>
                  <a:srgbClr val="FF0000"/>
                </a:solidFill>
              </a:rPr>
              <a:t>21.3 g</a:t>
            </a:r>
          </a:p>
        </p:txBody>
      </p:sp>
      <p:sp>
        <p:nvSpPr>
          <p:cNvPr id="23" name="TextBox 22">
            <a:extLst>
              <a:ext uri="{FF2B5EF4-FFF2-40B4-BE49-F238E27FC236}">
                <a16:creationId xmlns:a16="http://schemas.microsoft.com/office/drawing/2014/main" id="{A3DAEBA5-7FD5-B842-9E6A-83D0E8CA4A71}"/>
              </a:ext>
            </a:extLst>
          </p:cNvPr>
          <p:cNvSpPr txBox="1"/>
          <p:nvPr/>
        </p:nvSpPr>
        <p:spPr>
          <a:xfrm>
            <a:off x="6854241" y="3401129"/>
            <a:ext cx="2318197" cy="830997"/>
          </a:xfrm>
          <a:prstGeom prst="rect">
            <a:avLst/>
          </a:prstGeom>
          <a:noFill/>
        </p:spPr>
        <p:txBody>
          <a:bodyPr wrap="square" rtlCol="0">
            <a:spAutoFit/>
          </a:bodyPr>
          <a:lstStyle/>
          <a:p>
            <a:endParaRPr lang="en-US" sz="2400" dirty="0"/>
          </a:p>
          <a:p>
            <a:r>
              <a:rPr lang="en-US" sz="2400" dirty="0"/>
              <a:t>1 mole O</a:t>
            </a:r>
            <a:r>
              <a:rPr lang="en-US" sz="2400" baseline="-25000" dirty="0"/>
              <a:t>2</a:t>
            </a:r>
            <a:endParaRPr lang="en-US" sz="2400" dirty="0"/>
          </a:p>
        </p:txBody>
      </p:sp>
      <p:sp>
        <p:nvSpPr>
          <p:cNvPr id="24" name="TextBox 23">
            <a:extLst>
              <a:ext uri="{FF2B5EF4-FFF2-40B4-BE49-F238E27FC236}">
                <a16:creationId xmlns:a16="http://schemas.microsoft.com/office/drawing/2014/main" id="{B0BF4521-591D-0F47-909E-99A0377003AF}"/>
              </a:ext>
            </a:extLst>
          </p:cNvPr>
          <p:cNvSpPr txBox="1"/>
          <p:nvPr/>
        </p:nvSpPr>
        <p:spPr>
          <a:xfrm>
            <a:off x="6854241" y="3290999"/>
            <a:ext cx="3812685" cy="461665"/>
          </a:xfrm>
          <a:prstGeom prst="rect">
            <a:avLst/>
          </a:prstGeom>
          <a:noFill/>
        </p:spPr>
        <p:txBody>
          <a:bodyPr wrap="square" rtlCol="0">
            <a:spAutoFit/>
          </a:bodyPr>
          <a:lstStyle/>
          <a:p>
            <a:r>
              <a:rPr lang="en-US" sz="2400" u="sng" dirty="0"/>
              <a:t>32.00 g </a:t>
            </a:r>
            <a:r>
              <a:rPr lang="en-US" sz="2400" dirty="0"/>
              <a:t>        =  </a:t>
            </a:r>
          </a:p>
        </p:txBody>
      </p:sp>
    </p:spTree>
    <p:extLst>
      <p:ext uri="{BB962C8B-B14F-4D97-AF65-F5344CB8AC3E}">
        <p14:creationId xmlns:p14="http://schemas.microsoft.com/office/powerpoint/2010/main" val="17133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23" grpId="0"/>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Examples</a:t>
            </a:r>
          </a:p>
        </p:txBody>
      </p:sp>
      <p:sp>
        <p:nvSpPr>
          <p:cNvPr id="3" name="Content Placeholder 2"/>
          <p:cNvSpPr>
            <a:spLocks noGrp="1"/>
          </p:cNvSpPr>
          <p:nvPr>
            <p:ph idx="1"/>
          </p:nvPr>
        </p:nvSpPr>
        <p:spPr>
          <a:xfrm>
            <a:off x="629329" y="1814842"/>
            <a:ext cx="10515600" cy="4351338"/>
          </a:xfrm>
        </p:spPr>
        <p:txBody>
          <a:bodyPr/>
          <a:lstStyle/>
          <a:p>
            <a:pPr marL="118872" indent="0">
              <a:buNone/>
            </a:pPr>
            <a:r>
              <a:rPr lang="en-US" dirty="0"/>
              <a:t>6. Lithium and magnesium chloride react according to the equation below. Calculate the number of atoms of magnesium that form when 2.50 g of lithium are used.</a:t>
            </a:r>
          </a:p>
          <a:p>
            <a:pPr marL="118872" indent="0">
              <a:buNone/>
            </a:pPr>
            <a:r>
              <a:rPr lang="en-US" dirty="0"/>
              <a:t>	    2Li   +   MgCl</a:t>
            </a:r>
            <a:r>
              <a:rPr lang="en-US" baseline="-25000" dirty="0"/>
              <a:t>2</a:t>
            </a:r>
            <a:r>
              <a:rPr lang="en-US" dirty="0"/>
              <a:t>   </a:t>
            </a:r>
            <a:r>
              <a:rPr lang="en-US" dirty="0">
                <a:sym typeface="Wingdings" panose="05000000000000000000" pitchFamily="2" charset="2"/>
              </a:rPr>
              <a:t>  2LiCl   +   2Mg</a:t>
            </a:r>
            <a:endParaRPr lang="en-US" dirty="0"/>
          </a:p>
        </p:txBody>
      </p:sp>
      <p:sp>
        <p:nvSpPr>
          <p:cNvPr id="16" name="TextBox 15">
            <a:extLst>
              <a:ext uri="{FF2B5EF4-FFF2-40B4-BE49-F238E27FC236}">
                <a16:creationId xmlns:a16="http://schemas.microsoft.com/office/drawing/2014/main" id="{0D100EB8-F9A7-144E-A109-3A84FE9B3534}"/>
              </a:ext>
            </a:extLst>
          </p:cNvPr>
          <p:cNvSpPr txBox="1"/>
          <p:nvPr/>
        </p:nvSpPr>
        <p:spPr>
          <a:xfrm>
            <a:off x="1277965" y="3887291"/>
            <a:ext cx="1906074" cy="830997"/>
          </a:xfrm>
          <a:prstGeom prst="rect">
            <a:avLst/>
          </a:prstGeom>
          <a:noFill/>
        </p:spPr>
        <p:txBody>
          <a:bodyPr wrap="square" rtlCol="0">
            <a:spAutoFit/>
          </a:bodyPr>
          <a:lstStyle/>
          <a:p>
            <a:r>
              <a:rPr lang="en-US" sz="2400" u="sng" dirty="0"/>
              <a:t>2.50g Li</a:t>
            </a:r>
          </a:p>
          <a:p>
            <a:r>
              <a:rPr lang="en-US" sz="2400" dirty="0"/>
              <a:t>      1 </a:t>
            </a:r>
          </a:p>
        </p:txBody>
      </p:sp>
      <p:sp>
        <p:nvSpPr>
          <p:cNvPr id="17" name="TextBox 16">
            <a:extLst>
              <a:ext uri="{FF2B5EF4-FFF2-40B4-BE49-F238E27FC236}">
                <a16:creationId xmlns:a16="http://schemas.microsoft.com/office/drawing/2014/main" id="{956626F2-97C6-C947-B062-AA0FA8C8BED1}"/>
              </a:ext>
            </a:extLst>
          </p:cNvPr>
          <p:cNvSpPr txBox="1"/>
          <p:nvPr/>
        </p:nvSpPr>
        <p:spPr>
          <a:xfrm>
            <a:off x="2704433" y="4044086"/>
            <a:ext cx="347729" cy="369332"/>
          </a:xfrm>
          <a:prstGeom prst="rect">
            <a:avLst/>
          </a:prstGeom>
          <a:noFill/>
        </p:spPr>
        <p:txBody>
          <a:bodyPr wrap="square" rtlCol="0">
            <a:spAutoFit/>
          </a:bodyPr>
          <a:lstStyle/>
          <a:p>
            <a:r>
              <a:rPr lang="en-US" dirty="0"/>
              <a:t>X </a:t>
            </a:r>
          </a:p>
        </p:txBody>
      </p:sp>
      <p:sp>
        <p:nvSpPr>
          <p:cNvPr id="18" name="TextBox 17">
            <a:extLst>
              <a:ext uri="{FF2B5EF4-FFF2-40B4-BE49-F238E27FC236}">
                <a16:creationId xmlns:a16="http://schemas.microsoft.com/office/drawing/2014/main" id="{2FDBA103-7BFC-E842-994A-D3C6E3F240F6}"/>
              </a:ext>
            </a:extLst>
          </p:cNvPr>
          <p:cNvSpPr txBox="1"/>
          <p:nvPr/>
        </p:nvSpPr>
        <p:spPr>
          <a:xfrm>
            <a:off x="3050142" y="3898041"/>
            <a:ext cx="2318197" cy="830997"/>
          </a:xfrm>
          <a:prstGeom prst="rect">
            <a:avLst/>
          </a:prstGeom>
          <a:noFill/>
        </p:spPr>
        <p:txBody>
          <a:bodyPr wrap="square" rtlCol="0">
            <a:spAutoFit/>
          </a:bodyPr>
          <a:lstStyle/>
          <a:p>
            <a:endParaRPr lang="en-US" sz="2400" dirty="0"/>
          </a:p>
          <a:p>
            <a:r>
              <a:rPr lang="en-US" sz="2400" dirty="0"/>
              <a:t>6.94g</a:t>
            </a:r>
          </a:p>
        </p:txBody>
      </p:sp>
      <p:sp>
        <p:nvSpPr>
          <p:cNvPr id="19" name="TextBox 18">
            <a:extLst>
              <a:ext uri="{FF2B5EF4-FFF2-40B4-BE49-F238E27FC236}">
                <a16:creationId xmlns:a16="http://schemas.microsoft.com/office/drawing/2014/main" id="{D73BD564-604F-EC40-8BAD-75C01EFB50C6}"/>
              </a:ext>
            </a:extLst>
          </p:cNvPr>
          <p:cNvSpPr txBox="1"/>
          <p:nvPr/>
        </p:nvSpPr>
        <p:spPr>
          <a:xfrm>
            <a:off x="3002261" y="3810157"/>
            <a:ext cx="2884868" cy="461665"/>
          </a:xfrm>
          <a:prstGeom prst="rect">
            <a:avLst/>
          </a:prstGeom>
          <a:noFill/>
        </p:spPr>
        <p:txBody>
          <a:bodyPr wrap="square" rtlCol="0">
            <a:spAutoFit/>
          </a:bodyPr>
          <a:lstStyle/>
          <a:p>
            <a:r>
              <a:rPr lang="en-US" sz="2400" u="sng" dirty="0"/>
              <a:t>1 mole Li</a:t>
            </a:r>
            <a:r>
              <a:rPr lang="en-US" sz="2400" dirty="0"/>
              <a:t>   x  </a:t>
            </a:r>
          </a:p>
        </p:txBody>
      </p:sp>
      <p:sp>
        <p:nvSpPr>
          <p:cNvPr id="20" name="TextBox 19">
            <a:extLst>
              <a:ext uri="{FF2B5EF4-FFF2-40B4-BE49-F238E27FC236}">
                <a16:creationId xmlns:a16="http://schemas.microsoft.com/office/drawing/2014/main" id="{F425AE1A-D63E-3044-A4EB-6DC18266ACEA}"/>
              </a:ext>
            </a:extLst>
          </p:cNvPr>
          <p:cNvSpPr txBox="1"/>
          <p:nvPr/>
        </p:nvSpPr>
        <p:spPr>
          <a:xfrm>
            <a:off x="5231504" y="3884227"/>
            <a:ext cx="2318197" cy="830997"/>
          </a:xfrm>
          <a:prstGeom prst="rect">
            <a:avLst/>
          </a:prstGeom>
          <a:noFill/>
        </p:spPr>
        <p:txBody>
          <a:bodyPr wrap="square" rtlCol="0">
            <a:spAutoFit/>
          </a:bodyPr>
          <a:lstStyle/>
          <a:p>
            <a:endParaRPr lang="en-US" sz="2400" dirty="0"/>
          </a:p>
          <a:p>
            <a:r>
              <a:rPr lang="en-US" sz="2400" dirty="0"/>
              <a:t>2 mole Li</a:t>
            </a:r>
          </a:p>
        </p:txBody>
      </p:sp>
      <p:sp>
        <p:nvSpPr>
          <p:cNvPr id="21" name="TextBox 20">
            <a:extLst>
              <a:ext uri="{FF2B5EF4-FFF2-40B4-BE49-F238E27FC236}">
                <a16:creationId xmlns:a16="http://schemas.microsoft.com/office/drawing/2014/main" id="{8B6E3744-1F03-244B-BA41-CB4787D1C97B}"/>
              </a:ext>
            </a:extLst>
          </p:cNvPr>
          <p:cNvSpPr txBox="1"/>
          <p:nvPr/>
        </p:nvSpPr>
        <p:spPr>
          <a:xfrm>
            <a:off x="5155509" y="3838060"/>
            <a:ext cx="3812685" cy="461665"/>
          </a:xfrm>
          <a:prstGeom prst="rect">
            <a:avLst/>
          </a:prstGeom>
          <a:noFill/>
        </p:spPr>
        <p:txBody>
          <a:bodyPr wrap="square" rtlCol="0">
            <a:spAutoFit/>
          </a:bodyPr>
          <a:lstStyle/>
          <a:p>
            <a:r>
              <a:rPr lang="en-US" sz="2400" u="sng" dirty="0"/>
              <a:t>2 mole Mg</a:t>
            </a:r>
            <a:r>
              <a:rPr lang="en-US" sz="2400" dirty="0"/>
              <a:t>        x  </a:t>
            </a:r>
          </a:p>
        </p:txBody>
      </p:sp>
      <p:sp>
        <p:nvSpPr>
          <p:cNvPr id="22" name="TextBox 21">
            <a:extLst>
              <a:ext uri="{FF2B5EF4-FFF2-40B4-BE49-F238E27FC236}">
                <a16:creationId xmlns:a16="http://schemas.microsoft.com/office/drawing/2014/main" id="{BF794DEB-D97A-1642-B5D4-3145076D12E6}"/>
              </a:ext>
            </a:extLst>
          </p:cNvPr>
          <p:cNvSpPr txBox="1"/>
          <p:nvPr/>
        </p:nvSpPr>
        <p:spPr>
          <a:xfrm>
            <a:off x="9905895" y="4467400"/>
            <a:ext cx="2318197" cy="461665"/>
          </a:xfrm>
          <a:prstGeom prst="rect">
            <a:avLst/>
          </a:prstGeom>
          <a:noFill/>
        </p:spPr>
        <p:txBody>
          <a:bodyPr wrap="square" rtlCol="0">
            <a:spAutoFit/>
          </a:bodyPr>
          <a:lstStyle/>
          <a:p>
            <a:r>
              <a:rPr lang="en-US" sz="2400" dirty="0" smtClean="0">
                <a:solidFill>
                  <a:srgbClr val="FF0000"/>
                </a:solidFill>
              </a:rPr>
              <a:t>2.13x10</a:t>
            </a:r>
            <a:r>
              <a:rPr lang="en-US" sz="2400" baseline="30000" dirty="0" smtClean="0">
                <a:solidFill>
                  <a:srgbClr val="FF0000"/>
                </a:solidFill>
              </a:rPr>
              <a:t>24</a:t>
            </a:r>
            <a:r>
              <a:rPr lang="en-US" sz="2400" dirty="0" smtClean="0">
                <a:solidFill>
                  <a:srgbClr val="FF0000"/>
                </a:solidFill>
              </a:rPr>
              <a:t> </a:t>
            </a:r>
            <a:r>
              <a:rPr lang="en-US" sz="2400" dirty="0">
                <a:solidFill>
                  <a:srgbClr val="FF0000"/>
                </a:solidFill>
              </a:rPr>
              <a:t>atoms</a:t>
            </a:r>
          </a:p>
        </p:txBody>
      </p:sp>
      <p:sp>
        <p:nvSpPr>
          <p:cNvPr id="23" name="TextBox 22">
            <a:extLst>
              <a:ext uri="{FF2B5EF4-FFF2-40B4-BE49-F238E27FC236}">
                <a16:creationId xmlns:a16="http://schemas.microsoft.com/office/drawing/2014/main" id="{22B10D17-90E4-554B-A7D5-589594BAD24F}"/>
              </a:ext>
            </a:extLst>
          </p:cNvPr>
          <p:cNvSpPr txBox="1"/>
          <p:nvPr/>
        </p:nvSpPr>
        <p:spPr>
          <a:xfrm>
            <a:off x="7549701" y="3813253"/>
            <a:ext cx="2318197" cy="830997"/>
          </a:xfrm>
          <a:prstGeom prst="rect">
            <a:avLst/>
          </a:prstGeom>
          <a:noFill/>
        </p:spPr>
        <p:txBody>
          <a:bodyPr wrap="square" rtlCol="0">
            <a:spAutoFit/>
          </a:bodyPr>
          <a:lstStyle/>
          <a:p>
            <a:endParaRPr lang="en-US" sz="2400" dirty="0"/>
          </a:p>
          <a:p>
            <a:r>
              <a:rPr lang="en-US" sz="2400" dirty="0"/>
              <a:t>1 mole Mg</a:t>
            </a:r>
          </a:p>
        </p:txBody>
      </p:sp>
      <p:sp>
        <p:nvSpPr>
          <p:cNvPr id="24" name="TextBox 23">
            <a:extLst>
              <a:ext uri="{FF2B5EF4-FFF2-40B4-BE49-F238E27FC236}">
                <a16:creationId xmlns:a16="http://schemas.microsoft.com/office/drawing/2014/main" id="{349CB187-5261-544F-AE57-0521473465B7}"/>
              </a:ext>
            </a:extLst>
          </p:cNvPr>
          <p:cNvSpPr txBox="1"/>
          <p:nvPr/>
        </p:nvSpPr>
        <p:spPr>
          <a:xfrm>
            <a:off x="7511704" y="3759679"/>
            <a:ext cx="3812685" cy="461665"/>
          </a:xfrm>
          <a:prstGeom prst="rect">
            <a:avLst/>
          </a:prstGeom>
          <a:noFill/>
        </p:spPr>
        <p:txBody>
          <a:bodyPr wrap="square" rtlCol="0">
            <a:spAutoFit/>
          </a:bodyPr>
          <a:lstStyle/>
          <a:p>
            <a:r>
              <a:rPr lang="en-US" sz="2400" u="sng" dirty="0"/>
              <a:t>6.02x10</a:t>
            </a:r>
            <a:r>
              <a:rPr lang="en-US" sz="2400" u="sng" baseline="30000" dirty="0"/>
              <a:t>23</a:t>
            </a:r>
            <a:r>
              <a:rPr lang="en-US" sz="2400" u="sng" dirty="0"/>
              <a:t> atoms </a:t>
            </a:r>
            <a:r>
              <a:rPr lang="en-US" sz="2400" dirty="0"/>
              <a:t>   =  </a:t>
            </a:r>
          </a:p>
        </p:txBody>
      </p:sp>
    </p:spTree>
    <p:extLst>
      <p:ext uri="{BB962C8B-B14F-4D97-AF65-F5344CB8AC3E}">
        <p14:creationId xmlns:p14="http://schemas.microsoft.com/office/powerpoint/2010/main" val="99602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3"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Objectives</a:t>
            </a:r>
          </a:p>
        </p:txBody>
      </p:sp>
      <p:sp>
        <p:nvSpPr>
          <p:cNvPr id="3" name="Content Placeholder 2"/>
          <p:cNvSpPr>
            <a:spLocks noGrp="1"/>
          </p:cNvSpPr>
          <p:nvPr>
            <p:ph idx="1"/>
          </p:nvPr>
        </p:nvSpPr>
        <p:spPr/>
        <p:txBody>
          <a:bodyPr>
            <a:normAutofit/>
          </a:bodyPr>
          <a:lstStyle/>
          <a:p>
            <a:pPr marL="0" indent="0">
              <a:buNone/>
            </a:pPr>
            <a:r>
              <a:rPr lang="en-US" dirty="0">
                <a:solidFill>
                  <a:schemeClr val="accent1"/>
                </a:solidFill>
              </a:rPr>
              <a:t>You should already be able to…</a:t>
            </a:r>
          </a:p>
          <a:p>
            <a:pPr lvl="1"/>
            <a:r>
              <a:rPr lang="en-US" dirty="0"/>
              <a:t>Explain the unit of a mole and calculate molar mass.</a:t>
            </a:r>
          </a:p>
          <a:p>
            <a:pPr lvl="1"/>
            <a:r>
              <a:rPr lang="en-US" dirty="0"/>
              <a:t>Use significant figures to round calculations.</a:t>
            </a:r>
          </a:p>
          <a:p>
            <a:pPr marL="0" indent="0">
              <a:buNone/>
            </a:pPr>
            <a:r>
              <a:rPr lang="en-US" dirty="0">
                <a:solidFill>
                  <a:schemeClr val="accent1"/>
                </a:solidFill>
              </a:rPr>
              <a:t>By the end of this video you should be able to…</a:t>
            </a:r>
          </a:p>
          <a:p>
            <a:pPr lvl="1"/>
            <a:r>
              <a:rPr lang="en-US" dirty="0"/>
              <a:t>Use dimensional analysis to calculate the moles of a substance.</a:t>
            </a:r>
          </a:p>
          <a:p>
            <a:pPr lvl="1"/>
            <a:r>
              <a:rPr lang="en-US" dirty="0"/>
              <a:t>Use dimensional analysis to find the mass of a substance.</a:t>
            </a:r>
          </a:p>
          <a:p>
            <a:pPr lvl="1"/>
            <a:endParaRPr lang="en-US" dirty="0"/>
          </a:p>
          <a:p>
            <a:pPr lvl="1"/>
            <a:endParaRPr lang="en-US" dirty="0"/>
          </a:p>
        </p:txBody>
      </p:sp>
    </p:spTree>
    <p:extLst>
      <p:ext uri="{BB962C8B-B14F-4D97-AF65-F5344CB8AC3E}">
        <p14:creationId xmlns:p14="http://schemas.microsoft.com/office/powerpoint/2010/main" val="36219368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of the Video</a:t>
            </a:r>
          </a:p>
        </p:txBody>
      </p:sp>
      <p:sp>
        <p:nvSpPr>
          <p:cNvPr id="3" name="Content Placeholder 2"/>
          <p:cNvSpPr>
            <a:spLocks noGrp="1"/>
          </p:cNvSpPr>
          <p:nvPr>
            <p:ph idx="1"/>
          </p:nvPr>
        </p:nvSpPr>
        <p:spPr/>
        <p:txBody>
          <a:bodyPr/>
          <a:lstStyle/>
          <a:p>
            <a:pPr marL="0" indent="0" algn="ctr">
              <a:buNone/>
            </a:pPr>
            <a:r>
              <a:rPr lang="en-US" dirty="0"/>
              <a:t>2NaN</a:t>
            </a:r>
            <a:r>
              <a:rPr lang="en-US" baseline="-25000" dirty="0"/>
              <a:t>3</a:t>
            </a:r>
            <a:r>
              <a:rPr lang="en-US" dirty="0"/>
              <a:t>(s) </a:t>
            </a:r>
            <a:r>
              <a:rPr lang="en-US" dirty="0">
                <a:sym typeface="Wingdings" pitchFamily="2" charset="2"/>
              </a:rPr>
              <a:t> </a:t>
            </a:r>
            <a:r>
              <a:rPr lang="en-US" dirty="0"/>
              <a:t>2Na(s) + 3N</a:t>
            </a:r>
            <a:r>
              <a:rPr lang="en-US" baseline="-25000" dirty="0"/>
              <a:t>2</a:t>
            </a:r>
            <a:r>
              <a:rPr lang="en-US" dirty="0"/>
              <a:t>(g) </a:t>
            </a:r>
          </a:p>
          <a:p>
            <a:pPr marL="0" indent="0">
              <a:buNone/>
            </a:pPr>
            <a:r>
              <a:rPr lang="en-US" dirty="0"/>
              <a:t>Typical airbags in small cars require approximately 65. 1 L of N</a:t>
            </a:r>
            <a:r>
              <a:rPr lang="en-US" baseline="-25000" dirty="0"/>
              <a:t>2</a:t>
            </a:r>
            <a:r>
              <a:rPr lang="en-US" dirty="0"/>
              <a:t> gas to inflate to the proper size. How many grams of NaN</a:t>
            </a:r>
            <a:r>
              <a:rPr lang="en-US" baseline="-25000" dirty="0"/>
              <a:t>3</a:t>
            </a:r>
            <a:r>
              <a:rPr lang="en-US" dirty="0"/>
              <a:t> must be included to generate this amount of N</a:t>
            </a:r>
            <a:r>
              <a:rPr lang="en-US" baseline="-25000" dirty="0"/>
              <a:t>2</a:t>
            </a:r>
            <a:r>
              <a:rPr lang="en-US" dirty="0"/>
              <a:t>? (Hint: The density of N</a:t>
            </a:r>
            <a:r>
              <a:rPr lang="en-US" baseline="-25000" dirty="0"/>
              <a:t>2</a:t>
            </a:r>
            <a:r>
              <a:rPr lang="en-US" dirty="0"/>
              <a:t> gas at this temperature is about 0. 916 g/L). </a:t>
            </a:r>
          </a:p>
          <a:p>
            <a:pPr marL="0" indent="0">
              <a:buNone/>
            </a:pPr>
            <a:endParaRPr lang="en-US" dirty="0"/>
          </a:p>
          <a:p>
            <a:pPr marL="0" indent="0">
              <a:buNone/>
            </a:pPr>
            <a:r>
              <a:rPr lang="en-US" dirty="0">
                <a:solidFill>
                  <a:schemeClr val="accent1"/>
                </a:solidFill>
              </a:rPr>
              <a:t>D=m/v     0.916 = x/65.1    m= 58.6g</a:t>
            </a:r>
          </a:p>
          <a:p>
            <a:pPr marL="0" indent="0">
              <a:buNone/>
            </a:pPr>
            <a:r>
              <a:rPr lang="en-US" u="sng" dirty="0">
                <a:solidFill>
                  <a:schemeClr val="accent1"/>
                </a:solidFill>
              </a:rPr>
              <a:t>58.6g N</a:t>
            </a:r>
            <a:r>
              <a:rPr lang="en-US" u="sng" baseline="-25000" dirty="0">
                <a:solidFill>
                  <a:schemeClr val="accent1"/>
                </a:solidFill>
              </a:rPr>
              <a:t>2</a:t>
            </a:r>
            <a:r>
              <a:rPr lang="en-US" dirty="0">
                <a:solidFill>
                  <a:schemeClr val="accent1"/>
                </a:solidFill>
              </a:rPr>
              <a:t>  x  </a:t>
            </a:r>
            <a:r>
              <a:rPr lang="en-US" u="sng" dirty="0">
                <a:solidFill>
                  <a:schemeClr val="accent1"/>
                </a:solidFill>
              </a:rPr>
              <a:t>1mole N</a:t>
            </a:r>
            <a:r>
              <a:rPr lang="en-US" u="sng" baseline="-25000" dirty="0">
                <a:solidFill>
                  <a:schemeClr val="accent1"/>
                </a:solidFill>
              </a:rPr>
              <a:t>2</a:t>
            </a:r>
            <a:r>
              <a:rPr lang="en-US" dirty="0">
                <a:solidFill>
                  <a:schemeClr val="accent1"/>
                </a:solidFill>
              </a:rPr>
              <a:t>  x   </a:t>
            </a:r>
            <a:r>
              <a:rPr lang="en-US" u="sng" dirty="0">
                <a:solidFill>
                  <a:schemeClr val="accent1"/>
                </a:solidFill>
              </a:rPr>
              <a:t>2 mol NaN</a:t>
            </a:r>
            <a:r>
              <a:rPr lang="en-US" u="sng" baseline="-25000" dirty="0">
                <a:solidFill>
                  <a:schemeClr val="accent1"/>
                </a:solidFill>
              </a:rPr>
              <a:t>3</a:t>
            </a:r>
            <a:r>
              <a:rPr lang="en-US" dirty="0">
                <a:solidFill>
                  <a:schemeClr val="accent1"/>
                </a:solidFill>
              </a:rPr>
              <a:t>   x  </a:t>
            </a:r>
            <a:r>
              <a:rPr lang="en-US" u="sng" dirty="0">
                <a:solidFill>
                  <a:schemeClr val="accent1"/>
                </a:solidFill>
              </a:rPr>
              <a:t>65.02 gNaN</a:t>
            </a:r>
            <a:r>
              <a:rPr lang="en-US" u="sng" baseline="-25000" dirty="0">
                <a:solidFill>
                  <a:schemeClr val="accent1"/>
                </a:solidFill>
              </a:rPr>
              <a:t>3</a:t>
            </a:r>
            <a:r>
              <a:rPr lang="en-US" dirty="0">
                <a:solidFill>
                  <a:schemeClr val="accent1"/>
                </a:solidFill>
              </a:rPr>
              <a:t>  =  90.7g NaN</a:t>
            </a:r>
            <a:r>
              <a:rPr lang="en-US" baseline="-25000" dirty="0">
                <a:solidFill>
                  <a:schemeClr val="accent1"/>
                </a:solidFill>
              </a:rPr>
              <a:t>3</a:t>
            </a:r>
          </a:p>
          <a:p>
            <a:pPr marL="0" indent="0">
              <a:buNone/>
            </a:pPr>
            <a:r>
              <a:rPr lang="en-US" dirty="0">
                <a:solidFill>
                  <a:schemeClr val="accent1"/>
                </a:solidFill>
              </a:rPr>
              <a:t>      1              28.02g           3 mole N</a:t>
            </a:r>
            <a:r>
              <a:rPr lang="en-US" baseline="-25000" dirty="0">
                <a:solidFill>
                  <a:schemeClr val="accent1"/>
                </a:solidFill>
              </a:rPr>
              <a:t>2</a:t>
            </a:r>
            <a:r>
              <a:rPr lang="en-US" dirty="0">
                <a:solidFill>
                  <a:schemeClr val="accent1"/>
                </a:solidFill>
              </a:rPr>
              <a:t>         1 mol</a:t>
            </a:r>
          </a:p>
          <a:p>
            <a:pPr marL="0" indent="0" algn="ctr">
              <a:buNone/>
            </a:pPr>
            <a:endParaRPr lang="en-US" dirty="0"/>
          </a:p>
        </p:txBody>
      </p:sp>
      <p:pic>
        <p:nvPicPr>
          <p:cNvPr id="1028" name="Picture 4" descr="Can airbags kill you? | HowStuffWorks">
            <a:extLst>
              <a:ext uri="{FF2B5EF4-FFF2-40B4-BE49-F238E27FC236}">
                <a16:creationId xmlns:a16="http://schemas.microsoft.com/office/drawing/2014/main" id="{DEE5F8A4-FDDF-0341-9FEB-2EC33D9933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8394" y="0"/>
            <a:ext cx="2983606" cy="1985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556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accent1"/>
                </a:solidFill>
              </a:rPr>
              <a:t>Now you must be able to…</a:t>
            </a:r>
          </a:p>
        </p:txBody>
      </p:sp>
      <p:sp>
        <p:nvSpPr>
          <p:cNvPr id="5" name="Content Placeholder 4"/>
          <p:cNvSpPr>
            <a:spLocks noGrp="1"/>
          </p:cNvSpPr>
          <p:nvPr>
            <p:ph idx="1"/>
          </p:nvPr>
        </p:nvSpPr>
        <p:spPr/>
        <p:txBody>
          <a:bodyPr/>
          <a:lstStyle/>
          <a:p>
            <a:pPr lvl="1"/>
            <a:r>
              <a:rPr lang="en-US" dirty="0"/>
              <a:t>Convert between moles and number of particles of a gas using dimensional analysis.</a:t>
            </a:r>
          </a:p>
          <a:p>
            <a:pPr lvl="1"/>
            <a:r>
              <a:rPr lang="en-US" dirty="0"/>
              <a:t>Use chemical reaction equations to convert between measurements of substances.</a:t>
            </a:r>
          </a:p>
          <a:p>
            <a:endParaRPr lang="en-US" dirty="0"/>
          </a:p>
        </p:txBody>
      </p:sp>
    </p:spTree>
    <p:extLst>
      <p:ext uri="{BB962C8B-B14F-4D97-AF65-F5344CB8AC3E}">
        <p14:creationId xmlns:p14="http://schemas.microsoft.com/office/powerpoint/2010/main" val="29799796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Balancing Reactions and Net Ionic Equations</a:t>
            </a:r>
          </a:p>
        </p:txBody>
      </p:sp>
    </p:spTree>
    <p:extLst>
      <p:ext uri="{BB962C8B-B14F-4D97-AF65-F5344CB8AC3E}">
        <p14:creationId xmlns:p14="http://schemas.microsoft.com/office/powerpoint/2010/main" val="36336589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Objectives</a:t>
            </a:r>
          </a:p>
        </p:txBody>
      </p:sp>
      <p:sp>
        <p:nvSpPr>
          <p:cNvPr id="3" name="Content Placeholder 2"/>
          <p:cNvSpPr>
            <a:spLocks noGrp="1"/>
          </p:cNvSpPr>
          <p:nvPr>
            <p:ph idx="1"/>
          </p:nvPr>
        </p:nvSpPr>
        <p:spPr/>
        <p:txBody>
          <a:bodyPr/>
          <a:lstStyle/>
          <a:p>
            <a:pPr marL="0" indent="0">
              <a:buNone/>
            </a:pPr>
            <a:r>
              <a:rPr lang="en-US" dirty="0">
                <a:solidFill>
                  <a:schemeClr val="accent1"/>
                </a:solidFill>
              </a:rPr>
              <a:t>You should already be able to…</a:t>
            </a:r>
          </a:p>
          <a:p>
            <a:pPr lvl="1"/>
            <a:r>
              <a:rPr lang="en-US" dirty="0"/>
              <a:t>Balance reactions and use solubility rules</a:t>
            </a:r>
          </a:p>
          <a:p>
            <a:pPr marL="0" indent="0">
              <a:buNone/>
            </a:pPr>
            <a:r>
              <a:rPr lang="en-US" dirty="0">
                <a:solidFill>
                  <a:schemeClr val="accent1"/>
                </a:solidFill>
              </a:rPr>
              <a:t>By the end of this video you should be able to…</a:t>
            </a:r>
          </a:p>
          <a:p>
            <a:pPr lvl="1"/>
            <a:r>
              <a:rPr lang="en-US" dirty="0">
                <a:solidFill>
                  <a:srgbClr val="FFC000"/>
                </a:solidFill>
              </a:rPr>
              <a:t>Memorize</a:t>
            </a:r>
            <a:r>
              <a:rPr lang="en-US" dirty="0"/>
              <a:t> solubility rules to determine which substances dissolve in reactions</a:t>
            </a:r>
          </a:p>
          <a:p>
            <a:pPr lvl="1"/>
            <a:r>
              <a:rPr lang="en-US" dirty="0"/>
              <a:t>Identify insoluble solid precipitates.</a:t>
            </a:r>
          </a:p>
          <a:p>
            <a:pPr lvl="1"/>
            <a:r>
              <a:rPr lang="en-US" dirty="0"/>
              <a:t>Write net ionic equations.</a:t>
            </a:r>
          </a:p>
        </p:txBody>
      </p:sp>
    </p:spTree>
    <p:extLst>
      <p:ext uri="{BB962C8B-B14F-4D97-AF65-F5344CB8AC3E}">
        <p14:creationId xmlns:p14="http://schemas.microsoft.com/office/powerpoint/2010/main" val="40391253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of the Video</a:t>
            </a:r>
          </a:p>
        </p:txBody>
      </p:sp>
      <p:sp>
        <p:nvSpPr>
          <p:cNvPr id="3" name="Content Placeholder 2"/>
          <p:cNvSpPr>
            <a:spLocks noGrp="1"/>
          </p:cNvSpPr>
          <p:nvPr>
            <p:ph idx="1"/>
          </p:nvPr>
        </p:nvSpPr>
        <p:spPr>
          <a:xfrm>
            <a:off x="838200" y="1690688"/>
            <a:ext cx="10984606" cy="4040410"/>
          </a:xfrm>
        </p:spPr>
        <p:txBody>
          <a:bodyPr>
            <a:normAutofit/>
          </a:bodyPr>
          <a:lstStyle/>
          <a:p>
            <a:pPr marL="0" indent="0" algn="ctr">
              <a:buNone/>
            </a:pPr>
            <a:r>
              <a:rPr lang="en-US" dirty="0"/>
              <a:t>Lead (II) nitrate is dissolved in a sample of water. Lead ions are particularly unsafe for human consumption. What are some ways to get the lead out? Will just filtering work?</a:t>
            </a:r>
          </a:p>
        </p:txBody>
      </p:sp>
      <p:pic>
        <p:nvPicPr>
          <p:cNvPr id="6" name="Picture 5">
            <a:extLst>
              <a:ext uri="{FF2B5EF4-FFF2-40B4-BE49-F238E27FC236}">
                <a16:creationId xmlns:a16="http://schemas.microsoft.com/office/drawing/2014/main" id="{D9743949-E798-EF42-966B-BD138F63A916}"/>
              </a:ext>
            </a:extLst>
          </p:cNvPr>
          <p:cNvPicPr>
            <a:picLocks noChangeAspect="1"/>
          </p:cNvPicPr>
          <p:nvPr/>
        </p:nvPicPr>
        <p:blipFill>
          <a:blip r:embed="rId2"/>
          <a:stretch>
            <a:fillRect/>
          </a:stretch>
        </p:blipFill>
        <p:spPr>
          <a:xfrm>
            <a:off x="1303101" y="2857154"/>
            <a:ext cx="4442104" cy="2487578"/>
          </a:xfrm>
          <a:prstGeom prst="rect">
            <a:avLst/>
          </a:prstGeom>
        </p:spPr>
      </p:pic>
      <p:pic>
        <p:nvPicPr>
          <p:cNvPr id="7" name="Picture 6">
            <a:extLst>
              <a:ext uri="{FF2B5EF4-FFF2-40B4-BE49-F238E27FC236}">
                <a16:creationId xmlns:a16="http://schemas.microsoft.com/office/drawing/2014/main" id="{3E58E078-D49B-4C46-9B59-DC77B433C16B}"/>
              </a:ext>
            </a:extLst>
          </p:cNvPr>
          <p:cNvPicPr>
            <a:picLocks noChangeAspect="1"/>
          </p:cNvPicPr>
          <p:nvPr/>
        </p:nvPicPr>
        <p:blipFill>
          <a:blip r:embed="rId3"/>
          <a:stretch>
            <a:fillRect/>
          </a:stretch>
        </p:blipFill>
        <p:spPr>
          <a:xfrm>
            <a:off x="6348656" y="2857154"/>
            <a:ext cx="3982674" cy="2873944"/>
          </a:xfrm>
          <a:prstGeom prst="rect">
            <a:avLst/>
          </a:prstGeom>
        </p:spPr>
      </p:pic>
    </p:spTree>
    <p:extLst>
      <p:ext uri="{BB962C8B-B14F-4D97-AF65-F5344CB8AC3E}">
        <p14:creationId xmlns:p14="http://schemas.microsoft.com/office/powerpoint/2010/main" val="38795069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Reactions</a:t>
            </a:r>
          </a:p>
        </p:txBody>
      </p:sp>
      <p:sp>
        <p:nvSpPr>
          <p:cNvPr id="3" name="Content Placeholder 2"/>
          <p:cNvSpPr>
            <a:spLocks noGrp="1"/>
          </p:cNvSpPr>
          <p:nvPr>
            <p:ph idx="1"/>
          </p:nvPr>
        </p:nvSpPr>
        <p:spPr/>
        <p:txBody>
          <a:bodyPr>
            <a:normAutofit/>
          </a:bodyPr>
          <a:lstStyle/>
          <a:p>
            <a:pPr marL="0" indent="0">
              <a:buNone/>
            </a:pPr>
            <a:r>
              <a:rPr lang="en-US" dirty="0"/>
              <a:t>Reactions in chemistry are written in the following manner:</a:t>
            </a:r>
          </a:p>
          <a:p>
            <a:pPr marL="0" indent="0">
              <a:buNone/>
            </a:pPr>
            <a:r>
              <a:rPr lang="en-US" dirty="0"/>
              <a:t>		</a:t>
            </a:r>
            <a:r>
              <a:rPr lang="en-US" dirty="0">
                <a:solidFill>
                  <a:srgbClr val="FFC000"/>
                </a:solidFill>
              </a:rPr>
              <a:t>REACTANTS </a:t>
            </a:r>
            <a:r>
              <a:rPr lang="en-US" dirty="0">
                <a:solidFill>
                  <a:srgbClr val="FFC000"/>
                </a:solidFill>
                <a:sym typeface="Wingdings" panose="05000000000000000000" pitchFamily="2" charset="2"/>
              </a:rPr>
              <a:t> PRODUCTS</a:t>
            </a:r>
          </a:p>
          <a:p>
            <a:pPr marL="0" indent="0">
              <a:buNone/>
            </a:pPr>
            <a:r>
              <a:rPr lang="en-US" dirty="0">
                <a:sym typeface="Wingdings" panose="05000000000000000000" pitchFamily="2" charset="2"/>
              </a:rPr>
              <a:t>Coefficients before compounds and elements will tell you how many of that substance reacts. </a:t>
            </a:r>
          </a:p>
          <a:p>
            <a:pPr marL="0" indent="0">
              <a:buNone/>
            </a:pPr>
            <a:endParaRPr lang="en-US" altLang="en-US" dirty="0">
              <a:sym typeface="Wingdings" panose="05000000000000000000" pitchFamily="2" charset="2"/>
            </a:endParaRPr>
          </a:p>
          <a:p>
            <a:pPr marL="0" indent="0">
              <a:buNone/>
            </a:pPr>
            <a:r>
              <a:rPr lang="en-US" altLang="en-US" dirty="0"/>
              <a:t>Mix + 2 Eggs + 1 cup water     =     Cake</a:t>
            </a:r>
          </a:p>
          <a:p>
            <a:pPr marL="117475" indent="0">
              <a:buNone/>
            </a:pPr>
            <a:r>
              <a:rPr lang="en-US" altLang="en-US" dirty="0"/>
              <a:t>      	</a:t>
            </a:r>
            <a:r>
              <a:rPr lang="en-US" altLang="en-US" dirty="0">
                <a:solidFill>
                  <a:schemeClr val="accent1"/>
                </a:solidFill>
              </a:rPr>
              <a:t>    Reactants		      Products</a:t>
            </a:r>
          </a:p>
          <a:p>
            <a:pPr marL="117475" indent="0">
              <a:buNone/>
            </a:pPr>
            <a:r>
              <a:rPr lang="en-US" altLang="en-US" dirty="0"/>
              <a:t>              4Al + 3O</a:t>
            </a:r>
            <a:r>
              <a:rPr lang="en-US" altLang="en-US" baseline="-25000" dirty="0"/>
              <a:t>2</a:t>
            </a:r>
            <a:r>
              <a:rPr lang="en-US" altLang="en-US" dirty="0"/>
              <a:t>               </a:t>
            </a:r>
            <a:r>
              <a:rPr lang="en-US" altLang="en-US" dirty="0">
                <a:sym typeface="Wingdings" panose="05000000000000000000" pitchFamily="2" charset="2"/>
              </a:rPr>
              <a:t>    2Al</a:t>
            </a:r>
            <a:r>
              <a:rPr lang="en-US" altLang="en-US" baseline="-25000" dirty="0">
                <a:sym typeface="Wingdings" panose="05000000000000000000" pitchFamily="2" charset="2"/>
              </a:rPr>
              <a:t>2</a:t>
            </a:r>
            <a:r>
              <a:rPr lang="en-US" altLang="en-US" dirty="0">
                <a:sym typeface="Wingdings" panose="05000000000000000000" pitchFamily="2" charset="2"/>
              </a:rPr>
              <a:t>O</a:t>
            </a:r>
            <a:r>
              <a:rPr lang="en-US" altLang="en-US" baseline="-25000" dirty="0">
                <a:sym typeface="Wingdings" panose="05000000000000000000" pitchFamily="2" charset="2"/>
              </a:rPr>
              <a:t>3</a:t>
            </a:r>
          </a:p>
          <a:p>
            <a:pPr marL="117475" indent="0">
              <a:buNone/>
            </a:pPr>
            <a:endParaRPr lang="en-US" altLang="en-US" dirty="0"/>
          </a:p>
          <a:p>
            <a:pPr marL="117475" indent="0">
              <a:buNone/>
            </a:pPr>
            <a:endParaRPr lang="en-US" altLang="en-US" dirty="0">
              <a:solidFill>
                <a:srgbClr val="FF0000"/>
              </a:solidFill>
            </a:endParaRPr>
          </a:p>
          <a:p>
            <a:pPr marL="117475" indent="0">
              <a:buNone/>
            </a:pPr>
            <a:endParaRPr lang="en-US" altLang="en-US" dirty="0">
              <a:solidFill>
                <a:srgbClr val="DA1F28"/>
              </a:solidFill>
            </a:endParaRPr>
          </a:p>
          <a:p>
            <a:pPr marL="0" indent="0">
              <a:buNone/>
            </a:pPr>
            <a:endParaRPr lang="en-US" dirty="0"/>
          </a:p>
        </p:txBody>
      </p:sp>
    </p:spTree>
    <p:extLst>
      <p:ext uri="{BB962C8B-B14F-4D97-AF65-F5344CB8AC3E}">
        <p14:creationId xmlns:p14="http://schemas.microsoft.com/office/powerpoint/2010/main" val="33309794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6775" y="228600"/>
            <a:ext cx="8153400" cy="990600"/>
          </a:xfrm>
        </p:spPr>
        <p:txBody>
          <a:bodyPr>
            <a:normAutofit/>
          </a:bodyPr>
          <a:lstStyle/>
          <a:p>
            <a:pPr>
              <a:defRPr/>
            </a:pPr>
            <a:r>
              <a:rPr lang="en-US" dirty="0">
                <a:solidFill>
                  <a:schemeClr val="accent1"/>
                </a:solidFill>
              </a:rPr>
              <a:t>Conservation of Mass</a:t>
            </a:r>
          </a:p>
        </p:txBody>
      </p:sp>
      <p:sp>
        <p:nvSpPr>
          <p:cNvPr id="3" name="Content Placeholder 2"/>
          <p:cNvSpPr>
            <a:spLocks noGrp="1"/>
          </p:cNvSpPr>
          <p:nvPr>
            <p:ph sz="quarter" idx="1"/>
          </p:nvPr>
        </p:nvSpPr>
        <p:spPr>
          <a:xfrm>
            <a:off x="2136775" y="1600200"/>
            <a:ext cx="8153400" cy="4495800"/>
          </a:xfrm>
        </p:spPr>
        <p:txBody>
          <a:bodyPr>
            <a:normAutofit/>
          </a:bodyPr>
          <a:lstStyle/>
          <a:p>
            <a:pPr>
              <a:defRPr/>
            </a:pPr>
            <a:r>
              <a:rPr lang="en-US" altLang="en-US" dirty="0"/>
              <a:t>In a reaction, atoms and molecules cannot appear or disappear. Mass must stay constant from the beginning to the end of the reaction.</a:t>
            </a:r>
          </a:p>
          <a:p>
            <a:pPr>
              <a:defRPr/>
            </a:pPr>
            <a:r>
              <a:rPr lang="en-US" altLang="en-US" dirty="0"/>
              <a:t>H</a:t>
            </a:r>
            <a:r>
              <a:rPr lang="en-US" altLang="en-US" baseline="-25000" dirty="0"/>
              <a:t>2</a:t>
            </a:r>
            <a:r>
              <a:rPr lang="en-US" altLang="en-US" dirty="0"/>
              <a:t> + O</a:t>
            </a:r>
            <a:r>
              <a:rPr lang="en-US" altLang="en-US" baseline="-25000" dirty="0"/>
              <a:t>2</a:t>
            </a:r>
            <a:r>
              <a:rPr lang="en-US" altLang="en-US" dirty="0"/>
              <a:t> </a:t>
            </a:r>
            <a:r>
              <a:rPr lang="en-US" altLang="en-US" dirty="0">
                <a:sym typeface="Wingdings" pitchFamily="2" charset="2"/>
              </a:rPr>
              <a:t> H</a:t>
            </a:r>
            <a:r>
              <a:rPr lang="en-US" altLang="en-US" baseline="-25000" dirty="0">
                <a:sym typeface="Wingdings" pitchFamily="2" charset="2"/>
              </a:rPr>
              <a:t>2</a:t>
            </a:r>
            <a:r>
              <a:rPr lang="en-US" altLang="en-US" dirty="0">
                <a:sym typeface="Wingdings" pitchFamily="2" charset="2"/>
              </a:rPr>
              <a:t>O</a:t>
            </a:r>
          </a:p>
          <a:p>
            <a:pPr marL="461962" indent="-342900">
              <a:defRPr/>
            </a:pPr>
            <a:endParaRPr lang="en-US" altLang="en-US" dirty="0">
              <a:sym typeface="Wingdings" pitchFamily="2" charset="2"/>
            </a:endParaRPr>
          </a:p>
          <a:p>
            <a:pPr>
              <a:defRPr/>
            </a:pPr>
            <a:r>
              <a:rPr lang="en-US" altLang="en-US" dirty="0">
                <a:sym typeface="Wingdings" pitchFamily="2" charset="2"/>
              </a:rPr>
              <a:t>___H</a:t>
            </a:r>
            <a:r>
              <a:rPr lang="en-US" altLang="en-US" baseline="-25000" dirty="0">
                <a:sym typeface="Wingdings" pitchFamily="2" charset="2"/>
              </a:rPr>
              <a:t>2</a:t>
            </a:r>
            <a:r>
              <a:rPr lang="en-US" altLang="en-US" dirty="0">
                <a:sym typeface="Wingdings" pitchFamily="2" charset="2"/>
              </a:rPr>
              <a:t> + ___O</a:t>
            </a:r>
            <a:r>
              <a:rPr lang="en-US" altLang="en-US" baseline="-25000" dirty="0">
                <a:sym typeface="Wingdings" pitchFamily="2" charset="2"/>
              </a:rPr>
              <a:t>2</a:t>
            </a:r>
            <a:r>
              <a:rPr lang="en-US" altLang="en-US" dirty="0">
                <a:sym typeface="Wingdings" pitchFamily="2" charset="2"/>
              </a:rPr>
              <a:t>  ___ H</a:t>
            </a:r>
            <a:r>
              <a:rPr lang="en-US" altLang="en-US" baseline="-25000" dirty="0">
                <a:sym typeface="Wingdings" pitchFamily="2" charset="2"/>
              </a:rPr>
              <a:t>2</a:t>
            </a:r>
            <a:r>
              <a:rPr lang="en-US" altLang="en-US" dirty="0">
                <a:sym typeface="Wingdings" pitchFamily="2" charset="2"/>
              </a:rPr>
              <a:t>O</a:t>
            </a:r>
            <a:endParaRPr lang="en-US" altLang="en-US" dirty="0"/>
          </a:p>
        </p:txBody>
      </p:sp>
      <p:sp>
        <p:nvSpPr>
          <p:cNvPr id="4" name="TextBox 3"/>
          <p:cNvSpPr txBox="1">
            <a:spLocks noChangeArrowheads="1"/>
          </p:cNvSpPr>
          <p:nvPr/>
        </p:nvSpPr>
        <p:spPr bwMode="auto">
          <a:xfrm>
            <a:off x="4708301" y="34290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eaLnBrk="0" hangingPunct="0">
              <a:spcBef>
                <a:spcPts val="400"/>
              </a:spcBef>
              <a:buClr>
                <a:srgbClr val="FF0000"/>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eaLnBrk="0" hangingPunct="0">
              <a:spcBef>
                <a:spcPts val="400"/>
              </a:spcBef>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9pPr>
          </a:lstStyle>
          <a:p>
            <a:pPr eaLnBrk="1" hangingPunct="1">
              <a:spcBef>
                <a:spcPct val="0"/>
              </a:spcBef>
              <a:buClrTx/>
              <a:buSzTx/>
              <a:buFontTx/>
              <a:buNone/>
            </a:pPr>
            <a:r>
              <a:rPr lang="en-US" altLang="en-US" sz="2400" dirty="0">
                <a:solidFill>
                  <a:schemeClr val="accent1"/>
                </a:solidFill>
                <a:latin typeface="Corbel" panose="020B0503020204020204" pitchFamily="34" charset="0"/>
              </a:rPr>
              <a:t>2</a:t>
            </a:r>
          </a:p>
        </p:txBody>
      </p:sp>
      <p:sp>
        <p:nvSpPr>
          <p:cNvPr id="5" name="TextBox 4"/>
          <p:cNvSpPr txBox="1">
            <a:spLocks noChangeArrowheads="1"/>
          </p:cNvSpPr>
          <p:nvPr/>
        </p:nvSpPr>
        <p:spPr bwMode="auto">
          <a:xfrm>
            <a:off x="2475964" y="34290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eaLnBrk="0" hangingPunct="0">
              <a:spcBef>
                <a:spcPts val="400"/>
              </a:spcBef>
              <a:buClr>
                <a:srgbClr val="FF0000"/>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eaLnBrk="0" hangingPunct="0">
              <a:spcBef>
                <a:spcPts val="400"/>
              </a:spcBef>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9pPr>
          </a:lstStyle>
          <a:p>
            <a:pPr eaLnBrk="1" hangingPunct="1">
              <a:spcBef>
                <a:spcPct val="0"/>
              </a:spcBef>
              <a:buClrTx/>
              <a:buSzTx/>
              <a:buFontTx/>
              <a:buNone/>
            </a:pPr>
            <a:r>
              <a:rPr lang="en-US" altLang="en-US" sz="2400" dirty="0">
                <a:solidFill>
                  <a:schemeClr val="accent1"/>
                </a:solidFill>
                <a:latin typeface="Corbel" panose="020B0503020204020204" pitchFamily="34" charset="0"/>
              </a:rPr>
              <a:t>2</a:t>
            </a:r>
          </a:p>
        </p:txBody>
      </p:sp>
    </p:spTree>
    <p:extLst>
      <p:ext uri="{BB962C8B-B14F-4D97-AF65-F5344CB8AC3E}">
        <p14:creationId xmlns:p14="http://schemas.microsoft.com/office/powerpoint/2010/main" val="10726545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6775" y="228600"/>
            <a:ext cx="8153400" cy="990600"/>
          </a:xfrm>
        </p:spPr>
        <p:txBody>
          <a:bodyPr>
            <a:normAutofit/>
          </a:bodyPr>
          <a:lstStyle/>
          <a:p>
            <a:pPr>
              <a:defRPr/>
            </a:pPr>
            <a:r>
              <a:rPr lang="en-US" dirty="0">
                <a:solidFill>
                  <a:schemeClr val="accent1"/>
                </a:solidFill>
              </a:rPr>
              <a:t>Balancing Reactions</a:t>
            </a:r>
          </a:p>
        </p:txBody>
      </p:sp>
      <p:sp>
        <p:nvSpPr>
          <p:cNvPr id="70659" name="Content Placeholder 2"/>
          <p:cNvSpPr>
            <a:spLocks noGrp="1"/>
          </p:cNvSpPr>
          <p:nvPr>
            <p:ph sz="quarter" idx="1"/>
          </p:nvPr>
        </p:nvSpPr>
        <p:spPr>
          <a:xfrm>
            <a:off x="2136775" y="1600200"/>
            <a:ext cx="8153400" cy="4495800"/>
          </a:xfrm>
        </p:spPr>
        <p:txBody>
          <a:bodyPr/>
          <a:lstStyle/>
          <a:p>
            <a:pPr marL="117475" indent="0">
              <a:buNone/>
            </a:pPr>
            <a:r>
              <a:rPr lang="en-US" altLang="en-US"/>
              <a:t>___ N</a:t>
            </a:r>
            <a:r>
              <a:rPr lang="en-US" altLang="en-US" baseline="-25000"/>
              <a:t>2</a:t>
            </a:r>
            <a:r>
              <a:rPr lang="en-US" altLang="en-US"/>
              <a:t> + ____H</a:t>
            </a:r>
            <a:r>
              <a:rPr lang="en-US" altLang="en-US" baseline="-25000"/>
              <a:t>2</a:t>
            </a:r>
            <a:r>
              <a:rPr lang="en-US" altLang="en-US"/>
              <a:t> </a:t>
            </a:r>
            <a:r>
              <a:rPr lang="en-US" altLang="en-US">
                <a:sym typeface="Wingdings" panose="05000000000000000000" pitchFamily="2" charset="2"/>
              </a:rPr>
              <a:t> ____ NH</a:t>
            </a:r>
            <a:r>
              <a:rPr lang="en-US" altLang="en-US" baseline="-25000">
                <a:sym typeface="Wingdings" panose="05000000000000000000" pitchFamily="2" charset="2"/>
              </a:rPr>
              <a:t>3</a:t>
            </a:r>
          </a:p>
          <a:p>
            <a:pPr marL="117475" indent="0">
              <a:buNone/>
            </a:pPr>
            <a:endParaRPr lang="en-US" altLang="en-US">
              <a:sym typeface="Wingdings" panose="05000000000000000000" pitchFamily="2" charset="2"/>
            </a:endParaRPr>
          </a:p>
          <a:p>
            <a:pPr marL="117475" indent="0">
              <a:buNone/>
            </a:pPr>
            <a:endParaRPr lang="en-US" altLang="en-US">
              <a:sym typeface="Wingdings" panose="05000000000000000000" pitchFamily="2" charset="2"/>
            </a:endParaRPr>
          </a:p>
          <a:p>
            <a:pPr marL="117475" indent="0">
              <a:buNone/>
            </a:pPr>
            <a:endParaRPr lang="en-US" altLang="en-US">
              <a:sym typeface="Wingdings" panose="05000000000000000000" pitchFamily="2" charset="2"/>
            </a:endParaRPr>
          </a:p>
          <a:p>
            <a:pPr marL="117475" indent="0">
              <a:buNone/>
            </a:pPr>
            <a:r>
              <a:rPr lang="en-US" altLang="en-US">
                <a:sym typeface="Wingdings" panose="05000000000000000000" pitchFamily="2" charset="2"/>
              </a:rPr>
              <a:t>___Li + ____O</a:t>
            </a:r>
            <a:r>
              <a:rPr lang="en-US" altLang="en-US" baseline="-25000">
                <a:sym typeface="Wingdings" panose="05000000000000000000" pitchFamily="2" charset="2"/>
              </a:rPr>
              <a:t>2</a:t>
            </a:r>
            <a:r>
              <a:rPr lang="en-US" altLang="en-US">
                <a:sym typeface="Wingdings" panose="05000000000000000000" pitchFamily="2" charset="2"/>
              </a:rPr>
              <a:t>   ___Li</a:t>
            </a:r>
            <a:r>
              <a:rPr lang="en-US" altLang="en-US" baseline="-25000">
                <a:sym typeface="Wingdings" panose="05000000000000000000" pitchFamily="2" charset="2"/>
              </a:rPr>
              <a:t>2</a:t>
            </a:r>
            <a:r>
              <a:rPr lang="en-US" altLang="en-US">
                <a:sym typeface="Wingdings" panose="05000000000000000000" pitchFamily="2" charset="2"/>
              </a:rPr>
              <a:t>O</a:t>
            </a:r>
            <a:endParaRPr lang="en-US" altLang="en-US"/>
          </a:p>
        </p:txBody>
      </p:sp>
      <p:sp>
        <p:nvSpPr>
          <p:cNvPr id="4" name="TextBox 3"/>
          <p:cNvSpPr txBox="1">
            <a:spLocks noChangeArrowheads="1"/>
          </p:cNvSpPr>
          <p:nvPr/>
        </p:nvSpPr>
        <p:spPr bwMode="auto">
          <a:xfrm>
            <a:off x="5022047" y="1488816"/>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eaLnBrk="0" hangingPunct="0">
              <a:spcBef>
                <a:spcPts val="400"/>
              </a:spcBef>
              <a:buClr>
                <a:srgbClr val="FF0000"/>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eaLnBrk="0" hangingPunct="0">
              <a:spcBef>
                <a:spcPts val="400"/>
              </a:spcBef>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9pPr>
          </a:lstStyle>
          <a:p>
            <a:pPr eaLnBrk="1" hangingPunct="1">
              <a:spcBef>
                <a:spcPct val="0"/>
              </a:spcBef>
              <a:buClrTx/>
              <a:buSzTx/>
              <a:buFontTx/>
              <a:buNone/>
            </a:pPr>
            <a:r>
              <a:rPr lang="en-US" altLang="en-US" sz="2400" dirty="0">
                <a:solidFill>
                  <a:schemeClr val="accent1"/>
                </a:solidFill>
                <a:latin typeface="Corbel" panose="020B0503020204020204" pitchFamily="34" charset="0"/>
              </a:rPr>
              <a:t>2</a:t>
            </a:r>
          </a:p>
        </p:txBody>
      </p:sp>
      <p:sp>
        <p:nvSpPr>
          <p:cNvPr id="5" name="TextBox 4"/>
          <p:cNvSpPr txBox="1">
            <a:spLocks noChangeArrowheads="1"/>
          </p:cNvSpPr>
          <p:nvPr/>
        </p:nvSpPr>
        <p:spPr bwMode="auto">
          <a:xfrm>
            <a:off x="3579411" y="1372440"/>
            <a:ext cx="685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eaLnBrk="0" hangingPunct="0">
              <a:spcBef>
                <a:spcPts val="400"/>
              </a:spcBef>
              <a:buClr>
                <a:srgbClr val="FF0000"/>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eaLnBrk="0" hangingPunct="0">
              <a:spcBef>
                <a:spcPts val="400"/>
              </a:spcBef>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9pPr>
          </a:lstStyle>
          <a:p>
            <a:pPr eaLnBrk="1" hangingPunct="1">
              <a:spcBef>
                <a:spcPct val="0"/>
              </a:spcBef>
              <a:buClrTx/>
              <a:buSzTx/>
              <a:buFontTx/>
              <a:buNone/>
            </a:pPr>
            <a:r>
              <a:rPr lang="en-US" altLang="en-US" sz="2400" dirty="0">
                <a:solidFill>
                  <a:schemeClr val="accent1"/>
                </a:solidFill>
                <a:latin typeface="Corbel" panose="020B0503020204020204" pitchFamily="34" charset="0"/>
              </a:rPr>
              <a:t>3</a:t>
            </a:r>
          </a:p>
        </p:txBody>
      </p:sp>
      <p:sp>
        <p:nvSpPr>
          <p:cNvPr id="6" name="TextBox 5"/>
          <p:cNvSpPr txBox="1">
            <a:spLocks noChangeArrowheads="1"/>
          </p:cNvSpPr>
          <p:nvPr/>
        </p:nvSpPr>
        <p:spPr bwMode="auto">
          <a:xfrm>
            <a:off x="4815381" y="3387725"/>
            <a:ext cx="685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eaLnBrk="0" hangingPunct="0">
              <a:spcBef>
                <a:spcPts val="400"/>
              </a:spcBef>
              <a:buClr>
                <a:srgbClr val="FF0000"/>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eaLnBrk="0" hangingPunct="0">
              <a:spcBef>
                <a:spcPts val="400"/>
              </a:spcBef>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9pPr>
          </a:lstStyle>
          <a:p>
            <a:pPr eaLnBrk="1" hangingPunct="1">
              <a:spcBef>
                <a:spcPct val="0"/>
              </a:spcBef>
              <a:buClrTx/>
              <a:buSzTx/>
              <a:buFontTx/>
              <a:buNone/>
            </a:pPr>
            <a:r>
              <a:rPr lang="en-US" altLang="en-US" sz="2400" dirty="0">
                <a:solidFill>
                  <a:schemeClr val="accent1"/>
                </a:solidFill>
                <a:latin typeface="Corbel" panose="020B0503020204020204" pitchFamily="34" charset="0"/>
              </a:rPr>
              <a:t>2</a:t>
            </a:r>
          </a:p>
        </p:txBody>
      </p:sp>
      <p:sp>
        <p:nvSpPr>
          <p:cNvPr id="7" name="TextBox 6"/>
          <p:cNvSpPr txBox="1">
            <a:spLocks noChangeArrowheads="1"/>
          </p:cNvSpPr>
          <p:nvPr/>
        </p:nvSpPr>
        <p:spPr bwMode="auto">
          <a:xfrm>
            <a:off x="2425521" y="3239011"/>
            <a:ext cx="533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eaLnBrk="0" hangingPunct="0">
              <a:spcBef>
                <a:spcPts val="400"/>
              </a:spcBef>
              <a:buClr>
                <a:srgbClr val="FF0000"/>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eaLnBrk="0" hangingPunct="0">
              <a:spcBef>
                <a:spcPts val="400"/>
              </a:spcBef>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9pPr>
          </a:lstStyle>
          <a:p>
            <a:pPr eaLnBrk="1" hangingPunct="1">
              <a:spcBef>
                <a:spcPct val="0"/>
              </a:spcBef>
              <a:buClrTx/>
              <a:buSzTx/>
              <a:buFontTx/>
              <a:buNone/>
            </a:pPr>
            <a:r>
              <a:rPr lang="en-US" altLang="en-US" sz="2400" dirty="0">
                <a:solidFill>
                  <a:schemeClr val="accent1"/>
                </a:solidFill>
                <a:latin typeface="Corbel" panose="020B0503020204020204" pitchFamily="34" charset="0"/>
              </a:rPr>
              <a:t>4</a:t>
            </a:r>
          </a:p>
        </p:txBody>
      </p:sp>
    </p:spTree>
    <p:extLst>
      <p:ext uri="{BB962C8B-B14F-4D97-AF65-F5344CB8AC3E}">
        <p14:creationId xmlns:p14="http://schemas.microsoft.com/office/powerpoint/2010/main" val="24604286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6775" y="228600"/>
            <a:ext cx="8153400" cy="990600"/>
          </a:xfrm>
        </p:spPr>
        <p:txBody>
          <a:bodyPr>
            <a:normAutofit/>
          </a:bodyPr>
          <a:lstStyle/>
          <a:p>
            <a:pPr>
              <a:defRPr/>
            </a:pPr>
            <a:r>
              <a:rPr lang="en-US" dirty="0">
                <a:solidFill>
                  <a:schemeClr val="accent1"/>
                </a:solidFill>
              </a:rPr>
              <a:t>Balancing</a:t>
            </a:r>
            <a:r>
              <a:rPr lang="en-US" dirty="0">
                <a:solidFill>
                  <a:schemeClr val="accent1">
                    <a:satMod val="150000"/>
                  </a:schemeClr>
                </a:solidFill>
              </a:rPr>
              <a:t> </a:t>
            </a:r>
          </a:p>
        </p:txBody>
      </p:sp>
      <p:sp>
        <p:nvSpPr>
          <p:cNvPr id="71683" name="Content Placeholder 2"/>
          <p:cNvSpPr>
            <a:spLocks noGrp="1"/>
          </p:cNvSpPr>
          <p:nvPr>
            <p:ph sz="quarter" idx="1"/>
          </p:nvPr>
        </p:nvSpPr>
        <p:spPr>
          <a:xfrm>
            <a:off x="1752600" y="1774826"/>
            <a:ext cx="8763000" cy="4625975"/>
          </a:xfrm>
        </p:spPr>
        <p:txBody>
          <a:bodyPr/>
          <a:lstStyle/>
          <a:p>
            <a:pPr marL="117475" indent="0">
              <a:buNone/>
            </a:pPr>
            <a:r>
              <a:rPr lang="en-US" altLang="en-US" dirty="0"/>
              <a:t>	__</a:t>
            </a:r>
            <a:r>
              <a:rPr lang="en-US" altLang="en-US" dirty="0" err="1"/>
              <a:t>Pb</a:t>
            </a:r>
            <a:r>
              <a:rPr lang="en-US" altLang="en-US" dirty="0"/>
              <a:t>(NO</a:t>
            </a:r>
            <a:r>
              <a:rPr lang="en-US" altLang="en-US" sz="2800" baseline="-25000" dirty="0"/>
              <a:t>3</a:t>
            </a:r>
            <a:r>
              <a:rPr lang="en-US" altLang="en-US" dirty="0"/>
              <a:t>)</a:t>
            </a:r>
            <a:r>
              <a:rPr lang="en-US" altLang="en-US" sz="2800" baseline="-25000" dirty="0"/>
              <a:t>2</a:t>
            </a:r>
            <a:r>
              <a:rPr lang="en-US" altLang="en-US" dirty="0"/>
              <a:t> +__K</a:t>
            </a:r>
            <a:r>
              <a:rPr lang="en-US" altLang="en-US" sz="2800" baseline="-25000" dirty="0"/>
              <a:t>2</a:t>
            </a:r>
            <a:r>
              <a:rPr lang="en-US" altLang="en-US" dirty="0"/>
              <a:t>CrO</a:t>
            </a:r>
            <a:r>
              <a:rPr lang="en-US" altLang="en-US" sz="2800" baseline="-25000" dirty="0"/>
              <a:t>4</a:t>
            </a:r>
            <a:r>
              <a:rPr lang="en-US" altLang="en-US" dirty="0">
                <a:sym typeface="Wingdings" panose="05000000000000000000" pitchFamily="2" charset="2"/>
              </a:rPr>
              <a:t>___PbCrO</a:t>
            </a:r>
            <a:r>
              <a:rPr lang="en-US" altLang="en-US" baseline="-25000" dirty="0">
                <a:sym typeface="Wingdings" panose="05000000000000000000" pitchFamily="2" charset="2"/>
              </a:rPr>
              <a:t>4</a:t>
            </a:r>
            <a:r>
              <a:rPr lang="en-US" altLang="en-US" dirty="0">
                <a:sym typeface="Wingdings" panose="05000000000000000000" pitchFamily="2" charset="2"/>
              </a:rPr>
              <a:t> + ___KNO</a:t>
            </a:r>
            <a:r>
              <a:rPr lang="en-US" altLang="en-US" sz="2800" baseline="-25000" dirty="0">
                <a:sym typeface="Wingdings" panose="05000000000000000000" pitchFamily="2" charset="2"/>
              </a:rPr>
              <a:t>3</a:t>
            </a:r>
          </a:p>
          <a:p>
            <a:pPr marL="117475" indent="0">
              <a:buNone/>
            </a:pPr>
            <a:endParaRPr lang="en-US" altLang="en-US" sz="2800" dirty="0">
              <a:sym typeface="Wingdings" panose="05000000000000000000" pitchFamily="2" charset="2"/>
            </a:endParaRPr>
          </a:p>
          <a:p>
            <a:pPr marL="117475" indent="0">
              <a:buNone/>
            </a:pPr>
            <a:endParaRPr lang="en-US" altLang="en-US" sz="2800" dirty="0">
              <a:sym typeface="Wingdings" panose="05000000000000000000" pitchFamily="2" charset="2"/>
            </a:endParaRPr>
          </a:p>
          <a:p>
            <a:pPr marL="117475" indent="0">
              <a:buNone/>
            </a:pPr>
            <a:endParaRPr lang="en-US" altLang="en-US" sz="2800" dirty="0">
              <a:sym typeface="Wingdings" panose="05000000000000000000" pitchFamily="2" charset="2"/>
            </a:endParaRPr>
          </a:p>
          <a:p>
            <a:pPr marL="117475" indent="0">
              <a:buNone/>
            </a:pPr>
            <a:r>
              <a:rPr lang="en-US" altLang="en-US" sz="2800" dirty="0">
                <a:sym typeface="Wingdings" panose="05000000000000000000" pitchFamily="2" charset="2"/>
              </a:rPr>
              <a:t>	___C</a:t>
            </a:r>
            <a:r>
              <a:rPr lang="en-US" altLang="en-US" sz="2800" baseline="-25000" dirty="0">
                <a:sym typeface="Wingdings" panose="05000000000000000000" pitchFamily="2" charset="2"/>
              </a:rPr>
              <a:t>4</a:t>
            </a:r>
            <a:r>
              <a:rPr lang="en-US" altLang="en-US" sz="2800" dirty="0">
                <a:sym typeface="Wingdings" panose="05000000000000000000" pitchFamily="2" charset="2"/>
              </a:rPr>
              <a:t>H</a:t>
            </a:r>
            <a:r>
              <a:rPr lang="en-US" altLang="en-US" sz="2800" baseline="-25000" dirty="0">
                <a:sym typeface="Wingdings" panose="05000000000000000000" pitchFamily="2" charset="2"/>
              </a:rPr>
              <a:t>8</a:t>
            </a:r>
            <a:r>
              <a:rPr lang="en-US" altLang="en-US" sz="2800" dirty="0">
                <a:sym typeface="Wingdings" panose="05000000000000000000" pitchFamily="2" charset="2"/>
              </a:rPr>
              <a:t> + ___O</a:t>
            </a:r>
            <a:r>
              <a:rPr lang="en-US" altLang="en-US" sz="2800" baseline="-25000" dirty="0">
                <a:sym typeface="Wingdings" panose="05000000000000000000" pitchFamily="2" charset="2"/>
              </a:rPr>
              <a:t>2</a:t>
            </a:r>
            <a:r>
              <a:rPr lang="en-US" altLang="en-US" sz="2800" dirty="0">
                <a:sym typeface="Wingdings" panose="05000000000000000000" pitchFamily="2" charset="2"/>
              </a:rPr>
              <a:t>  ___CO</a:t>
            </a:r>
            <a:r>
              <a:rPr lang="en-US" altLang="en-US" sz="2800" baseline="-25000" dirty="0">
                <a:sym typeface="Wingdings" panose="05000000000000000000" pitchFamily="2" charset="2"/>
              </a:rPr>
              <a:t>2</a:t>
            </a:r>
            <a:r>
              <a:rPr lang="en-US" altLang="en-US" sz="2800" dirty="0">
                <a:sym typeface="Wingdings" panose="05000000000000000000" pitchFamily="2" charset="2"/>
              </a:rPr>
              <a:t> + ___H</a:t>
            </a:r>
            <a:r>
              <a:rPr lang="en-US" altLang="en-US" sz="2800" baseline="-25000" dirty="0">
                <a:sym typeface="Wingdings" panose="05000000000000000000" pitchFamily="2" charset="2"/>
              </a:rPr>
              <a:t>2</a:t>
            </a:r>
            <a:r>
              <a:rPr lang="en-US" altLang="en-US" sz="2800" dirty="0">
                <a:sym typeface="Wingdings" panose="05000000000000000000" pitchFamily="2" charset="2"/>
              </a:rPr>
              <a:t>O</a:t>
            </a:r>
          </a:p>
        </p:txBody>
      </p:sp>
      <p:sp>
        <p:nvSpPr>
          <p:cNvPr id="4" name="TextBox 3"/>
          <p:cNvSpPr txBox="1">
            <a:spLocks noChangeArrowheads="1"/>
          </p:cNvSpPr>
          <p:nvPr/>
        </p:nvSpPr>
        <p:spPr bwMode="auto">
          <a:xfrm>
            <a:off x="7581900" y="1667055"/>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eaLnBrk="0" hangingPunct="0">
              <a:spcBef>
                <a:spcPts val="400"/>
              </a:spcBef>
              <a:buClr>
                <a:srgbClr val="FF0000"/>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eaLnBrk="0" hangingPunct="0">
              <a:spcBef>
                <a:spcPts val="400"/>
              </a:spcBef>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9pPr>
          </a:lstStyle>
          <a:p>
            <a:pPr eaLnBrk="1" hangingPunct="1">
              <a:spcBef>
                <a:spcPct val="0"/>
              </a:spcBef>
              <a:buClrTx/>
              <a:buSzTx/>
              <a:buFontTx/>
              <a:buNone/>
            </a:pPr>
            <a:r>
              <a:rPr lang="en-US" altLang="en-US" sz="2400" dirty="0">
                <a:solidFill>
                  <a:schemeClr val="accent1"/>
                </a:solidFill>
                <a:latin typeface="Corbel" panose="020B0503020204020204" pitchFamily="34" charset="0"/>
              </a:rPr>
              <a:t>2</a:t>
            </a:r>
          </a:p>
        </p:txBody>
      </p:sp>
      <p:sp>
        <p:nvSpPr>
          <p:cNvPr id="5" name="TextBox 4"/>
          <p:cNvSpPr txBox="1">
            <a:spLocks noChangeArrowheads="1"/>
          </p:cNvSpPr>
          <p:nvPr/>
        </p:nvSpPr>
        <p:spPr bwMode="auto">
          <a:xfrm>
            <a:off x="5848350" y="3657240"/>
            <a:ext cx="685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eaLnBrk="0" hangingPunct="0">
              <a:spcBef>
                <a:spcPts val="400"/>
              </a:spcBef>
              <a:buClr>
                <a:srgbClr val="FF0000"/>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eaLnBrk="0" hangingPunct="0">
              <a:spcBef>
                <a:spcPts val="400"/>
              </a:spcBef>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9pPr>
          </a:lstStyle>
          <a:p>
            <a:pPr eaLnBrk="1" hangingPunct="1">
              <a:spcBef>
                <a:spcPct val="0"/>
              </a:spcBef>
              <a:buClrTx/>
              <a:buSzTx/>
              <a:buFontTx/>
              <a:buNone/>
            </a:pPr>
            <a:r>
              <a:rPr lang="en-US" altLang="en-US" sz="2400" dirty="0">
                <a:solidFill>
                  <a:schemeClr val="accent1"/>
                </a:solidFill>
                <a:latin typeface="Corbel" panose="020B0503020204020204" pitchFamily="34" charset="0"/>
              </a:rPr>
              <a:t>4</a:t>
            </a:r>
          </a:p>
        </p:txBody>
      </p:sp>
      <p:sp>
        <p:nvSpPr>
          <p:cNvPr id="6" name="TextBox 5"/>
          <p:cNvSpPr txBox="1">
            <a:spLocks noChangeArrowheads="1"/>
          </p:cNvSpPr>
          <p:nvPr/>
        </p:nvSpPr>
        <p:spPr bwMode="auto">
          <a:xfrm>
            <a:off x="7239000" y="3625851"/>
            <a:ext cx="685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eaLnBrk="0" hangingPunct="0">
              <a:spcBef>
                <a:spcPts val="400"/>
              </a:spcBef>
              <a:buClr>
                <a:srgbClr val="FF0000"/>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eaLnBrk="0" hangingPunct="0">
              <a:spcBef>
                <a:spcPts val="400"/>
              </a:spcBef>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9pPr>
          </a:lstStyle>
          <a:p>
            <a:pPr eaLnBrk="1" hangingPunct="1">
              <a:spcBef>
                <a:spcPct val="0"/>
              </a:spcBef>
              <a:buClrTx/>
              <a:buSzTx/>
              <a:buFontTx/>
              <a:buNone/>
            </a:pPr>
            <a:r>
              <a:rPr lang="en-US" altLang="en-US" sz="2400">
                <a:solidFill>
                  <a:schemeClr val="accent1"/>
                </a:solidFill>
                <a:latin typeface="Corbel" panose="020B0503020204020204" pitchFamily="34" charset="0"/>
              </a:rPr>
              <a:t>4</a:t>
            </a:r>
          </a:p>
        </p:txBody>
      </p:sp>
      <p:sp>
        <p:nvSpPr>
          <p:cNvPr id="7" name="TextBox 6"/>
          <p:cNvSpPr txBox="1">
            <a:spLocks noChangeArrowheads="1"/>
          </p:cNvSpPr>
          <p:nvPr/>
        </p:nvSpPr>
        <p:spPr bwMode="auto">
          <a:xfrm>
            <a:off x="4457700" y="3657240"/>
            <a:ext cx="685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eaLnBrk="0" hangingPunct="0">
              <a:spcBef>
                <a:spcPts val="400"/>
              </a:spcBef>
              <a:buClr>
                <a:srgbClr val="FF0000"/>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eaLnBrk="0" hangingPunct="0">
              <a:spcBef>
                <a:spcPts val="400"/>
              </a:spcBef>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9pPr>
          </a:lstStyle>
          <a:p>
            <a:pPr eaLnBrk="1" hangingPunct="1">
              <a:spcBef>
                <a:spcPct val="0"/>
              </a:spcBef>
              <a:buClrTx/>
              <a:buSzTx/>
              <a:buFontTx/>
              <a:buNone/>
            </a:pPr>
            <a:r>
              <a:rPr lang="en-US" altLang="en-US" sz="2400" dirty="0">
                <a:solidFill>
                  <a:schemeClr val="accent1"/>
                </a:solidFill>
                <a:latin typeface="Corbel" panose="020B0503020204020204" pitchFamily="34" charset="0"/>
              </a:rPr>
              <a:t>6</a:t>
            </a:r>
          </a:p>
        </p:txBody>
      </p:sp>
    </p:spTree>
    <p:extLst>
      <p:ext uri="{BB962C8B-B14F-4D97-AF65-F5344CB8AC3E}">
        <p14:creationId xmlns:p14="http://schemas.microsoft.com/office/powerpoint/2010/main" val="19966909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Solubility</a:t>
            </a:r>
          </a:p>
        </p:txBody>
      </p:sp>
      <p:sp>
        <p:nvSpPr>
          <p:cNvPr id="3" name="Content Placeholder 2"/>
          <p:cNvSpPr>
            <a:spLocks noGrp="1"/>
          </p:cNvSpPr>
          <p:nvPr>
            <p:ph idx="1"/>
          </p:nvPr>
        </p:nvSpPr>
        <p:spPr>
          <a:xfrm>
            <a:off x="1107583" y="1828800"/>
            <a:ext cx="10393251" cy="4648200"/>
          </a:xfrm>
        </p:spPr>
        <p:txBody>
          <a:bodyPr>
            <a:normAutofit/>
          </a:bodyPr>
          <a:lstStyle/>
          <a:p>
            <a:pPr marL="0" indent="0">
              <a:buNone/>
            </a:pPr>
            <a:r>
              <a:rPr lang="en-US" dirty="0"/>
              <a:t>The ability to dissolve in water depends on many factors such as polarity (defined later), chemical nature of ions, and attractive forces.  There are varying degrees of solubility. </a:t>
            </a:r>
          </a:p>
          <a:p>
            <a:r>
              <a:rPr lang="en-US" dirty="0"/>
              <a:t>Substances that are characterized as “mostly soluble” will dissolve in water under most conditions- but will still have a limit to dissolving known as saturation. </a:t>
            </a:r>
          </a:p>
          <a:p>
            <a:r>
              <a:rPr lang="en-US" dirty="0"/>
              <a:t>Moderately soluble ions are soluble dependent  on the other ion it is bonded to. </a:t>
            </a:r>
          </a:p>
          <a:p>
            <a:r>
              <a:rPr lang="en-US" dirty="0"/>
              <a:t>Insoluble substances may not actually be INSOLUBLE, per se. They are just not visibly soluble and may only dissolve a few molecules.</a:t>
            </a:r>
          </a:p>
        </p:txBody>
      </p:sp>
    </p:spTree>
    <p:extLst>
      <p:ext uri="{BB962C8B-B14F-4D97-AF65-F5344CB8AC3E}">
        <p14:creationId xmlns:p14="http://schemas.microsoft.com/office/powerpoint/2010/main" val="21614953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“You should already be able to”</a:t>
            </a:r>
          </a:p>
        </p:txBody>
      </p:sp>
      <p:sp>
        <p:nvSpPr>
          <p:cNvPr id="3" name="Content Placeholder 2"/>
          <p:cNvSpPr>
            <a:spLocks noGrp="1"/>
          </p:cNvSpPr>
          <p:nvPr>
            <p:ph idx="1"/>
          </p:nvPr>
        </p:nvSpPr>
        <p:spPr>
          <a:xfrm>
            <a:off x="1687131" y="1752600"/>
            <a:ext cx="9337183" cy="4724400"/>
          </a:xfrm>
        </p:spPr>
        <p:txBody>
          <a:bodyPr>
            <a:normAutofit/>
          </a:bodyPr>
          <a:lstStyle/>
          <a:p>
            <a:pPr marL="0" indent="0">
              <a:buNone/>
            </a:pPr>
            <a:r>
              <a:rPr lang="en-US" sz="2600" dirty="0"/>
              <a:t>If at any time in the school year you see a bullet labeled with this heading and you can’t already do it you need to catch up!  You can:</a:t>
            </a:r>
          </a:p>
          <a:p>
            <a:r>
              <a:rPr lang="en-US" sz="2600" dirty="0"/>
              <a:t>Come to extra help and ask questions</a:t>
            </a:r>
          </a:p>
          <a:p>
            <a:r>
              <a:rPr lang="en-US" sz="2600" dirty="0"/>
              <a:t>Search for videos online or ask me for additional videos</a:t>
            </a:r>
          </a:p>
          <a:p>
            <a:r>
              <a:rPr lang="en-US" sz="2600" dirty="0"/>
              <a:t>Use textbooks and review books I have in class to review</a:t>
            </a:r>
          </a:p>
          <a:p>
            <a:r>
              <a:rPr lang="en-US" sz="2600" dirty="0"/>
              <a:t>Find old regents/honors packets you have from years prior</a:t>
            </a:r>
          </a:p>
        </p:txBody>
      </p:sp>
    </p:spTree>
    <p:extLst>
      <p:ext uri="{BB962C8B-B14F-4D97-AF65-F5344CB8AC3E}">
        <p14:creationId xmlns:p14="http://schemas.microsoft.com/office/powerpoint/2010/main" val="36281593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C000"/>
                </a:solidFill>
              </a:rPr>
              <a:t>Memorize this list of soluble ions</a:t>
            </a:r>
          </a:p>
        </p:txBody>
      </p:sp>
      <p:sp>
        <p:nvSpPr>
          <p:cNvPr id="3" name="Content Placeholder 2"/>
          <p:cNvSpPr>
            <a:spLocks noGrp="1"/>
          </p:cNvSpPr>
          <p:nvPr>
            <p:ph idx="1"/>
          </p:nvPr>
        </p:nvSpPr>
        <p:spPr/>
        <p:txBody>
          <a:bodyPr/>
          <a:lstStyle/>
          <a:p>
            <a:r>
              <a:rPr lang="en-US" dirty="0">
                <a:solidFill>
                  <a:srgbClr val="FFC000"/>
                </a:solidFill>
              </a:rPr>
              <a:t>Group 1 ions: Li</a:t>
            </a:r>
            <a:r>
              <a:rPr lang="en-US" baseline="30000" dirty="0">
                <a:solidFill>
                  <a:srgbClr val="FFC000"/>
                </a:solidFill>
              </a:rPr>
              <a:t>+</a:t>
            </a:r>
            <a:r>
              <a:rPr lang="en-US" dirty="0">
                <a:solidFill>
                  <a:srgbClr val="FFC000"/>
                </a:solidFill>
              </a:rPr>
              <a:t> Na</a:t>
            </a:r>
            <a:r>
              <a:rPr lang="en-US" baseline="30000" dirty="0">
                <a:solidFill>
                  <a:srgbClr val="FFC000"/>
                </a:solidFill>
              </a:rPr>
              <a:t>+</a:t>
            </a:r>
            <a:r>
              <a:rPr lang="en-US" dirty="0">
                <a:solidFill>
                  <a:srgbClr val="FFC000"/>
                </a:solidFill>
              </a:rPr>
              <a:t> K</a:t>
            </a:r>
            <a:r>
              <a:rPr lang="en-US" baseline="30000" dirty="0">
                <a:solidFill>
                  <a:srgbClr val="FFC000"/>
                </a:solidFill>
              </a:rPr>
              <a:t>+</a:t>
            </a:r>
            <a:r>
              <a:rPr lang="en-US" dirty="0">
                <a:solidFill>
                  <a:srgbClr val="FFC000"/>
                </a:solidFill>
              </a:rPr>
              <a:t> </a:t>
            </a:r>
            <a:r>
              <a:rPr lang="en-US" dirty="0" err="1">
                <a:solidFill>
                  <a:srgbClr val="FFC000"/>
                </a:solidFill>
              </a:rPr>
              <a:t>Rb</a:t>
            </a:r>
            <a:r>
              <a:rPr lang="en-US" baseline="30000" dirty="0">
                <a:solidFill>
                  <a:srgbClr val="FFC000"/>
                </a:solidFill>
              </a:rPr>
              <a:t>+</a:t>
            </a:r>
            <a:r>
              <a:rPr lang="en-US" dirty="0">
                <a:solidFill>
                  <a:srgbClr val="FFC000"/>
                </a:solidFill>
              </a:rPr>
              <a:t> Cs</a:t>
            </a:r>
            <a:r>
              <a:rPr lang="en-US" baseline="30000" dirty="0">
                <a:solidFill>
                  <a:srgbClr val="FFC000"/>
                </a:solidFill>
              </a:rPr>
              <a:t>+</a:t>
            </a:r>
          </a:p>
          <a:p>
            <a:r>
              <a:rPr lang="en-US" dirty="0">
                <a:solidFill>
                  <a:srgbClr val="FFC000"/>
                </a:solidFill>
              </a:rPr>
              <a:t>Ammonia NH</a:t>
            </a:r>
            <a:r>
              <a:rPr lang="en-US" baseline="-25000" dirty="0">
                <a:solidFill>
                  <a:srgbClr val="FFC000"/>
                </a:solidFill>
              </a:rPr>
              <a:t>4</a:t>
            </a:r>
            <a:r>
              <a:rPr lang="en-US" baseline="30000" dirty="0">
                <a:solidFill>
                  <a:srgbClr val="FFC000"/>
                </a:solidFill>
              </a:rPr>
              <a:t>+</a:t>
            </a:r>
          </a:p>
          <a:p>
            <a:r>
              <a:rPr lang="en-US" dirty="0">
                <a:solidFill>
                  <a:srgbClr val="FFC000"/>
                </a:solidFill>
              </a:rPr>
              <a:t>Acetate C</a:t>
            </a:r>
            <a:r>
              <a:rPr lang="en-US" baseline="-25000" dirty="0">
                <a:solidFill>
                  <a:srgbClr val="FFC000"/>
                </a:solidFill>
              </a:rPr>
              <a:t>2</a:t>
            </a:r>
            <a:r>
              <a:rPr lang="en-US" dirty="0">
                <a:solidFill>
                  <a:srgbClr val="FFC000"/>
                </a:solidFill>
              </a:rPr>
              <a:t>H</a:t>
            </a:r>
            <a:r>
              <a:rPr lang="en-US" baseline="-25000" dirty="0">
                <a:solidFill>
                  <a:srgbClr val="FFC000"/>
                </a:solidFill>
              </a:rPr>
              <a:t>3</a:t>
            </a:r>
            <a:r>
              <a:rPr lang="en-US" dirty="0">
                <a:solidFill>
                  <a:srgbClr val="FFC000"/>
                </a:solidFill>
              </a:rPr>
              <a:t>O</a:t>
            </a:r>
            <a:r>
              <a:rPr lang="en-US" baseline="-25000" dirty="0">
                <a:solidFill>
                  <a:srgbClr val="FFC000"/>
                </a:solidFill>
              </a:rPr>
              <a:t>2</a:t>
            </a:r>
            <a:r>
              <a:rPr lang="en-US" baseline="30000" dirty="0">
                <a:solidFill>
                  <a:srgbClr val="FFC000"/>
                </a:solidFill>
              </a:rPr>
              <a:t>-</a:t>
            </a:r>
          </a:p>
          <a:p>
            <a:r>
              <a:rPr lang="en-US" dirty="0">
                <a:solidFill>
                  <a:srgbClr val="FFC000"/>
                </a:solidFill>
              </a:rPr>
              <a:t>Nitrate NO</a:t>
            </a:r>
            <a:r>
              <a:rPr lang="en-US" baseline="-25000" dirty="0">
                <a:solidFill>
                  <a:srgbClr val="FFC000"/>
                </a:solidFill>
              </a:rPr>
              <a:t>3</a:t>
            </a:r>
            <a:r>
              <a:rPr lang="en-US" dirty="0">
                <a:solidFill>
                  <a:srgbClr val="FFC000"/>
                </a:solidFill>
              </a:rPr>
              <a:t>-</a:t>
            </a:r>
          </a:p>
          <a:p>
            <a:endParaRPr lang="en-US" dirty="0">
              <a:solidFill>
                <a:srgbClr val="FFC000"/>
              </a:solidFill>
            </a:endParaRPr>
          </a:p>
        </p:txBody>
      </p:sp>
      <p:sp>
        <p:nvSpPr>
          <p:cNvPr id="4" name="TextBox 3"/>
          <p:cNvSpPr txBox="1"/>
          <p:nvPr/>
        </p:nvSpPr>
        <p:spPr>
          <a:xfrm>
            <a:off x="4157075" y="3429000"/>
            <a:ext cx="6477000" cy="1569660"/>
          </a:xfrm>
          <a:prstGeom prst="rect">
            <a:avLst/>
          </a:prstGeom>
          <a:noFill/>
        </p:spPr>
        <p:txBody>
          <a:bodyPr wrap="square" rtlCol="0">
            <a:spAutoFit/>
          </a:bodyPr>
          <a:lstStyle/>
          <a:p>
            <a:r>
              <a:rPr lang="en-US" sz="2400" dirty="0"/>
              <a:t>Note: these are all +1 or -1 ions… If these are with ANY other ion, they are soluble. For the purposes of the AP Exam, all other substances are insoluble unless noted in the question.</a:t>
            </a:r>
          </a:p>
        </p:txBody>
      </p:sp>
    </p:spTree>
    <p:extLst>
      <p:ext uri="{BB962C8B-B14F-4D97-AF65-F5344CB8AC3E}">
        <p14:creationId xmlns:p14="http://schemas.microsoft.com/office/powerpoint/2010/main" val="357915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1"/>
                </a:solidFill>
              </a:rPr>
              <a:t>Are these soluble or insoluble?</a:t>
            </a:r>
          </a:p>
        </p:txBody>
      </p:sp>
      <p:sp>
        <p:nvSpPr>
          <p:cNvPr id="3" name="Content Placeholder 2"/>
          <p:cNvSpPr>
            <a:spLocks noGrp="1"/>
          </p:cNvSpPr>
          <p:nvPr>
            <p:ph idx="1"/>
          </p:nvPr>
        </p:nvSpPr>
        <p:spPr>
          <a:xfrm>
            <a:off x="2514601" y="1905000"/>
            <a:ext cx="8316531" cy="4800600"/>
          </a:xfrm>
        </p:spPr>
        <p:txBody>
          <a:bodyPr numCol="2">
            <a:normAutofit/>
          </a:bodyPr>
          <a:lstStyle/>
          <a:p>
            <a:r>
              <a:rPr lang="en-US" sz="2800" dirty="0" err="1"/>
              <a:t>NaI</a:t>
            </a:r>
            <a:endParaRPr lang="en-US" sz="2800" dirty="0"/>
          </a:p>
          <a:p>
            <a:r>
              <a:rPr lang="en-US" sz="2800" dirty="0"/>
              <a:t>K</a:t>
            </a:r>
            <a:r>
              <a:rPr lang="en-US" sz="2800" baseline="-25000" dirty="0"/>
              <a:t>2</a:t>
            </a:r>
            <a:r>
              <a:rPr lang="en-US" sz="2800" dirty="0"/>
              <a:t>CO</a:t>
            </a:r>
            <a:r>
              <a:rPr lang="en-US" sz="2800" baseline="-25000" dirty="0"/>
              <a:t>3</a:t>
            </a:r>
          </a:p>
          <a:p>
            <a:r>
              <a:rPr lang="en-US" sz="2800" dirty="0"/>
              <a:t>Al(OH)</a:t>
            </a:r>
            <a:r>
              <a:rPr lang="en-US" sz="2800" baseline="-25000" dirty="0"/>
              <a:t>3</a:t>
            </a:r>
          </a:p>
          <a:p>
            <a:r>
              <a:rPr lang="en-US" sz="2800" dirty="0"/>
              <a:t>PbSO</a:t>
            </a:r>
            <a:r>
              <a:rPr lang="en-US" sz="2800" baseline="-25000" dirty="0"/>
              <a:t>4</a:t>
            </a:r>
          </a:p>
          <a:p>
            <a:r>
              <a:rPr lang="en-US" sz="2800" dirty="0" err="1"/>
              <a:t>AgCl</a:t>
            </a:r>
            <a:endParaRPr lang="en-US" sz="2800" dirty="0"/>
          </a:p>
          <a:p>
            <a:r>
              <a:rPr lang="en-US" sz="2800" dirty="0"/>
              <a:t>(NH</a:t>
            </a:r>
            <a:r>
              <a:rPr lang="en-US" sz="2800" baseline="-25000" dirty="0"/>
              <a:t>4</a:t>
            </a:r>
            <a:r>
              <a:rPr lang="en-US" sz="2800" dirty="0"/>
              <a:t>)</a:t>
            </a:r>
            <a:r>
              <a:rPr lang="en-US" sz="2800" baseline="-25000" dirty="0"/>
              <a:t>2</a:t>
            </a:r>
            <a:r>
              <a:rPr lang="en-US" sz="2800" dirty="0"/>
              <a:t>S</a:t>
            </a:r>
          </a:p>
          <a:p>
            <a:r>
              <a:rPr lang="en-US" sz="2800" dirty="0"/>
              <a:t>AlPO</a:t>
            </a:r>
            <a:r>
              <a:rPr lang="en-US" sz="2800" baseline="-25000" dirty="0"/>
              <a:t>4</a:t>
            </a:r>
          </a:p>
          <a:p>
            <a:r>
              <a:rPr lang="en-US" sz="2800" dirty="0"/>
              <a:t>Na</a:t>
            </a:r>
            <a:r>
              <a:rPr lang="en-US" sz="2800" baseline="-25000" dirty="0"/>
              <a:t>2</a:t>
            </a:r>
            <a:r>
              <a:rPr lang="en-US" sz="2800" dirty="0"/>
              <a:t>SO</a:t>
            </a:r>
            <a:r>
              <a:rPr lang="en-US" sz="2800" baseline="-25000" dirty="0"/>
              <a:t>3</a:t>
            </a:r>
          </a:p>
          <a:p>
            <a:r>
              <a:rPr lang="en-US" sz="2800" dirty="0"/>
              <a:t>MgC</a:t>
            </a:r>
            <a:r>
              <a:rPr lang="en-US" sz="2800" baseline="-25000" dirty="0"/>
              <a:t>2</a:t>
            </a:r>
            <a:r>
              <a:rPr lang="en-US" sz="2800" dirty="0"/>
              <a:t>O</a:t>
            </a:r>
            <a:r>
              <a:rPr lang="en-US" sz="2800" baseline="-25000" dirty="0"/>
              <a:t>4</a:t>
            </a:r>
          </a:p>
          <a:p>
            <a:r>
              <a:rPr lang="en-US" sz="2800" dirty="0"/>
              <a:t>Li</a:t>
            </a:r>
            <a:r>
              <a:rPr lang="en-US" sz="2800" baseline="-25000" dirty="0"/>
              <a:t>2</a:t>
            </a:r>
            <a:r>
              <a:rPr lang="en-US" sz="2800" dirty="0"/>
              <a:t>O</a:t>
            </a:r>
          </a:p>
          <a:p>
            <a:r>
              <a:rPr lang="en-US" sz="2800" dirty="0"/>
              <a:t>CaCrO</a:t>
            </a:r>
            <a:r>
              <a:rPr lang="en-US" sz="2800" baseline="-25000" dirty="0"/>
              <a:t>4</a:t>
            </a:r>
          </a:p>
          <a:p>
            <a:r>
              <a:rPr lang="en-US" sz="2800" dirty="0"/>
              <a:t>BaF</a:t>
            </a:r>
            <a:r>
              <a:rPr lang="en-US" sz="2800" baseline="-25000" dirty="0"/>
              <a:t>2</a:t>
            </a:r>
          </a:p>
          <a:p>
            <a:r>
              <a:rPr lang="en-US" sz="2800" dirty="0"/>
              <a:t>Mg(ClO</a:t>
            </a:r>
            <a:r>
              <a:rPr lang="en-US" sz="2800" baseline="-25000" dirty="0"/>
              <a:t>3</a:t>
            </a:r>
            <a:r>
              <a:rPr lang="en-US" sz="2800" dirty="0"/>
              <a:t>)</a:t>
            </a:r>
            <a:r>
              <a:rPr lang="en-US" sz="2800" baseline="-25000" dirty="0"/>
              <a:t>2</a:t>
            </a:r>
          </a:p>
          <a:p>
            <a:r>
              <a:rPr lang="en-US" sz="2800" dirty="0"/>
              <a:t>Cs</a:t>
            </a:r>
            <a:r>
              <a:rPr lang="en-US" sz="2800" baseline="-25000" dirty="0"/>
              <a:t>2</a:t>
            </a:r>
            <a:r>
              <a:rPr lang="en-US" sz="2800" dirty="0"/>
              <a:t>CO</a:t>
            </a:r>
            <a:r>
              <a:rPr lang="en-US" sz="2800" baseline="-25000" dirty="0"/>
              <a:t>3</a:t>
            </a:r>
          </a:p>
          <a:p>
            <a:r>
              <a:rPr lang="en-US" sz="2800" dirty="0"/>
              <a:t>RbC</a:t>
            </a:r>
            <a:r>
              <a:rPr lang="en-US" sz="2800" baseline="-25000" dirty="0"/>
              <a:t>2</a:t>
            </a:r>
            <a:r>
              <a:rPr lang="en-US" sz="2800" dirty="0"/>
              <a:t>H</a:t>
            </a:r>
            <a:r>
              <a:rPr lang="en-US" sz="2800" baseline="-25000" dirty="0"/>
              <a:t>3</a:t>
            </a:r>
            <a:r>
              <a:rPr lang="en-US" sz="2800" dirty="0"/>
              <a:t>O</a:t>
            </a:r>
            <a:r>
              <a:rPr lang="en-US" sz="2800" baseline="-25000" dirty="0"/>
              <a:t>2</a:t>
            </a:r>
          </a:p>
          <a:p>
            <a:r>
              <a:rPr lang="en-US" sz="2800" dirty="0" err="1"/>
              <a:t>Sr</a:t>
            </a:r>
            <a:r>
              <a:rPr lang="en-US" sz="2800" dirty="0"/>
              <a:t>(NO</a:t>
            </a:r>
            <a:r>
              <a:rPr lang="en-US" sz="2800" baseline="-25000" dirty="0"/>
              <a:t>3</a:t>
            </a:r>
            <a:r>
              <a:rPr lang="en-US" sz="2800" dirty="0"/>
              <a:t>)</a:t>
            </a:r>
            <a:r>
              <a:rPr lang="en-US" sz="2800" baseline="-25000" dirty="0"/>
              <a:t>2</a:t>
            </a:r>
          </a:p>
          <a:p>
            <a:pPr>
              <a:buNone/>
            </a:pPr>
            <a:endParaRPr lang="en-US" sz="2800" dirty="0"/>
          </a:p>
        </p:txBody>
      </p:sp>
    </p:spTree>
    <p:extLst>
      <p:ext uri="{BB962C8B-B14F-4D97-AF65-F5344CB8AC3E}">
        <p14:creationId xmlns:p14="http://schemas.microsoft.com/office/powerpoint/2010/main" val="244542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nodeType="clickEffect">
                                  <p:stCondLst>
                                    <p:cond delay="0"/>
                                  </p:stCondLst>
                                  <p:childTnLst>
                                    <p:animClr clrSpc="hsl" dir="cw">
                                      <p:cBhvr override="childStyle">
                                        <p:cTn id="6" dur="500" fill="hold"/>
                                        <p:tgtEl>
                                          <p:spTgt spid="3">
                                            <p:txEl>
                                              <p:pRg st="0" end="0"/>
                                            </p:txEl>
                                          </p:spTgt>
                                        </p:tgtEl>
                                        <p:attrNameLst>
                                          <p:attrName>style.color</p:attrName>
                                        </p:attrNameLst>
                                      </p:cBhvr>
                                      <p:by>
                                        <p:hsl h="0" s="-12549" l="-25098"/>
                                      </p:by>
                                    </p:animClr>
                                    <p:animClr clrSpc="hsl" dir="cw">
                                      <p:cBhvr>
                                        <p:cTn id="7" dur="500" fill="hold"/>
                                        <p:tgtEl>
                                          <p:spTgt spid="3">
                                            <p:txEl>
                                              <p:pRg st="0" end="0"/>
                                            </p:txEl>
                                          </p:spTgt>
                                        </p:tgtEl>
                                        <p:attrNameLst>
                                          <p:attrName>fillcolor</p:attrName>
                                        </p:attrNameLst>
                                      </p:cBhvr>
                                      <p:by>
                                        <p:hsl h="0" s="-12549" l="-25098"/>
                                      </p:by>
                                    </p:animClr>
                                    <p:animClr clrSpc="hsl" dir="cw">
                                      <p:cBhvr>
                                        <p:cTn id="8" dur="500" fill="hold"/>
                                        <p:tgtEl>
                                          <p:spTgt spid="3">
                                            <p:txEl>
                                              <p:pRg st="0" end="0"/>
                                            </p:txEl>
                                          </p:spTgt>
                                        </p:tgtEl>
                                        <p:attrNameLst>
                                          <p:attrName>stroke.color</p:attrName>
                                        </p:attrNameLst>
                                      </p:cBhvr>
                                      <p:by>
                                        <p:hsl h="0" s="-12549" l="-25098"/>
                                      </p:by>
                                    </p:animClr>
                                    <p:set>
                                      <p:cBhvr>
                                        <p:cTn id="9" dur="500" fill="hold"/>
                                        <p:tgtEl>
                                          <p:spTgt spid="3">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4" presetClass="emph" presetSubtype="0" fill="hold" nodeType="clickEffect">
                                  <p:stCondLst>
                                    <p:cond delay="0"/>
                                  </p:stCondLst>
                                  <p:childTnLst>
                                    <p:animClr clrSpc="hsl" dir="cw">
                                      <p:cBhvr override="childStyle">
                                        <p:cTn id="13" dur="500" fill="hold"/>
                                        <p:tgtEl>
                                          <p:spTgt spid="3">
                                            <p:txEl>
                                              <p:pRg st="1" end="1"/>
                                            </p:txEl>
                                          </p:spTgt>
                                        </p:tgtEl>
                                        <p:attrNameLst>
                                          <p:attrName>style.color</p:attrName>
                                        </p:attrNameLst>
                                      </p:cBhvr>
                                      <p:by>
                                        <p:hsl h="0" s="-12549" l="-25098"/>
                                      </p:by>
                                    </p:animClr>
                                    <p:animClr clrSpc="hsl" dir="cw">
                                      <p:cBhvr>
                                        <p:cTn id="14" dur="500" fill="hold"/>
                                        <p:tgtEl>
                                          <p:spTgt spid="3">
                                            <p:txEl>
                                              <p:pRg st="1" end="1"/>
                                            </p:txEl>
                                          </p:spTgt>
                                        </p:tgtEl>
                                        <p:attrNameLst>
                                          <p:attrName>fillcolor</p:attrName>
                                        </p:attrNameLst>
                                      </p:cBhvr>
                                      <p:by>
                                        <p:hsl h="0" s="-12549" l="-25098"/>
                                      </p:by>
                                    </p:animClr>
                                    <p:animClr clrSpc="hsl" dir="cw">
                                      <p:cBhvr>
                                        <p:cTn id="15" dur="500" fill="hold"/>
                                        <p:tgtEl>
                                          <p:spTgt spid="3">
                                            <p:txEl>
                                              <p:pRg st="1" end="1"/>
                                            </p:txEl>
                                          </p:spTgt>
                                        </p:tgtEl>
                                        <p:attrNameLst>
                                          <p:attrName>stroke.color</p:attrName>
                                        </p:attrNameLst>
                                      </p:cBhvr>
                                      <p:by>
                                        <p:hsl h="0" s="-12549" l="-25098"/>
                                      </p:by>
                                    </p:animClr>
                                    <p:set>
                                      <p:cBhvr>
                                        <p:cTn id="16" dur="500" fill="hold"/>
                                        <p:tgtEl>
                                          <p:spTgt spid="3">
                                            <p:txEl>
                                              <p:pRg st="1" end="1"/>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4" presetClass="emph" presetSubtype="0" fill="hold" nodeType="clickEffect">
                                  <p:stCondLst>
                                    <p:cond delay="0"/>
                                  </p:stCondLst>
                                  <p:childTnLst>
                                    <p:animClr clrSpc="hsl" dir="cw">
                                      <p:cBhvr override="childStyle">
                                        <p:cTn id="20" dur="500" fill="hold"/>
                                        <p:tgtEl>
                                          <p:spTgt spid="3">
                                            <p:txEl>
                                              <p:pRg st="5" end="5"/>
                                            </p:txEl>
                                          </p:spTgt>
                                        </p:tgtEl>
                                        <p:attrNameLst>
                                          <p:attrName>style.color</p:attrName>
                                        </p:attrNameLst>
                                      </p:cBhvr>
                                      <p:by>
                                        <p:hsl h="0" s="-12549" l="-25098"/>
                                      </p:by>
                                    </p:animClr>
                                    <p:animClr clrSpc="hsl" dir="cw">
                                      <p:cBhvr>
                                        <p:cTn id="21" dur="500" fill="hold"/>
                                        <p:tgtEl>
                                          <p:spTgt spid="3">
                                            <p:txEl>
                                              <p:pRg st="5" end="5"/>
                                            </p:txEl>
                                          </p:spTgt>
                                        </p:tgtEl>
                                        <p:attrNameLst>
                                          <p:attrName>fillcolor</p:attrName>
                                        </p:attrNameLst>
                                      </p:cBhvr>
                                      <p:by>
                                        <p:hsl h="0" s="-12549" l="-25098"/>
                                      </p:by>
                                    </p:animClr>
                                    <p:animClr clrSpc="hsl" dir="cw">
                                      <p:cBhvr>
                                        <p:cTn id="22" dur="500" fill="hold"/>
                                        <p:tgtEl>
                                          <p:spTgt spid="3">
                                            <p:txEl>
                                              <p:pRg st="5" end="5"/>
                                            </p:txEl>
                                          </p:spTgt>
                                        </p:tgtEl>
                                        <p:attrNameLst>
                                          <p:attrName>stroke.color</p:attrName>
                                        </p:attrNameLst>
                                      </p:cBhvr>
                                      <p:by>
                                        <p:hsl h="0" s="-12549" l="-25098"/>
                                      </p:by>
                                    </p:animClr>
                                    <p:set>
                                      <p:cBhvr>
                                        <p:cTn id="23" dur="500" fill="hold"/>
                                        <p:tgtEl>
                                          <p:spTgt spid="3">
                                            <p:txEl>
                                              <p:pRg st="5" end="5"/>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4" presetClass="emph" presetSubtype="0" fill="hold" nodeType="clickEffect">
                                  <p:stCondLst>
                                    <p:cond delay="0"/>
                                  </p:stCondLst>
                                  <p:childTnLst>
                                    <p:animClr clrSpc="hsl" dir="cw">
                                      <p:cBhvr override="childStyle">
                                        <p:cTn id="27" dur="500" fill="hold"/>
                                        <p:tgtEl>
                                          <p:spTgt spid="3">
                                            <p:txEl>
                                              <p:pRg st="7" end="7"/>
                                            </p:txEl>
                                          </p:spTgt>
                                        </p:tgtEl>
                                        <p:attrNameLst>
                                          <p:attrName>style.color</p:attrName>
                                        </p:attrNameLst>
                                      </p:cBhvr>
                                      <p:by>
                                        <p:hsl h="0" s="-12549" l="-25098"/>
                                      </p:by>
                                    </p:animClr>
                                    <p:animClr clrSpc="hsl" dir="cw">
                                      <p:cBhvr>
                                        <p:cTn id="28" dur="500" fill="hold"/>
                                        <p:tgtEl>
                                          <p:spTgt spid="3">
                                            <p:txEl>
                                              <p:pRg st="7" end="7"/>
                                            </p:txEl>
                                          </p:spTgt>
                                        </p:tgtEl>
                                        <p:attrNameLst>
                                          <p:attrName>fillcolor</p:attrName>
                                        </p:attrNameLst>
                                      </p:cBhvr>
                                      <p:by>
                                        <p:hsl h="0" s="-12549" l="-25098"/>
                                      </p:by>
                                    </p:animClr>
                                    <p:animClr clrSpc="hsl" dir="cw">
                                      <p:cBhvr>
                                        <p:cTn id="29" dur="500" fill="hold"/>
                                        <p:tgtEl>
                                          <p:spTgt spid="3">
                                            <p:txEl>
                                              <p:pRg st="7" end="7"/>
                                            </p:txEl>
                                          </p:spTgt>
                                        </p:tgtEl>
                                        <p:attrNameLst>
                                          <p:attrName>stroke.color</p:attrName>
                                        </p:attrNameLst>
                                      </p:cBhvr>
                                      <p:by>
                                        <p:hsl h="0" s="-12549" l="-25098"/>
                                      </p:by>
                                    </p:animClr>
                                    <p:set>
                                      <p:cBhvr>
                                        <p:cTn id="30" dur="500" fill="hold"/>
                                        <p:tgtEl>
                                          <p:spTgt spid="3">
                                            <p:txEl>
                                              <p:pRg st="7" end="7"/>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4" presetClass="emph" presetSubtype="0" fill="hold" nodeType="clickEffect">
                                  <p:stCondLst>
                                    <p:cond delay="0"/>
                                  </p:stCondLst>
                                  <p:childTnLst>
                                    <p:animClr clrSpc="hsl" dir="cw">
                                      <p:cBhvr override="childStyle">
                                        <p:cTn id="34" dur="500" fill="hold"/>
                                        <p:tgtEl>
                                          <p:spTgt spid="3">
                                            <p:txEl>
                                              <p:pRg st="9" end="9"/>
                                            </p:txEl>
                                          </p:spTgt>
                                        </p:tgtEl>
                                        <p:attrNameLst>
                                          <p:attrName>style.color</p:attrName>
                                        </p:attrNameLst>
                                      </p:cBhvr>
                                      <p:by>
                                        <p:hsl h="0" s="-12549" l="-25098"/>
                                      </p:by>
                                    </p:animClr>
                                    <p:animClr clrSpc="hsl" dir="cw">
                                      <p:cBhvr>
                                        <p:cTn id="35" dur="500" fill="hold"/>
                                        <p:tgtEl>
                                          <p:spTgt spid="3">
                                            <p:txEl>
                                              <p:pRg st="9" end="9"/>
                                            </p:txEl>
                                          </p:spTgt>
                                        </p:tgtEl>
                                        <p:attrNameLst>
                                          <p:attrName>fillcolor</p:attrName>
                                        </p:attrNameLst>
                                      </p:cBhvr>
                                      <p:by>
                                        <p:hsl h="0" s="-12549" l="-25098"/>
                                      </p:by>
                                    </p:animClr>
                                    <p:animClr clrSpc="hsl" dir="cw">
                                      <p:cBhvr>
                                        <p:cTn id="36" dur="500" fill="hold"/>
                                        <p:tgtEl>
                                          <p:spTgt spid="3">
                                            <p:txEl>
                                              <p:pRg st="9" end="9"/>
                                            </p:txEl>
                                          </p:spTgt>
                                        </p:tgtEl>
                                        <p:attrNameLst>
                                          <p:attrName>stroke.color</p:attrName>
                                        </p:attrNameLst>
                                      </p:cBhvr>
                                      <p:by>
                                        <p:hsl h="0" s="-12549" l="-25098"/>
                                      </p:by>
                                    </p:animClr>
                                    <p:set>
                                      <p:cBhvr>
                                        <p:cTn id="37" dur="500" fill="hold"/>
                                        <p:tgtEl>
                                          <p:spTgt spid="3">
                                            <p:txEl>
                                              <p:pRg st="9" end="9"/>
                                            </p:txEl>
                                          </p:spTgt>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4" presetClass="emph" presetSubtype="0" fill="hold" nodeType="clickEffect">
                                  <p:stCondLst>
                                    <p:cond delay="0"/>
                                  </p:stCondLst>
                                  <p:childTnLst>
                                    <p:animClr clrSpc="hsl" dir="cw">
                                      <p:cBhvr override="childStyle">
                                        <p:cTn id="41" dur="500" fill="hold"/>
                                        <p:tgtEl>
                                          <p:spTgt spid="3">
                                            <p:txEl>
                                              <p:pRg st="13" end="13"/>
                                            </p:txEl>
                                          </p:spTgt>
                                        </p:tgtEl>
                                        <p:attrNameLst>
                                          <p:attrName>style.color</p:attrName>
                                        </p:attrNameLst>
                                      </p:cBhvr>
                                      <p:by>
                                        <p:hsl h="0" s="-12549" l="-25098"/>
                                      </p:by>
                                    </p:animClr>
                                    <p:animClr clrSpc="hsl" dir="cw">
                                      <p:cBhvr>
                                        <p:cTn id="42" dur="500" fill="hold"/>
                                        <p:tgtEl>
                                          <p:spTgt spid="3">
                                            <p:txEl>
                                              <p:pRg st="13" end="13"/>
                                            </p:txEl>
                                          </p:spTgt>
                                        </p:tgtEl>
                                        <p:attrNameLst>
                                          <p:attrName>fillcolor</p:attrName>
                                        </p:attrNameLst>
                                      </p:cBhvr>
                                      <p:by>
                                        <p:hsl h="0" s="-12549" l="-25098"/>
                                      </p:by>
                                    </p:animClr>
                                    <p:animClr clrSpc="hsl" dir="cw">
                                      <p:cBhvr>
                                        <p:cTn id="43" dur="500" fill="hold"/>
                                        <p:tgtEl>
                                          <p:spTgt spid="3">
                                            <p:txEl>
                                              <p:pRg st="13" end="13"/>
                                            </p:txEl>
                                          </p:spTgt>
                                        </p:tgtEl>
                                        <p:attrNameLst>
                                          <p:attrName>stroke.color</p:attrName>
                                        </p:attrNameLst>
                                      </p:cBhvr>
                                      <p:by>
                                        <p:hsl h="0" s="-12549" l="-25098"/>
                                      </p:by>
                                    </p:animClr>
                                    <p:set>
                                      <p:cBhvr>
                                        <p:cTn id="44" dur="500" fill="hold"/>
                                        <p:tgtEl>
                                          <p:spTgt spid="3">
                                            <p:txEl>
                                              <p:pRg st="13" end="13"/>
                                            </p:txEl>
                                          </p:spTgt>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4" presetClass="emph" presetSubtype="0" fill="hold" nodeType="clickEffect">
                                  <p:stCondLst>
                                    <p:cond delay="0"/>
                                  </p:stCondLst>
                                  <p:childTnLst>
                                    <p:animClr clrSpc="hsl" dir="cw">
                                      <p:cBhvr override="childStyle">
                                        <p:cTn id="48" dur="500" fill="hold"/>
                                        <p:tgtEl>
                                          <p:spTgt spid="3">
                                            <p:txEl>
                                              <p:pRg st="14" end="14"/>
                                            </p:txEl>
                                          </p:spTgt>
                                        </p:tgtEl>
                                        <p:attrNameLst>
                                          <p:attrName>style.color</p:attrName>
                                        </p:attrNameLst>
                                      </p:cBhvr>
                                      <p:by>
                                        <p:hsl h="0" s="-12549" l="-25098"/>
                                      </p:by>
                                    </p:animClr>
                                    <p:animClr clrSpc="hsl" dir="cw">
                                      <p:cBhvr>
                                        <p:cTn id="49" dur="500" fill="hold"/>
                                        <p:tgtEl>
                                          <p:spTgt spid="3">
                                            <p:txEl>
                                              <p:pRg st="14" end="14"/>
                                            </p:txEl>
                                          </p:spTgt>
                                        </p:tgtEl>
                                        <p:attrNameLst>
                                          <p:attrName>fillcolor</p:attrName>
                                        </p:attrNameLst>
                                      </p:cBhvr>
                                      <p:by>
                                        <p:hsl h="0" s="-12549" l="-25098"/>
                                      </p:by>
                                    </p:animClr>
                                    <p:animClr clrSpc="hsl" dir="cw">
                                      <p:cBhvr>
                                        <p:cTn id="50" dur="500" fill="hold"/>
                                        <p:tgtEl>
                                          <p:spTgt spid="3">
                                            <p:txEl>
                                              <p:pRg st="14" end="14"/>
                                            </p:txEl>
                                          </p:spTgt>
                                        </p:tgtEl>
                                        <p:attrNameLst>
                                          <p:attrName>stroke.color</p:attrName>
                                        </p:attrNameLst>
                                      </p:cBhvr>
                                      <p:by>
                                        <p:hsl h="0" s="-12549" l="-25098"/>
                                      </p:by>
                                    </p:animClr>
                                    <p:set>
                                      <p:cBhvr>
                                        <p:cTn id="51" dur="500" fill="hold"/>
                                        <p:tgtEl>
                                          <p:spTgt spid="3">
                                            <p:txEl>
                                              <p:pRg st="14" end="14"/>
                                            </p:txEl>
                                          </p:spTgt>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4" presetClass="emph" presetSubtype="0" fill="hold" nodeType="clickEffect">
                                  <p:stCondLst>
                                    <p:cond delay="0"/>
                                  </p:stCondLst>
                                  <p:childTnLst>
                                    <p:animClr clrSpc="hsl" dir="cw">
                                      <p:cBhvr override="childStyle">
                                        <p:cTn id="55" dur="500" fill="hold"/>
                                        <p:tgtEl>
                                          <p:spTgt spid="3">
                                            <p:txEl>
                                              <p:pRg st="15" end="15"/>
                                            </p:txEl>
                                          </p:spTgt>
                                        </p:tgtEl>
                                        <p:attrNameLst>
                                          <p:attrName>style.color</p:attrName>
                                        </p:attrNameLst>
                                      </p:cBhvr>
                                      <p:by>
                                        <p:hsl h="0" s="-12549" l="-25098"/>
                                      </p:by>
                                    </p:animClr>
                                    <p:animClr clrSpc="hsl" dir="cw">
                                      <p:cBhvr>
                                        <p:cTn id="56" dur="500" fill="hold"/>
                                        <p:tgtEl>
                                          <p:spTgt spid="3">
                                            <p:txEl>
                                              <p:pRg st="15" end="15"/>
                                            </p:txEl>
                                          </p:spTgt>
                                        </p:tgtEl>
                                        <p:attrNameLst>
                                          <p:attrName>fillcolor</p:attrName>
                                        </p:attrNameLst>
                                      </p:cBhvr>
                                      <p:by>
                                        <p:hsl h="0" s="-12549" l="-25098"/>
                                      </p:by>
                                    </p:animClr>
                                    <p:animClr clrSpc="hsl" dir="cw">
                                      <p:cBhvr>
                                        <p:cTn id="57" dur="500" fill="hold"/>
                                        <p:tgtEl>
                                          <p:spTgt spid="3">
                                            <p:txEl>
                                              <p:pRg st="15" end="15"/>
                                            </p:txEl>
                                          </p:spTgt>
                                        </p:tgtEl>
                                        <p:attrNameLst>
                                          <p:attrName>stroke.color</p:attrName>
                                        </p:attrNameLst>
                                      </p:cBhvr>
                                      <p:by>
                                        <p:hsl h="0" s="-12549" l="-25098"/>
                                      </p:by>
                                    </p:animClr>
                                    <p:set>
                                      <p:cBhvr>
                                        <p:cTn id="58" dur="500" fill="hold"/>
                                        <p:tgtEl>
                                          <p:spTgt spid="3">
                                            <p:txEl>
                                              <p:pRg st="15" end="15"/>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Net Ionic Equations</a:t>
            </a:r>
          </a:p>
        </p:txBody>
      </p:sp>
      <p:sp>
        <p:nvSpPr>
          <p:cNvPr id="3" name="Content Placeholder 2"/>
          <p:cNvSpPr>
            <a:spLocks noGrp="1"/>
          </p:cNvSpPr>
          <p:nvPr>
            <p:ph idx="1"/>
          </p:nvPr>
        </p:nvSpPr>
        <p:spPr/>
        <p:txBody>
          <a:bodyPr/>
          <a:lstStyle/>
          <a:p>
            <a:pPr>
              <a:buNone/>
            </a:pPr>
            <a:r>
              <a:rPr lang="en-US" dirty="0">
                <a:solidFill>
                  <a:schemeClr val="accent1"/>
                </a:solidFill>
              </a:rPr>
              <a:t>Molecular Equations </a:t>
            </a:r>
            <a:r>
              <a:rPr lang="en-US" dirty="0"/>
              <a:t>are frequently used to show what chemicals are mixed in a reaction, not which actually react. </a:t>
            </a:r>
            <a:r>
              <a:rPr lang="en-US" dirty="0">
                <a:solidFill>
                  <a:schemeClr val="accent1"/>
                </a:solidFill>
              </a:rPr>
              <a:t>Net Ionic Equations </a:t>
            </a:r>
            <a:r>
              <a:rPr lang="en-US" dirty="0"/>
              <a:t>are a simplified form of molecular equations that eliminate </a:t>
            </a:r>
            <a:r>
              <a:rPr lang="en-US" dirty="0">
                <a:solidFill>
                  <a:schemeClr val="accent1"/>
                </a:solidFill>
              </a:rPr>
              <a:t>spectator ions </a:t>
            </a:r>
            <a:r>
              <a:rPr lang="en-US" dirty="0"/>
              <a:t>and shows only those species that react.</a:t>
            </a:r>
          </a:p>
        </p:txBody>
      </p:sp>
    </p:spTree>
    <p:extLst>
      <p:ext uri="{BB962C8B-B14F-4D97-AF65-F5344CB8AC3E}">
        <p14:creationId xmlns:p14="http://schemas.microsoft.com/office/powerpoint/2010/main" val="9037502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Net Ionic Equations</a:t>
            </a:r>
          </a:p>
        </p:txBody>
      </p:sp>
      <p:sp>
        <p:nvSpPr>
          <p:cNvPr id="3" name="Content Placeholder 2"/>
          <p:cNvSpPr>
            <a:spLocks noGrp="1"/>
          </p:cNvSpPr>
          <p:nvPr>
            <p:ph idx="1"/>
          </p:nvPr>
        </p:nvSpPr>
        <p:spPr>
          <a:xfrm>
            <a:off x="1981200" y="1646238"/>
            <a:ext cx="8229600" cy="1325563"/>
          </a:xfrm>
        </p:spPr>
        <p:txBody>
          <a:bodyPr/>
          <a:lstStyle/>
          <a:p>
            <a:pPr>
              <a:buNone/>
            </a:pPr>
            <a:r>
              <a:rPr lang="en-US" sz="2800" dirty="0">
                <a:solidFill>
                  <a:schemeClr val="accent1"/>
                </a:solidFill>
              </a:rPr>
              <a:t>Molecular Equation:</a:t>
            </a:r>
          </a:p>
          <a:p>
            <a:pPr>
              <a:buNone/>
            </a:pPr>
            <a:r>
              <a:rPr lang="en-US" dirty="0"/>
              <a:t>	BaCl</a:t>
            </a:r>
            <a:r>
              <a:rPr lang="en-US" baseline="-25000" dirty="0"/>
              <a:t>2</a:t>
            </a:r>
            <a:r>
              <a:rPr lang="en-US" dirty="0"/>
              <a:t> + Na</a:t>
            </a:r>
            <a:r>
              <a:rPr lang="en-US" baseline="-25000" dirty="0"/>
              <a:t>2</a:t>
            </a:r>
            <a:r>
              <a:rPr lang="en-US" dirty="0"/>
              <a:t>SO</a:t>
            </a:r>
            <a:r>
              <a:rPr lang="en-US" baseline="-25000" dirty="0"/>
              <a:t>4</a:t>
            </a:r>
            <a:r>
              <a:rPr lang="en-US" dirty="0"/>
              <a:t> </a:t>
            </a:r>
            <a:r>
              <a:rPr lang="en-US" dirty="0">
                <a:sym typeface="Wingdings" pitchFamily="2" charset="2"/>
              </a:rPr>
              <a:t> BaSO</a:t>
            </a:r>
            <a:r>
              <a:rPr lang="en-US" baseline="-25000" dirty="0">
                <a:sym typeface="Wingdings" pitchFamily="2" charset="2"/>
              </a:rPr>
              <a:t>4</a:t>
            </a:r>
            <a:r>
              <a:rPr lang="en-US" dirty="0">
                <a:sym typeface="Wingdings" pitchFamily="2" charset="2"/>
              </a:rPr>
              <a:t> + 2NaCl</a:t>
            </a:r>
          </a:p>
        </p:txBody>
      </p:sp>
      <p:sp>
        <p:nvSpPr>
          <p:cNvPr id="4" name="TextBox 3"/>
          <p:cNvSpPr txBox="1"/>
          <p:nvPr/>
        </p:nvSpPr>
        <p:spPr>
          <a:xfrm>
            <a:off x="7391400" y="4267201"/>
            <a:ext cx="2133600" cy="646331"/>
          </a:xfrm>
          <a:prstGeom prst="rect">
            <a:avLst/>
          </a:prstGeom>
          <a:noFill/>
        </p:spPr>
        <p:txBody>
          <a:bodyPr wrap="square" rtlCol="0">
            <a:spAutoFit/>
          </a:bodyPr>
          <a:lstStyle/>
          <a:p>
            <a:r>
              <a:rPr lang="en-US" dirty="0">
                <a:solidFill>
                  <a:schemeClr val="accent6"/>
                </a:solidFill>
              </a:rPr>
              <a:t>Why did Na</a:t>
            </a:r>
            <a:r>
              <a:rPr lang="en-US" baseline="30000" dirty="0">
                <a:solidFill>
                  <a:schemeClr val="accent6"/>
                </a:solidFill>
              </a:rPr>
              <a:t>+</a:t>
            </a:r>
            <a:r>
              <a:rPr lang="en-US" dirty="0">
                <a:solidFill>
                  <a:schemeClr val="accent6"/>
                </a:solidFill>
              </a:rPr>
              <a:t> and </a:t>
            </a:r>
            <a:r>
              <a:rPr lang="en-US" dirty="0" err="1">
                <a:solidFill>
                  <a:schemeClr val="accent6"/>
                </a:solidFill>
              </a:rPr>
              <a:t>Cl</a:t>
            </a:r>
            <a:r>
              <a:rPr lang="en-US" baseline="30000" dirty="0">
                <a:solidFill>
                  <a:schemeClr val="accent6"/>
                </a:solidFill>
              </a:rPr>
              <a:t>-</a:t>
            </a:r>
            <a:r>
              <a:rPr lang="en-US" dirty="0">
                <a:solidFill>
                  <a:schemeClr val="accent6"/>
                </a:solidFill>
              </a:rPr>
              <a:t> cancel???</a:t>
            </a:r>
          </a:p>
        </p:txBody>
      </p:sp>
      <p:sp>
        <p:nvSpPr>
          <p:cNvPr id="5" name="Content Placeholder 2"/>
          <p:cNvSpPr txBox="1">
            <a:spLocks/>
          </p:cNvSpPr>
          <p:nvPr/>
        </p:nvSpPr>
        <p:spPr>
          <a:xfrm>
            <a:off x="1905000" y="2743200"/>
            <a:ext cx="8153400" cy="1295400"/>
          </a:xfrm>
          <a:prstGeom prst="rect">
            <a:avLst/>
          </a:prstGeom>
        </p:spPr>
        <p:txBody>
          <a:bodyPr>
            <a:normAutofit/>
          </a:bodyPr>
          <a:lstStyle/>
          <a:p>
            <a:pPr marL="292100" indent="-292100">
              <a:buClr>
                <a:schemeClr val="accent1"/>
              </a:buClr>
              <a:buSzPct val="70000"/>
              <a:defRPr/>
            </a:pPr>
            <a:r>
              <a:rPr lang="en-US" sz="2800" dirty="0">
                <a:solidFill>
                  <a:schemeClr val="accent1"/>
                </a:solidFill>
                <a:sym typeface="Wingdings" pitchFamily="2" charset="2"/>
              </a:rPr>
              <a:t>Ionic Equation:</a:t>
            </a:r>
          </a:p>
          <a:p>
            <a:pPr marL="292100" indent="-292100">
              <a:buClr>
                <a:schemeClr val="accent1"/>
              </a:buClr>
              <a:buSzPct val="70000"/>
              <a:defRPr/>
            </a:pPr>
            <a:r>
              <a:rPr lang="en-US" sz="3200" dirty="0">
                <a:sym typeface="Wingdings" pitchFamily="2" charset="2"/>
              </a:rPr>
              <a:t>	</a:t>
            </a:r>
            <a:r>
              <a:rPr lang="en-US" sz="2400" dirty="0">
                <a:sym typeface="Wingdings" pitchFamily="2" charset="2"/>
              </a:rPr>
              <a:t>Ba</a:t>
            </a:r>
            <a:r>
              <a:rPr lang="en-US" sz="2400" baseline="30000" dirty="0">
                <a:sym typeface="Wingdings" pitchFamily="2" charset="2"/>
              </a:rPr>
              <a:t>+2</a:t>
            </a:r>
            <a:r>
              <a:rPr lang="en-US" sz="2400" dirty="0">
                <a:sym typeface="Wingdings" pitchFamily="2" charset="2"/>
              </a:rPr>
              <a:t> + 2Cl</a:t>
            </a:r>
            <a:r>
              <a:rPr lang="en-US" sz="2400" baseline="30000" dirty="0">
                <a:sym typeface="Wingdings" pitchFamily="2" charset="2"/>
              </a:rPr>
              <a:t>-</a:t>
            </a:r>
            <a:r>
              <a:rPr lang="en-US" sz="2400" dirty="0">
                <a:sym typeface="Wingdings" pitchFamily="2" charset="2"/>
              </a:rPr>
              <a:t> + 2Na</a:t>
            </a:r>
            <a:r>
              <a:rPr lang="en-US" sz="2400" baseline="30000" dirty="0">
                <a:sym typeface="Wingdings" pitchFamily="2" charset="2"/>
              </a:rPr>
              <a:t>+</a:t>
            </a:r>
            <a:r>
              <a:rPr lang="en-US" sz="2400" dirty="0">
                <a:sym typeface="Wingdings" pitchFamily="2" charset="2"/>
              </a:rPr>
              <a:t> + SO</a:t>
            </a:r>
            <a:r>
              <a:rPr lang="en-US" sz="2400" baseline="-25000" dirty="0">
                <a:sym typeface="Wingdings" pitchFamily="2" charset="2"/>
              </a:rPr>
              <a:t>4</a:t>
            </a:r>
            <a:r>
              <a:rPr lang="en-US" sz="2400" baseline="30000" dirty="0">
                <a:sym typeface="Wingdings" pitchFamily="2" charset="2"/>
              </a:rPr>
              <a:t>2-</a:t>
            </a:r>
            <a:r>
              <a:rPr lang="en-US" sz="2400" dirty="0">
                <a:sym typeface="Wingdings" pitchFamily="2" charset="2"/>
              </a:rPr>
              <a:t>  BaSO</a:t>
            </a:r>
            <a:r>
              <a:rPr lang="en-US" sz="2400" baseline="-25000" dirty="0">
                <a:sym typeface="Wingdings" pitchFamily="2" charset="2"/>
              </a:rPr>
              <a:t>4</a:t>
            </a:r>
            <a:r>
              <a:rPr lang="en-US" sz="2400" dirty="0">
                <a:sym typeface="Wingdings" pitchFamily="2" charset="2"/>
              </a:rPr>
              <a:t> + 2Na</a:t>
            </a:r>
            <a:r>
              <a:rPr lang="en-US" sz="2400" baseline="30000" dirty="0">
                <a:sym typeface="Wingdings" pitchFamily="2" charset="2"/>
              </a:rPr>
              <a:t>+</a:t>
            </a:r>
            <a:r>
              <a:rPr lang="en-US" sz="2400" dirty="0">
                <a:sym typeface="Wingdings" pitchFamily="2" charset="2"/>
              </a:rPr>
              <a:t> + 2Cl</a:t>
            </a:r>
            <a:r>
              <a:rPr lang="en-US" sz="2400" baseline="30000" dirty="0">
                <a:sym typeface="Wingdings" pitchFamily="2" charset="2"/>
              </a:rPr>
              <a:t>-</a:t>
            </a:r>
            <a:endParaRPr lang="en-US" sz="3200" baseline="30000" dirty="0">
              <a:sym typeface="Wingdings" pitchFamily="2" charset="2"/>
            </a:endParaRPr>
          </a:p>
        </p:txBody>
      </p:sp>
      <p:sp>
        <p:nvSpPr>
          <p:cNvPr id="6" name="Content Placeholder 2"/>
          <p:cNvSpPr txBox="1">
            <a:spLocks/>
          </p:cNvSpPr>
          <p:nvPr/>
        </p:nvSpPr>
        <p:spPr>
          <a:xfrm>
            <a:off x="2386987" y="4038600"/>
            <a:ext cx="7543800" cy="1295400"/>
          </a:xfrm>
          <a:prstGeom prst="rect">
            <a:avLst/>
          </a:prstGeom>
        </p:spPr>
        <p:txBody>
          <a:bodyPr>
            <a:normAutofit/>
          </a:bodyPr>
          <a:lstStyle/>
          <a:p>
            <a:pPr marL="292100" indent="-292100">
              <a:buClr>
                <a:schemeClr val="accent1"/>
              </a:buClr>
              <a:buSzPct val="70000"/>
              <a:defRPr/>
            </a:pPr>
            <a:r>
              <a:rPr lang="en-US" sz="2800" dirty="0">
                <a:solidFill>
                  <a:schemeClr val="accent1"/>
                </a:solidFill>
              </a:rPr>
              <a:t>Net Ionic Equation:</a:t>
            </a:r>
          </a:p>
          <a:p>
            <a:pPr marL="292100" indent="-292100">
              <a:buClr>
                <a:schemeClr val="accent1"/>
              </a:buClr>
              <a:buSzPct val="70000"/>
              <a:defRPr/>
            </a:pPr>
            <a:r>
              <a:rPr lang="en-US" sz="3200" dirty="0"/>
              <a:t>	</a:t>
            </a:r>
            <a:r>
              <a:rPr lang="en-US" sz="3200" dirty="0">
                <a:sym typeface="Wingdings" pitchFamily="2" charset="2"/>
              </a:rPr>
              <a:t> Ba</a:t>
            </a:r>
            <a:r>
              <a:rPr lang="en-US" sz="3200" baseline="30000" dirty="0">
                <a:sym typeface="Wingdings" pitchFamily="2" charset="2"/>
              </a:rPr>
              <a:t>+2</a:t>
            </a:r>
            <a:r>
              <a:rPr lang="en-US" sz="3200" dirty="0">
                <a:sym typeface="Wingdings" pitchFamily="2" charset="2"/>
              </a:rPr>
              <a:t> + SO</a:t>
            </a:r>
            <a:r>
              <a:rPr lang="en-US" sz="3200" baseline="-25000" dirty="0">
                <a:sym typeface="Wingdings" pitchFamily="2" charset="2"/>
              </a:rPr>
              <a:t>4</a:t>
            </a:r>
            <a:r>
              <a:rPr lang="en-US" sz="3200" baseline="30000" dirty="0">
                <a:sym typeface="Wingdings" pitchFamily="2" charset="2"/>
              </a:rPr>
              <a:t>2-</a:t>
            </a:r>
            <a:r>
              <a:rPr lang="en-US" sz="3200" dirty="0">
                <a:sym typeface="Wingdings" pitchFamily="2" charset="2"/>
              </a:rPr>
              <a:t>  BaSO</a:t>
            </a:r>
            <a:r>
              <a:rPr lang="en-US" sz="3200" baseline="-25000" dirty="0">
                <a:sym typeface="Wingdings" pitchFamily="2" charset="2"/>
              </a:rPr>
              <a:t>4</a:t>
            </a:r>
            <a:endParaRPr lang="en-US" sz="3200" baseline="-25000" dirty="0"/>
          </a:p>
        </p:txBody>
      </p:sp>
      <p:cxnSp>
        <p:nvCxnSpPr>
          <p:cNvPr id="10" name="Straight Arrow Connector 9"/>
          <p:cNvCxnSpPr/>
          <p:nvPr/>
        </p:nvCxnSpPr>
        <p:spPr>
          <a:xfrm>
            <a:off x="4114800" y="3352800"/>
            <a:ext cx="609600" cy="533400"/>
          </a:xfrm>
          <a:prstGeom prst="straightConnector1">
            <a:avLst/>
          </a:prstGeom>
          <a:ln>
            <a:tailEnd type="none"/>
          </a:ln>
        </p:spPr>
        <p:style>
          <a:lnRef idx="1">
            <a:schemeClr val="accent2"/>
          </a:lnRef>
          <a:fillRef idx="0">
            <a:schemeClr val="accent2"/>
          </a:fillRef>
          <a:effectRef idx="0">
            <a:schemeClr val="accent2"/>
          </a:effectRef>
          <a:fontRef idx="minor">
            <a:schemeClr val="tx1"/>
          </a:fontRef>
        </p:style>
      </p:cxnSp>
      <p:cxnSp>
        <p:nvCxnSpPr>
          <p:cNvPr id="13" name="Straight Arrow Connector 12"/>
          <p:cNvCxnSpPr/>
          <p:nvPr/>
        </p:nvCxnSpPr>
        <p:spPr>
          <a:xfrm>
            <a:off x="7620000" y="3352800"/>
            <a:ext cx="609600" cy="533400"/>
          </a:xfrm>
          <a:prstGeom prst="straightConnector1">
            <a:avLst/>
          </a:prstGeom>
          <a:ln>
            <a:tailEnd type="none"/>
          </a:ln>
        </p:spPr>
        <p:style>
          <a:lnRef idx="1">
            <a:schemeClr val="accent2"/>
          </a:lnRef>
          <a:fillRef idx="0">
            <a:schemeClr val="accent2"/>
          </a:fillRef>
          <a:effectRef idx="0">
            <a:schemeClr val="accent2"/>
          </a:effectRef>
          <a:fontRef idx="minor">
            <a:schemeClr val="tx1"/>
          </a:fontRef>
        </p:style>
      </p:cxnSp>
      <p:cxnSp>
        <p:nvCxnSpPr>
          <p:cNvPr id="14" name="Straight Arrow Connector 13"/>
          <p:cNvCxnSpPr/>
          <p:nvPr/>
        </p:nvCxnSpPr>
        <p:spPr>
          <a:xfrm>
            <a:off x="3151909" y="3256866"/>
            <a:ext cx="609600" cy="533400"/>
          </a:xfrm>
          <a:prstGeom prst="straightConnector1">
            <a:avLst/>
          </a:prstGeom>
          <a:ln>
            <a:tailEnd type="none"/>
          </a:ln>
        </p:spPr>
        <p:style>
          <a:lnRef idx="1">
            <a:schemeClr val="accent2"/>
          </a:lnRef>
          <a:fillRef idx="0">
            <a:schemeClr val="accent2"/>
          </a:fillRef>
          <a:effectRef idx="0">
            <a:schemeClr val="accent2"/>
          </a:effectRef>
          <a:fontRef idx="minor">
            <a:schemeClr val="tx1"/>
          </a:fontRef>
        </p:style>
      </p:cxnSp>
      <p:cxnSp>
        <p:nvCxnSpPr>
          <p:cNvPr id="15" name="Straight Arrow Connector 14"/>
          <p:cNvCxnSpPr/>
          <p:nvPr/>
        </p:nvCxnSpPr>
        <p:spPr>
          <a:xfrm>
            <a:off x="8610600" y="3352800"/>
            <a:ext cx="609600" cy="533400"/>
          </a:xfrm>
          <a:prstGeom prst="straightConnector1">
            <a:avLst/>
          </a:prstGeom>
          <a:ln w="508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A5A4E82-AA51-204A-A664-454ABCD0EB2B}"/>
              </a:ext>
            </a:extLst>
          </p:cNvPr>
          <p:cNvCxnSpPr/>
          <p:nvPr/>
        </p:nvCxnSpPr>
        <p:spPr>
          <a:xfrm>
            <a:off x="6858000" y="3200402"/>
            <a:ext cx="609600" cy="533400"/>
          </a:xfrm>
          <a:prstGeom prst="straightConnector1">
            <a:avLst/>
          </a:prstGeom>
          <a:ln>
            <a:tailEnd type="non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6532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5"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Tips:</a:t>
            </a:r>
          </a:p>
        </p:txBody>
      </p:sp>
      <p:sp>
        <p:nvSpPr>
          <p:cNvPr id="3" name="Content Placeholder 2"/>
          <p:cNvSpPr>
            <a:spLocks noGrp="1"/>
          </p:cNvSpPr>
          <p:nvPr>
            <p:ph idx="1"/>
          </p:nvPr>
        </p:nvSpPr>
        <p:spPr>
          <a:xfrm>
            <a:off x="631066" y="1828800"/>
            <a:ext cx="10722734" cy="3541714"/>
          </a:xfrm>
        </p:spPr>
        <p:txBody>
          <a:bodyPr>
            <a:normAutofit/>
          </a:bodyPr>
          <a:lstStyle/>
          <a:p>
            <a:r>
              <a:rPr lang="en-US" dirty="0"/>
              <a:t>For practice, write out the ionic form, breaking down only soluble aqueous substances. Then cancel and re-write the net ionic.</a:t>
            </a:r>
          </a:p>
          <a:p>
            <a:r>
              <a:rPr lang="en-US" dirty="0"/>
              <a:t>Don’t worry about writing the phases, although it may help to write if a substance is a solid or gas, to remind you not to ionize it.</a:t>
            </a:r>
          </a:p>
          <a:p>
            <a:r>
              <a:rPr lang="en-US" dirty="0"/>
              <a:t>The AP will always give reactions that have a net ionic reaction, but your exercises may not. If every substance ionizes, then the reaction does not occur.</a:t>
            </a:r>
          </a:p>
        </p:txBody>
      </p:sp>
    </p:spTree>
    <p:extLst>
      <p:ext uri="{BB962C8B-B14F-4D97-AF65-F5344CB8AC3E}">
        <p14:creationId xmlns:p14="http://schemas.microsoft.com/office/powerpoint/2010/main" val="9250673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THINK</a:t>
            </a:r>
          </a:p>
        </p:txBody>
      </p:sp>
      <p:sp>
        <p:nvSpPr>
          <p:cNvPr id="3" name="Content Placeholder 2"/>
          <p:cNvSpPr>
            <a:spLocks noGrp="1"/>
          </p:cNvSpPr>
          <p:nvPr>
            <p:ph idx="1"/>
          </p:nvPr>
        </p:nvSpPr>
        <p:spPr>
          <a:xfrm>
            <a:off x="669701" y="1752600"/>
            <a:ext cx="10515600" cy="3541714"/>
          </a:xfrm>
        </p:spPr>
        <p:txBody>
          <a:bodyPr>
            <a:normAutofit/>
          </a:bodyPr>
          <a:lstStyle/>
          <a:p>
            <a:pPr marL="0" indent="0">
              <a:buNone/>
            </a:pPr>
            <a:r>
              <a:rPr lang="en-US" dirty="0"/>
              <a:t>How will you know if a substance is solid, aqueous,  liquid, or gas?</a:t>
            </a:r>
          </a:p>
          <a:p>
            <a:pPr lvl="1"/>
            <a:r>
              <a:rPr lang="en-US" dirty="0"/>
              <a:t>Substances are only aqueous if they are soluble and water is present.</a:t>
            </a:r>
          </a:p>
          <a:p>
            <a:pPr lvl="1"/>
            <a:r>
              <a:rPr lang="en-US" dirty="0"/>
              <a:t>All insoluble compounds that contain metals are solids. Also, if the compound has a metal but no water is present, it is a solid.</a:t>
            </a:r>
          </a:p>
          <a:p>
            <a:pPr lvl="1"/>
            <a:r>
              <a:rPr lang="en-US" dirty="0"/>
              <a:t>Most compounds that do not contain metals are not soluble and will not be broken down into ions.</a:t>
            </a:r>
          </a:p>
        </p:txBody>
      </p:sp>
    </p:spTree>
    <p:extLst>
      <p:ext uri="{BB962C8B-B14F-4D97-AF65-F5344CB8AC3E}">
        <p14:creationId xmlns:p14="http://schemas.microsoft.com/office/powerpoint/2010/main" val="27317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Practice</a:t>
            </a:r>
          </a:p>
        </p:txBody>
      </p:sp>
      <p:sp>
        <p:nvSpPr>
          <p:cNvPr id="3" name="Content Placeholder 2"/>
          <p:cNvSpPr>
            <a:spLocks noGrp="1"/>
          </p:cNvSpPr>
          <p:nvPr>
            <p:ph idx="1"/>
          </p:nvPr>
        </p:nvSpPr>
        <p:spPr>
          <a:xfrm>
            <a:off x="838199" y="1825625"/>
            <a:ext cx="9735355" cy="4351338"/>
          </a:xfrm>
        </p:spPr>
        <p:txBody>
          <a:bodyPr/>
          <a:lstStyle/>
          <a:p>
            <a:pPr marL="514350" indent="-514350">
              <a:buFont typeface="+mj-lt"/>
              <a:buAutoNum type="arabicPeriod"/>
            </a:pPr>
            <a:r>
              <a:rPr lang="en-US" dirty="0"/>
              <a:t>Al(NO</a:t>
            </a:r>
            <a:r>
              <a:rPr lang="en-US" baseline="-25000" dirty="0"/>
              <a:t>3</a:t>
            </a:r>
            <a:r>
              <a:rPr lang="en-US" dirty="0"/>
              <a:t>)</a:t>
            </a:r>
            <a:r>
              <a:rPr lang="en-US" baseline="-25000" dirty="0"/>
              <a:t>3 </a:t>
            </a:r>
            <a:r>
              <a:rPr lang="en-US" dirty="0"/>
              <a:t> +    NaOH    </a:t>
            </a:r>
            <a:r>
              <a:rPr lang="en-US" dirty="0">
                <a:sym typeface="Wingdings" pitchFamily="2" charset="2"/>
              </a:rPr>
              <a:t></a:t>
            </a:r>
          </a:p>
          <a:p>
            <a:pPr marL="0" indent="0">
              <a:buNone/>
            </a:pPr>
            <a:r>
              <a:rPr lang="en-US" dirty="0">
                <a:sym typeface="Wingdings" pitchFamily="2" charset="2"/>
              </a:rPr>
              <a:t>	</a:t>
            </a:r>
            <a:r>
              <a:rPr lang="en-US" dirty="0">
                <a:solidFill>
                  <a:schemeClr val="accent1"/>
                </a:solidFill>
                <a:sym typeface="Wingdings" pitchFamily="2" charset="2"/>
              </a:rPr>
              <a:t>Al</a:t>
            </a:r>
            <a:r>
              <a:rPr lang="en-US" baseline="30000" dirty="0">
                <a:solidFill>
                  <a:schemeClr val="accent1"/>
                </a:solidFill>
                <a:sym typeface="Wingdings" pitchFamily="2" charset="2"/>
              </a:rPr>
              <a:t>+3 </a:t>
            </a:r>
            <a:r>
              <a:rPr lang="en-US" dirty="0">
                <a:solidFill>
                  <a:schemeClr val="accent1"/>
                </a:solidFill>
                <a:sym typeface="Wingdings" pitchFamily="2" charset="2"/>
              </a:rPr>
              <a:t>+ 3NO</a:t>
            </a:r>
            <a:r>
              <a:rPr lang="en-US" baseline="-25000" dirty="0">
                <a:solidFill>
                  <a:schemeClr val="accent1"/>
                </a:solidFill>
                <a:sym typeface="Wingdings" pitchFamily="2" charset="2"/>
              </a:rPr>
              <a:t>3</a:t>
            </a:r>
            <a:r>
              <a:rPr lang="en-US" baseline="30000" dirty="0">
                <a:solidFill>
                  <a:schemeClr val="accent1"/>
                </a:solidFill>
                <a:sym typeface="Wingdings" pitchFamily="2" charset="2"/>
              </a:rPr>
              <a:t>-</a:t>
            </a:r>
            <a:r>
              <a:rPr lang="en-US" dirty="0">
                <a:solidFill>
                  <a:schemeClr val="accent1"/>
                </a:solidFill>
                <a:sym typeface="Wingdings" pitchFamily="2" charset="2"/>
              </a:rPr>
              <a:t> + 3Na</a:t>
            </a:r>
            <a:r>
              <a:rPr lang="en-US" baseline="30000" dirty="0">
                <a:solidFill>
                  <a:schemeClr val="accent1"/>
                </a:solidFill>
                <a:sym typeface="Wingdings" pitchFamily="2" charset="2"/>
              </a:rPr>
              <a:t>+</a:t>
            </a:r>
            <a:r>
              <a:rPr lang="en-US" dirty="0">
                <a:solidFill>
                  <a:schemeClr val="accent1"/>
                </a:solidFill>
                <a:sym typeface="Wingdings" pitchFamily="2" charset="2"/>
              </a:rPr>
              <a:t> + 3OH</a:t>
            </a:r>
            <a:r>
              <a:rPr lang="en-US" baseline="30000" dirty="0">
                <a:solidFill>
                  <a:schemeClr val="accent1"/>
                </a:solidFill>
                <a:sym typeface="Wingdings" pitchFamily="2" charset="2"/>
              </a:rPr>
              <a:t>-</a:t>
            </a:r>
            <a:r>
              <a:rPr lang="en-US" dirty="0">
                <a:solidFill>
                  <a:schemeClr val="accent1"/>
                </a:solidFill>
                <a:sym typeface="Wingdings" pitchFamily="2" charset="2"/>
              </a:rPr>
              <a:t>   Al(OH)</a:t>
            </a:r>
            <a:r>
              <a:rPr lang="en-US" baseline="-25000" dirty="0">
                <a:solidFill>
                  <a:schemeClr val="accent1"/>
                </a:solidFill>
                <a:sym typeface="Wingdings" pitchFamily="2" charset="2"/>
              </a:rPr>
              <a:t>3</a:t>
            </a:r>
            <a:r>
              <a:rPr lang="en-US" dirty="0">
                <a:solidFill>
                  <a:schemeClr val="accent1"/>
                </a:solidFill>
                <a:sym typeface="Wingdings" pitchFamily="2" charset="2"/>
              </a:rPr>
              <a:t> + 3Na</a:t>
            </a:r>
            <a:r>
              <a:rPr lang="en-US" baseline="30000" dirty="0">
                <a:solidFill>
                  <a:schemeClr val="accent1"/>
                </a:solidFill>
                <a:sym typeface="Wingdings" pitchFamily="2" charset="2"/>
              </a:rPr>
              <a:t>+</a:t>
            </a:r>
            <a:r>
              <a:rPr lang="en-US" dirty="0">
                <a:solidFill>
                  <a:schemeClr val="accent1"/>
                </a:solidFill>
                <a:sym typeface="Wingdings" pitchFamily="2" charset="2"/>
              </a:rPr>
              <a:t> + 3NO</a:t>
            </a:r>
            <a:r>
              <a:rPr lang="en-US" baseline="-25000" dirty="0">
                <a:solidFill>
                  <a:schemeClr val="accent1"/>
                </a:solidFill>
                <a:sym typeface="Wingdings" pitchFamily="2" charset="2"/>
              </a:rPr>
              <a:t>3</a:t>
            </a:r>
            <a:r>
              <a:rPr lang="en-US" baseline="30000" dirty="0">
                <a:solidFill>
                  <a:schemeClr val="accent1"/>
                </a:solidFill>
                <a:sym typeface="Wingdings" pitchFamily="2" charset="2"/>
              </a:rPr>
              <a:t>-</a:t>
            </a:r>
            <a:endParaRPr lang="en-US" dirty="0">
              <a:solidFill>
                <a:schemeClr val="accent1"/>
              </a:solidFill>
              <a:sym typeface="Wingdings" pitchFamily="2" charset="2"/>
            </a:endParaRPr>
          </a:p>
          <a:p>
            <a:pPr marL="0" indent="0">
              <a:buNone/>
            </a:pPr>
            <a:r>
              <a:rPr lang="en-US" baseline="30000" dirty="0">
                <a:sym typeface="Wingdings" pitchFamily="2" charset="2"/>
              </a:rPr>
              <a:t>		</a:t>
            </a:r>
            <a:r>
              <a:rPr lang="en-US" dirty="0">
                <a:solidFill>
                  <a:schemeClr val="accent1"/>
                </a:solidFill>
                <a:sym typeface="Wingdings" pitchFamily="2" charset="2"/>
              </a:rPr>
              <a:t>Al</a:t>
            </a:r>
            <a:r>
              <a:rPr lang="en-US" baseline="30000" dirty="0">
                <a:solidFill>
                  <a:schemeClr val="accent1"/>
                </a:solidFill>
                <a:sym typeface="Wingdings" pitchFamily="2" charset="2"/>
              </a:rPr>
              <a:t>+3 </a:t>
            </a:r>
            <a:r>
              <a:rPr lang="en-US" dirty="0">
                <a:solidFill>
                  <a:schemeClr val="accent1"/>
                </a:solidFill>
                <a:sym typeface="Wingdings" pitchFamily="2" charset="2"/>
              </a:rPr>
              <a:t>+ 3OH</a:t>
            </a:r>
            <a:r>
              <a:rPr lang="en-US" baseline="30000" dirty="0">
                <a:solidFill>
                  <a:schemeClr val="accent1"/>
                </a:solidFill>
                <a:sym typeface="Wingdings" pitchFamily="2" charset="2"/>
              </a:rPr>
              <a:t>-</a:t>
            </a:r>
            <a:r>
              <a:rPr lang="en-US" dirty="0">
                <a:solidFill>
                  <a:schemeClr val="accent1"/>
                </a:solidFill>
                <a:sym typeface="Wingdings" pitchFamily="2" charset="2"/>
              </a:rPr>
              <a:t>  Al(OH)</a:t>
            </a:r>
            <a:r>
              <a:rPr lang="en-US" baseline="-25000" dirty="0">
                <a:solidFill>
                  <a:schemeClr val="accent1"/>
                </a:solidFill>
                <a:sym typeface="Wingdings" pitchFamily="2" charset="2"/>
              </a:rPr>
              <a:t>3</a:t>
            </a:r>
            <a:endParaRPr lang="en-US" baseline="-25000" dirty="0">
              <a:sym typeface="Wingdings" pitchFamily="2" charset="2"/>
            </a:endParaRPr>
          </a:p>
          <a:p>
            <a:pPr marL="0" indent="0">
              <a:buNone/>
            </a:pPr>
            <a:endParaRPr lang="en-US" dirty="0">
              <a:sym typeface="Wingdings" pitchFamily="2" charset="2"/>
            </a:endParaRPr>
          </a:p>
          <a:p>
            <a:pPr marL="457200" indent="-457200">
              <a:buAutoNum type="arabicPeriod" startAt="2"/>
            </a:pPr>
            <a:r>
              <a:rPr lang="en-US" dirty="0">
                <a:sym typeface="Wingdings" pitchFamily="2" charset="2"/>
              </a:rPr>
              <a:t>2K</a:t>
            </a:r>
            <a:r>
              <a:rPr lang="en-US" baseline="-25000" dirty="0">
                <a:sym typeface="Wingdings" pitchFamily="2" charset="2"/>
              </a:rPr>
              <a:t>3</a:t>
            </a:r>
            <a:r>
              <a:rPr lang="en-US" dirty="0">
                <a:sym typeface="Wingdings" pitchFamily="2" charset="2"/>
              </a:rPr>
              <a:t>PO</a:t>
            </a:r>
            <a:r>
              <a:rPr lang="en-US" baseline="-25000" dirty="0">
                <a:sym typeface="Wingdings" pitchFamily="2" charset="2"/>
              </a:rPr>
              <a:t>4</a:t>
            </a:r>
            <a:r>
              <a:rPr lang="en-US" dirty="0">
                <a:sym typeface="Wingdings" pitchFamily="2" charset="2"/>
              </a:rPr>
              <a:t> + 3 Ca(NO</a:t>
            </a:r>
            <a:r>
              <a:rPr lang="en-US" baseline="-25000" dirty="0">
                <a:sym typeface="Wingdings" pitchFamily="2" charset="2"/>
              </a:rPr>
              <a:t>3</a:t>
            </a:r>
            <a:r>
              <a:rPr lang="en-US" dirty="0">
                <a:sym typeface="Wingdings" pitchFamily="2" charset="2"/>
              </a:rPr>
              <a:t>)</a:t>
            </a:r>
            <a:r>
              <a:rPr lang="en-US" baseline="-25000" dirty="0">
                <a:sym typeface="Wingdings" pitchFamily="2" charset="2"/>
              </a:rPr>
              <a:t>2</a:t>
            </a:r>
            <a:r>
              <a:rPr lang="en-US" dirty="0">
                <a:sym typeface="Wingdings" pitchFamily="2" charset="2"/>
              </a:rPr>
              <a:t> </a:t>
            </a:r>
          </a:p>
          <a:p>
            <a:pPr marL="0" indent="0">
              <a:buNone/>
            </a:pPr>
            <a:r>
              <a:rPr lang="en-US" dirty="0">
                <a:sym typeface="Wingdings" pitchFamily="2" charset="2"/>
              </a:rPr>
              <a:t>	</a:t>
            </a:r>
            <a:r>
              <a:rPr lang="en-US" dirty="0">
                <a:solidFill>
                  <a:schemeClr val="accent2"/>
                </a:solidFill>
                <a:sym typeface="Wingdings" pitchFamily="2" charset="2"/>
              </a:rPr>
              <a:t>6K</a:t>
            </a:r>
            <a:r>
              <a:rPr lang="en-US" baseline="30000" dirty="0">
                <a:solidFill>
                  <a:schemeClr val="accent2"/>
                </a:solidFill>
                <a:sym typeface="Wingdings" pitchFamily="2" charset="2"/>
              </a:rPr>
              <a:t>+</a:t>
            </a:r>
            <a:r>
              <a:rPr lang="en-US" dirty="0">
                <a:solidFill>
                  <a:schemeClr val="accent2"/>
                </a:solidFill>
                <a:sym typeface="Wingdings" pitchFamily="2" charset="2"/>
              </a:rPr>
              <a:t> + 2PO</a:t>
            </a:r>
            <a:r>
              <a:rPr lang="en-US" baseline="-25000" dirty="0">
                <a:solidFill>
                  <a:schemeClr val="accent2"/>
                </a:solidFill>
                <a:sym typeface="Wingdings" pitchFamily="2" charset="2"/>
              </a:rPr>
              <a:t>4</a:t>
            </a:r>
            <a:r>
              <a:rPr lang="en-US" baseline="30000" dirty="0">
                <a:solidFill>
                  <a:schemeClr val="accent2"/>
                </a:solidFill>
                <a:sym typeface="Wingdings" pitchFamily="2" charset="2"/>
              </a:rPr>
              <a:t>-3</a:t>
            </a:r>
            <a:r>
              <a:rPr lang="en-US" dirty="0">
                <a:solidFill>
                  <a:schemeClr val="accent2"/>
                </a:solidFill>
                <a:sym typeface="Wingdings" pitchFamily="2" charset="2"/>
              </a:rPr>
              <a:t> + 3Ca</a:t>
            </a:r>
            <a:r>
              <a:rPr lang="en-US" baseline="30000" dirty="0">
                <a:solidFill>
                  <a:schemeClr val="accent2"/>
                </a:solidFill>
                <a:sym typeface="Wingdings" pitchFamily="2" charset="2"/>
              </a:rPr>
              <a:t>+2 </a:t>
            </a:r>
            <a:r>
              <a:rPr lang="en-US" dirty="0">
                <a:solidFill>
                  <a:schemeClr val="accent2"/>
                </a:solidFill>
                <a:sym typeface="Wingdings" pitchFamily="2" charset="2"/>
              </a:rPr>
              <a:t>+ 6NO</a:t>
            </a:r>
            <a:r>
              <a:rPr lang="en-US" baseline="-25000" dirty="0">
                <a:solidFill>
                  <a:schemeClr val="accent2"/>
                </a:solidFill>
                <a:sym typeface="Wingdings" pitchFamily="2" charset="2"/>
              </a:rPr>
              <a:t>3</a:t>
            </a:r>
            <a:r>
              <a:rPr lang="en-US" baseline="30000" dirty="0">
                <a:solidFill>
                  <a:schemeClr val="accent2"/>
                </a:solidFill>
                <a:sym typeface="Wingdings" pitchFamily="2" charset="2"/>
              </a:rPr>
              <a:t>-</a:t>
            </a:r>
            <a:r>
              <a:rPr lang="en-US" dirty="0">
                <a:solidFill>
                  <a:schemeClr val="accent2"/>
                </a:solidFill>
                <a:sym typeface="Wingdings" pitchFamily="2" charset="2"/>
              </a:rPr>
              <a:t>  6K</a:t>
            </a:r>
            <a:r>
              <a:rPr lang="en-US" baseline="30000" dirty="0">
                <a:solidFill>
                  <a:schemeClr val="accent2"/>
                </a:solidFill>
                <a:sym typeface="Wingdings" pitchFamily="2" charset="2"/>
              </a:rPr>
              <a:t>+</a:t>
            </a:r>
            <a:r>
              <a:rPr lang="en-US" dirty="0">
                <a:solidFill>
                  <a:schemeClr val="accent2"/>
                </a:solidFill>
                <a:sym typeface="Wingdings" pitchFamily="2" charset="2"/>
              </a:rPr>
              <a:t> + 6NO</a:t>
            </a:r>
            <a:r>
              <a:rPr lang="en-US" baseline="-25000" dirty="0">
                <a:solidFill>
                  <a:schemeClr val="accent2"/>
                </a:solidFill>
                <a:sym typeface="Wingdings" pitchFamily="2" charset="2"/>
              </a:rPr>
              <a:t>3</a:t>
            </a:r>
            <a:r>
              <a:rPr lang="en-US" baseline="30000" dirty="0">
                <a:solidFill>
                  <a:schemeClr val="accent2"/>
                </a:solidFill>
                <a:sym typeface="Wingdings" pitchFamily="2" charset="2"/>
              </a:rPr>
              <a:t>-</a:t>
            </a:r>
            <a:r>
              <a:rPr lang="en-US" dirty="0">
                <a:solidFill>
                  <a:schemeClr val="accent2"/>
                </a:solidFill>
                <a:sym typeface="Wingdings" pitchFamily="2" charset="2"/>
              </a:rPr>
              <a:t> + Ca</a:t>
            </a:r>
            <a:r>
              <a:rPr lang="en-US" baseline="-25000" dirty="0">
                <a:solidFill>
                  <a:schemeClr val="accent2"/>
                </a:solidFill>
                <a:sym typeface="Wingdings" pitchFamily="2" charset="2"/>
              </a:rPr>
              <a:t>3</a:t>
            </a:r>
            <a:r>
              <a:rPr lang="en-US" dirty="0">
                <a:solidFill>
                  <a:schemeClr val="accent2"/>
                </a:solidFill>
                <a:sym typeface="Wingdings" pitchFamily="2" charset="2"/>
              </a:rPr>
              <a:t>(PO</a:t>
            </a:r>
            <a:r>
              <a:rPr lang="en-US" baseline="-25000" dirty="0">
                <a:solidFill>
                  <a:schemeClr val="accent2"/>
                </a:solidFill>
                <a:sym typeface="Wingdings" pitchFamily="2" charset="2"/>
              </a:rPr>
              <a:t>4</a:t>
            </a:r>
            <a:r>
              <a:rPr lang="en-US" dirty="0">
                <a:solidFill>
                  <a:schemeClr val="accent2"/>
                </a:solidFill>
                <a:sym typeface="Wingdings" pitchFamily="2" charset="2"/>
              </a:rPr>
              <a:t>)</a:t>
            </a:r>
            <a:r>
              <a:rPr lang="en-US" baseline="-25000" dirty="0">
                <a:solidFill>
                  <a:schemeClr val="accent2"/>
                </a:solidFill>
                <a:sym typeface="Wingdings" pitchFamily="2" charset="2"/>
              </a:rPr>
              <a:t>2</a:t>
            </a:r>
          </a:p>
          <a:p>
            <a:pPr marL="0" indent="0">
              <a:buNone/>
            </a:pPr>
            <a:r>
              <a:rPr lang="en-US" dirty="0">
                <a:solidFill>
                  <a:schemeClr val="accent2"/>
                </a:solidFill>
                <a:sym typeface="Wingdings" pitchFamily="2" charset="2"/>
              </a:rPr>
              <a:t>		 2PO</a:t>
            </a:r>
            <a:r>
              <a:rPr lang="en-US" baseline="-25000" dirty="0">
                <a:solidFill>
                  <a:schemeClr val="accent2"/>
                </a:solidFill>
                <a:sym typeface="Wingdings" pitchFamily="2" charset="2"/>
              </a:rPr>
              <a:t>4</a:t>
            </a:r>
            <a:r>
              <a:rPr lang="en-US" baseline="30000" dirty="0">
                <a:solidFill>
                  <a:schemeClr val="accent2"/>
                </a:solidFill>
                <a:sym typeface="Wingdings" pitchFamily="2" charset="2"/>
              </a:rPr>
              <a:t>-3</a:t>
            </a:r>
            <a:r>
              <a:rPr lang="en-US" dirty="0">
                <a:solidFill>
                  <a:schemeClr val="accent2"/>
                </a:solidFill>
                <a:sym typeface="Wingdings" pitchFamily="2" charset="2"/>
              </a:rPr>
              <a:t> + 3Ca</a:t>
            </a:r>
            <a:r>
              <a:rPr lang="en-US" baseline="30000" dirty="0">
                <a:solidFill>
                  <a:schemeClr val="accent2"/>
                </a:solidFill>
                <a:sym typeface="Wingdings" pitchFamily="2" charset="2"/>
              </a:rPr>
              <a:t>+2 </a:t>
            </a:r>
            <a:r>
              <a:rPr lang="en-US" dirty="0">
                <a:solidFill>
                  <a:schemeClr val="accent2"/>
                </a:solidFill>
                <a:sym typeface="Wingdings" pitchFamily="2" charset="2"/>
              </a:rPr>
              <a:t></a:t>
            </a:r>
            <a:r>
              <a:rPr lang="en-US" baseline="30000" dirty="0">
                <a:solidFill>
                  <a:schemeClr val="accent2"/>
                </a:solidFill>
                <a:sym typeface="Wingdings" pitchFamily="2" charset="2"/>
              </a:rPr>
              <a:t> </a:t>
            </a:r>
            <a:r>
              <a:rPr lang="en-US" dirty="0">
                <a:solidFill>
                  <a:schemeClr val="accent2"/>
                </a:solidFill>
                <a:sym typeface="Wingdings" pitchFamily="2" charset="2"/>
              </a:rPr>
              <a:t>Ca</a:t>
            </a:r>
            <a:r>
              <a:rPr lang="en-US" baseline="-25000" dirty="0">
                <a:solidFill>
                  <a:schemeClr val="accent2"/>
                </a:solidFill>
                <a:sym typeface="Wingdings" pitchFamily="2" charset="2"/>
              </a:rPr>
              <a:t>3</a:t>
            </a:r>
            <a:r>
              <a:rPr lang="en-US" dirty="0">
                <a:solidFill>
                  <a:schemeClr val="accent2"/>
                </a:solidFill>
                <a:sym typeface="Wingdings" pitchFamily="2" charset="2"/>
              </a:rPr>
              <a:t>(PO</a:t>
            </a:r>
            <a:r>
              <a:rPr lang="en-US" baseline="-25000" dirty="0">
                <a:solidFill>
                  <a:schemeClr val="accent2"/>
                </a:solidFill>
                <a:sym typeface="Wingdings" pitchFamily="2" charset="2"/>
              </a:rPr>
              <a:t>4</a:t>
            </a:r>
            <a:r>
              <a:rPr lang="en-US" dirty="0">
                <a:solidFill>
                  <a:schemeClr val="accent2"/>
                </a:solidFill>
                <a:sym typeface="Wingdings" pitchFamily="2" charset="2"/>
              </a:rPr>
              <a:t>)</a:t>
            </a:r>
            <a:r>
              <a:rPr lang="en-US" baseline="-25000" dirty="0">
                <a:solidFill>
                  <a:schemeClr val="accent2"/>
                </a:solidFill>
                <a:sym typeface="Wingdings" pitchFamily="2" charset="2"/>
              </a:rPr>
              <a:t>2</a:t>
            </a:r>
            <a:endParaRPr lang="en-US" dirty="0">
              <a:sym typeface="Wingdings" pitchFamily="2" charset="2"/>
            </a:endParaRPr>
          </a:p>
        </p:txBody>
      </p:sp>
      <p:sp>
        <p:nvSpPr>
          <p:cNvPr id="4" name="TextBox 3">
            <a:extLst>
              <a:ext uri="{FF2B5EF4-FFF2-40B4-BE49-F238E27FC236}">
                <a16:creationId xmlns:a16="http://schemas.microsoft.com/office/drawing/2014/main" id="{F6078299-FEBD-A44D-BF73-B7488ADECD1C}"/>
              </a:ext>
            </a:extLst>
          </p:cNvPr>
          <p:cNvSpPr txBox="1"/>
          <p:nvPr/>
        </p:nvSpPr>
        <p:spPr>
          <a:xfrm>
            <a:off x="4507605" y="1822450"/>
            <a:ext cx="1442434" cy="461665"/>
          </a:xfrm>
          <a:prstGeom prst="rect">
            <a:avLst/>
          </a:prstGeom>
          <a:noFill/>
        </p:spPr>
        <p:txBody>
          <a:bodyPr wrap="square" rtlCol="0">
            <a:spAutoFit/>
          </a:bodyPr>
          <a:lstStyle/>
          <a:p>
            <a:r>
              <a:rPr lang="en-US" sz="2400" dirty="0">
                <a:solidFill>
                  <a:schemeClr val="accent1"/>
                </a:solidFill>
              </a:rPr>
              <a:t>Al(OH)</a:t>
            </a:r>
          </a:p>
        </p:txBody>
      </p:sp>
      <p:sp>
        <p:nvSpPr>
          <p:cNvPr id="5" name="TextBox 4">
            <a:extLst>
              <a:ext uri="{FF2B5EF4-FFF2-40B4-BE49-F238E27FC236}">
                <a16:creationId xmlns:a16="http://schemas.microsoft.com/office/drawing/2014/main" id="{35591A8C-F4E7-6C47-BD96-8FAF14ADACBE}"/>
              </a:ext>
            </a:extLst>
          </p:cNvPr>
          <p:cNvSpPr txBox="1"/>
          <p:nvPr/>
        </p:nvSpPr>
        <p:spPr>
          <a:xfrm>
            <a:off x="5594261" y="1807445"/>
            <a:ext cx="2119650" cy="461665"/>
          </a:xfrm>
          <a:prstGeom prst="rect">
            <a:avLst/>
          </a:prstGeom>
          <a:noFill/>
        </p:spPr>
        <p:txBody>
          <a:bodyPr wrap="square" rtlCol="0">
            <a:spAutoFit/>
          </a:bodyPr>
          <a:lstStyle/>
          <a:p>
            <a:r>
              <a:rPr lang="en-US" sz="2400" dirty="0">
                <a:solidFill>
                  <a:schemeClr val="accent1"/>
                </a:solidFill>
              </a:rPr>
              <a:t>+     NaNO</a:t>
            </a:r>
            <a:r>
              <a:rPr lang="en-US" sz="2400" baseline="-25000" dirty="0">
                <a:solidFill>
                  <a:schemeClr val="accent1"/>
                </a:solidFill>
              </a:rPr>
              <a:t>3</a:t>
            </a:r>
          </a:p>
        </p:txBody>
      </p:sp>
      <p:sp>
        <p:nvSpPr>
          <p:cNvPr id="6" name="TextBox 5">
            <a:extLst>
              <a:ext uri="{FF2B5EF4-FFF2-40B4-BE49-F238E27FC236}">
                <a16:creationId xmlns:a16="http://schemas.microsoft.com/office/drawing/2014/main" id="{7504084C-2845-C145-BC3E-400C4D58A92C}"/>
              </a:ext>
            </a:extLst>
          </p:cNvPr>
          <p:cNvSpPr txBox="1"/>
          <p:nvPr/>
        </p:nvSpPr>
        <p:spPr>
          <a:xfrm>
            <a:off x="5366199" y="1945560"/>
            <a:ext cx="1442434" cy="338554"/>
          </a:xfrm>
          <a:prstGeom prst="rect">
            <a:avLst/>
          </a:prstGeom>
          <a:noFill/>
        </p:spPr>
        <p:txBody>
          <a:bodyPr wrap="square" rtlCol="0">
            <a:spAutoFit/>
          </a:bodyPr>
          <a:lstStyle/>
          <a:p>
            <a:r>
              <a:rPr lang="en-US" sz="2400" baseline="-25000" dirty="0">
                <a:solidFill>
                  <a:schemeClr val="accent1"/>
                </a:solidFill>
              </a:rPr>
              <a:t>3</a:t>
            </a:r>
          </a:p>
        </p:txBody>
      </p:sp>
      <p:sp>
        <p:nvSpPr>
          <p:cNvPr id="7" name="TextBox 6">
            <a:extLst>
              <a:ext uri="{FF2B5EF4-FFF2-40B4-BE49-F238E27FC236}">
                <a16:creationId xmlns:a16="http://schemas.microsoft.com/office/drawing/2014/main" id="{6206B92C-7E56-154C-83CB-F8B7A90E4FEA}"/>
              </a:ext>
            </a:extLst>
          </p:cNvPr>
          <p:cNvSpPr txBox="1"/>
          <p:nvPr/>
        </p:nvSpPr>
        <p:spPr>
          <a:xfrm>
            <a:off x="5918917" y="1822448"/>
            <a:ext cx="671849" cy="461665"/>
          </a:xfrm>
          <a:prstGeom prst="rect">
            <a:avLst/>
          </a:prstGeom>
          <a:noFill/>
        </p:spPr>
        <p:txBody>
          <a:bodyPr wrap="square" rtlCol="0">
            <a:spAutoFit/>
          </a:bodyPr>
          <a:lstStyle/>
          <a:p>
            <a:r>
              <a:rPr lang="en-US" sz="2400" dirty="0">
                <a:solidFill>
                  <a:schemeClr val="accent1"/>
                </a:solidFill>
              </a:rPr>
              <a:t>3</a:t>
            </a:r>
          </a:p>
        </p:txBody>
      </p:sp>
      <p:sp>
        <p:nvSpPr>
          <p:cNvPr id="8" name="TextBox 7">
            <a:extLst>
              <a:ext uri="{FF2B5EF4-FFF2-40B4-BE49-F238E27FC236}">
                <a16:creationId xmlns:a16="http://schemas.microsoft.com/office/drawing/2014/main" id="{EE141EA1-9276-9341-8496-DAB561E11E91}"/>
              </a:ext>
            </a:extLst>
          </p:cNvPr>
          <p:cNvSpPr txBox="1"/>
          <p:nvPr/>
        </p:nvSpPr>
        <p:spPr>
          <a:xfrm>
            <a:off x="2747490" y="1822447"/>
            <a:ext cx="334851" cy="461665"/>
          </a:xfrm>
          <a:prstGeom prst="rect">
            <a:avLst/>
          </a:prstGeom>
          <a:noFill/>
        </p:spPr>
        <p:txBody>
          <a:bodyPr wrap="square" rtlCol="0">
            <a:spAutoFit/>
          </a:bodyPr>
          <a:lstStyle/>
          <a:p>
            <a:r>
              <a:rPr lang="en-US" sz="2400" dirty="0">
                <a:solidFill>
                  <a:schemeClr val="accent1"/>
                </a:solidFill>
              </a:rPr>
              <a:t>3</a:t>
            </a:r>
          </a:p>
        </p:txBody>
      </p:sp>
      <p:sp>
        <p:nvSpPr>
          <p:cNvPr id="9" name="TextBox 8">
            <a:extLst>
              <a:ext uri="{FF2B5EF4-FFF2-40B4-BE49-F238E27FC236}">
                <a16:creationId xmlns:a16="http://schemas.microsoft.com/office/drawing/2014/main" id="{07E2BA11-A52A-E149-A96A-91AAF174F1BC}"/>
              </a:ext>
            </a:extLst>
          </p:cNvPr>
          <p:cNvSpPr txBox="1"/>
          <p:nvPr/>
        </p:nvSpPr>
        <p:spPr>
          <a:xfrm>
            <a:off x="4533768" y="3615415"/>
            <a:ext cx="1442434" cy="461665"/>
          </a:xfrm>
          <a:prstGeom prst="rect">
            <a:avLst/>
          </a:prstGeom>
          <a:noFill/>
        </p:spPr>
        <p:txBody>
          <a:bodyPr wrap="square" rtlCol="0">
            <a:spAutoFit/>
          </a:bodyPr>
          <a:lstStyle/>
          <a:p>
            <a:r>
              <a:rPr lang="en-US" sz="2400" dirty="0">
                <a:solidFill>
                  <a:schemeClr val="accent2"/>
                </a:solidFill>
              </a:rPr>
              <a:t>KNO</a:t>
            </a:r>
            <a:r>
              <a:rPr lang="en-US" sz="2400" baseline="-25000" dirty="0">
                <a:solidFill>
                  <a:schemeClr val="accent2"/>
                </a:solidFill>
              </a:rPr>
              <a:t>3</a:t>
            </a:r>
          </a:p>
        </p:txBody>
      </p:sp>
      <p:sp>
        <p:nvSpPr>
          <p:cNvPr id="10" name="TextBox 9">
            <a:extLst>
              <a:ext uri="{FF2B5EF4-FFF2-40B4-BE49-F238E27FC236}">
                <a16:creationId xmlns:a16="http://schemas.microsoft.com/office/drawing/2014/main" id="{7D8F9A8D-8A1D-4241-87D0-C9548ED10401}"/>
              </a:ext>
            </a:extLst>
          </p:cNvPr>
          <p:cNvSpPr txBox="1"/>
          <p:nvPr/>
        </p:nvSpPr>
        <p:spPr>
          <a:xfrm>
            <a:off x="5464937" y="3567377"/>
            <a:ext cx="2687391" cy="461665"/>
          </a:xfrm>
          <a:prstGeom prst="rect">
            <a:avLst/>
          </a:prstGeom>
          <a:noFill/>
        </p:spPr>
        <p:txBody>
          <a:bodyPr wrap="square" rtlCol="0">
            <a:spAutoFit/>
          </a:bodyPr>
          <a:lstStyle/>
          <a:p>
            <a:r>
              <a:rPr lang="en-US" sz="2400" dirty="0">
                <a:solidFill>
                  <a:schemeClr val="accent2"/>
                </a:solidFill>
              </a:rPr>
              <a:t>+  Ca (PO</a:t>
            </a:r>
            <a:r>
              <a:rPr lang="en-US" sz="2400" baseline="-25000" dirty="0">
                <a:solidFill>
                  <a:schemeClr val="accent2"/>
                </a:solidFill>
              </a:rPr>
              <a:t>4</a:t>
            </a:r>
            <a:r>
              <a:rPr lang="en-US" sz="2400" dirty="0">
                <a:solidFill>
                  <a:schemeClr val="accent2"/>
                </a:solidFill>
              </a:rPr>
              <a:t>) </a:t>
            </a:r>
          </a:p>
        </p:txBody>
      </p:sp>
      <p:sp>
        <p:nvSpPr>
          <p:cNvPr id="11" name="TextBox 10">
            <a:extLst>
              <a:ext uri="{FF2B5EF4-FFF2-40B4-BE49-F238E27FC236}">
                <a16:creationId xmlns:a16="http://schemas.microsoft.com/office/drawing/2014/main" id="{2AC44EA7-656B-614B-9066-D8C10D1D4850}"/>
              </a:ext>
            </a:extLst>
          </p:cNvPr>
          <p:cNvSpPr txBox="1"/>
          <p:nvPr/>
        </p:nvSpPr>
        <p:spPr>
          <a:xfrm>
            <a:off x="6087415" y="3769063"/>
            <a:ext cx="1442434" cy="338554"/>
          </a:xfrm>
          <a:prstGeom prst="rect">
            <a:avLst/>
          </a:prstGeom>
          <a:noFill/>
        </p:spPr>
        <p:txBody>
          <a:bodyPr wrap="square" rtlCol="0">
            <a:spAutoFit/>
          </a:bodyPr>
          <a:lstStyle/>
          <a:p>
            <a:r>
              <a:rPr lang="en-US" sz="2400" baseline="-25000" dirty="0">
                <a:solidFill>
                  <a:schemeClr val="accent2"/>
                </a:solidFill>
              </a:rPr>
              <a:t>3              2</a:t>
            </a:r>
          </a:p>
        </p:txBody>
      </p:sp>
      <p:sp>
        <p:nvSpPr>
          <p:cNvPr id="12" name="TextBox 11">
            <a:extLst>
              <a:ext uri="{FF2B5EF4-FFF2-40B4-BE49-F238E27FC236}">
                <a16:creationId xmlns:a16="http://schemas.microsoft.com/office/drawing/2014/main" id="{DC4D2357-D3A4-B14C-83C2-F3D02752DA33}"/>
              </a:ext>
            </a:extLst>
          </p:cNvPr>
          <p:cNvSpPr txBox="1"/>
          <p:nvPr/>
        </p:nvSpPr>
        <p:spPr>
          <a:xfrm>
            <a:off x="4289471" y="3637109"/>
            <a:ext cx="548961" cy="461665"/>
          </a:xfrm>
          <a:prstGeom prst="rect">
            <a:avLst/>
          </a:prstGeom>
          <a:noFill/>
        </p:spPr>
        <p:txBody>
          <a:bodyPr wrap="square" rtlCol="0">
            <a:spAutoFit/>
          </a:bodyPr>
          <a:lstStyle/>
          <a:p>
            <a:r>
              <a:rPr lang="en-US" sz="2400" dirty="0">
                <a:solidFill>
                  <a:schemeClr val="accent2"/>
                </a:solidFill>
              </a:rPr>
              <a:t>6</a:t>
            </a:r>
          </a:p>
        </p:txBody>
      </p:sp>
    </p:spTree>
    <p:extLst>
      <p:ext uri="{BB962C8B-B14F-4D97-AF65-F5344CB8AC3E}">
        <p14:creationId xmlns:p14="http://schemas.microsoft.com/office/powerpoint/2010/main" val="305661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of the Video</a:t>
            </a:r>
          </a:p>
        </p:txBody>
      </p:sp>
      <p:sp>
        <p:nvSpPr>
          <p:cNvPr id="3" name="Content Placeholder 2"/>
          <p:cNvSpPr>
            <a:spLocks noGrp="1"/>
          </p:cNvSpPr>
          <p:nvPr>
            <p:ph idx="1"/>
          </p:nvPr>
        </p:nvSpPr>
        <p:spPr>
          <a:xfrm>
            <a:off x="838200" y="1690688"/>
            <a:ext cx="10984606" cy="4040410"/>
          </a:xfrm>
        </p:spPr>
        <p:txBody>
          <a:bodyPr>
            <a:normAutofit/>
          </a:bodyPr>
          <a:lstStyle/>
          <a:p>
            <a:pPr marL="0" indent="0">
              <a:buNone/>
            </a:pPr>
            <a:r>
              <a:rPr lang="en-US" dirty="0"/>
              <a:t>Lead (II) nitrate is dissolved in a sample of water. Lead ions are particularly unsafe for human consumption. What are some ways to get the lead out?</a:t>
            </a:r>
          </a:p>
          <a:p>
            <a:pPr marL="0" indent="0">
              <a:buNone/>
            </a:pPr>
            <a:r>
              <a:rPr lang="en-US" dirty="0">
                <a:solidFill>
                  <a:schemeClr val="accent1"/>
                </a:solidFill>
              </a:rPr>
              <a:t>Mix with a different anion to form a precipitate:</a:t>
            </a:r>
          </a:p>
          <a:p>
            <a:pPr marL="0" indent="0">
              <a:buNone/>
            </a:pPr>
            <a:r>
              <a:rPr lang="en-US" dirty="0">
                <a:solidFill>
                  <a:schemeClr val="accent1"/>
                </a:solidFill>
              </a:rPr>
              <a:t>	Pb(NO</a:t>
            </a:r>
            <a:r>
              <a:rPr lang="en-US" baseline="-25000" dirty="0">
                <a:solidFill>
                  <a:schemeClr val="accent1"/>
                </a:solidFill>
              </a:rPr>
              <a:t>3</a:t>
            </a:r>
            <a:r>
              <a:rPr lang="en-US" dirty="0">
                <a:solidFill>
                  <a:schemeClr val="accent1"/>
                </a:solidFill>
              </a:rPr>
              <a:t>)</a:t>
            </a:r>
            <a:r>
              <a:rPr lang="en-US" baseline="-25000" dirty="0">
                <a:solidFill>
                  <a:schemeClr val="accent1"/>
                </a:solidFill>
              </a:rPr>
              <a:t>2    </a:t>
            </a:r>
            <a:r>
              <a:rPr lang="en-US" dirty="0">
                <a:solidFill>
                  <a:schemeClr val="accent1"/>
                </a:solidFill>
              </a:rPr>
              <a:t>+    </a:t>
            </a:r>
            <a:r>
              <a:rPr lang="en-US" dirty="0" err="1">
                <a:solidFill>
                  <a:schemeClr val="accent1"/>
                </a:solidFill>
              </a:rPr>
              <a:t>NaI</a:t>
            </a:r>
            <a:r>
              <a:rPr lang="en-US" dirty="0">
                <a:solidFill>
                  <a:schemeClr val="accent1"/>
                </a:solidFill>
              </a:rPr>
              <a:t>   </a:t>
            </a:r>
            <a:r>
              <a:rPr lang="en-US" dirty="0">
                <a:solidFill>
                  <a:schemeClr val="accent1"/>
                </a:solidFill>
                <a:sym typeface="Wingdings" pitchFamily="2" charset="2"/>
              </a:rPr>
              <a:t></a:t>
            </a:r>
          </a:p>
          <a:p>
            <a:pPr marL="0" indent="0">
              <a:buNone/>
            </a:pPr>
            <a:r>
              <a:rPr lang="en-US" dirty="0">
                <a:solidFill>
                  <a:schemeClr val="accent1"/>
                </a:solidFill>
                <a:sym typeface="Wingdings" pitchFamily="2" charset="2"/>
              </a:rPr>
              <a:t>	Pb</a:t>
            </a:r>
            <a:r>
              <a:rPr lang="en-US" baseline="30000" dirty="0">
                <a:solidFill>
                  <a:schemeClr val="accent1"/>
                </a:solidFill>
                <a:sym typeface="Wingdings" pitchFamily="2" charset="2"/>
              </a:rPr>
              <a:t>+2   </a:t>
            </a:r>
            <a:r>
              <a:rPr lang="en-US" dirty="0">
                <a:solidFill>
                  <a:schemeClr val="accent1"/>
                </a:solidFill>
                <a:sym typeface="Wingdings" pitchFamily="2" charset="2"/>
              </a:rPr>
              <a:t>+    2NO</a:t>
            </a:r>
            <a:r>
              <a:rPr lang="en-US" baseline="-25000" dirty="0">
                <a:solidFill>
                  <a:schemeClr val="accent1"/>
                </a:solidFill>
                <a:sym typeface="Wingdings" pitchFamily="2" charset="2"/>
              </a:rPr>
              <a:t>3</a:t>
            </a:r>
            <a:r>
              <a:rPr lang="en-US" baseline="30000" dirty="0">
                <a:solidFill>
                  <a:schemeClr val="accent1"/>
                </a:solidFill>
                <a:sym typeface="Wingdings" pitchFamily="2" charset="2"/>
              </a:rPr>
              <a:t>-</a:t>
            </a:r>
            <a:r>
              <a:rPr lang="en-US" dirty="0">
                <a:solidFill>
                  <a:schemeClr val="accent1"/>
                </a:solidFill>
                <a:sym typeface="Wingdings" pitchFamily="2" charset="2"/>
              </a:rPr>
              <a:t> +    Na</a:t>
            </a:r>
            <a:r>
              <a:rPr lang="en-US" baseline="30000" dirty="0">
                <a:solidFill>
                  <a:schemeClr val="accent1"/>
                </a:solidFill>
                <a:sym typeface="Wingdings" pitchFamily="2" charset="2"/>
              </a:rPr>
              <a:t>+</a:t>
            </a:r>
            <a:r>
              <a:rPr lang="en-US" dirty="0">
                <a:solidFill>
                  <a:schemeClr val="accent1"/>
                </a:solidFill>
                <a:sym typeface="Wingdings" pitchFamily="2" charset="2"/>
              </a:rPr>
              <a:t>    +    I</a:t>
            </a:r>
            <a:r>
              <a:rPr lang="en-US" baseline="30000" dirty="0">
                <a:solidFill>
                  <a:schemeClr val="accent1"/>
                </a:solidFill>
                <a:sym typeface="Wingdings" pitchFamily="2" charset="2"/>
              </a:rPr>
              <a:t>-</a:t>
            </a:r>
            <a:r>
              <a:rPr lang="en-US" dirty="0">
                <a:solidFill>
                  <a:schemeClr val="accent1"/>
                </a:solidFill>
                <a:sym typeface="Wingdings" pitchFamily="2" charset="2"/>
              </a:rPr>
              <a:t>        PbI</a:t>
            </a:r>
            <a:r>
              <a:rPr lang="en-US" baseline="-25000" dirty="0">
                <a:solidFill>
                  <a:schemeClr val="accent1"/>
                </a:solidFill>
                <a:sym typeface="Wingdings" pitchFamily="2" charset="2"/>
              </a:rPr>
              <a:t>2</a:t>
            </a:r>
            <a:r>
              <a:rPr lang="en-US" dirty="0">
                <a:solidFill>
                  <a:schemeClr val="accent1"/>
                </a:solidFill>
                <a:sym typeface="Wingdings" pitchFamily="2" charset="2"/>
              </a:rPr>
              <a:t>(s)    +    Na</a:t>
            </a:r>
            <a:r>
              <a:rPr lang="en-US" baseline="30000" dirty="0">
                <a:solidFill>
                  <a:schemeClr val="accent1"/>
                </a:solidFill>
                <a:sym typeface="Wingdings" pitchFamily="2" charset="2"/>
              </a:rPr>
              <a:t>+</a:t>
            </a:r>
            <a:r>
              <a:rPr lang="en-US" dirty="0">
                <a:solidFill>
                  <a:schemeClr val="accent1"/>
                </a:solidFill>
                <a:sym typeface="Wingdings" pitchFamily="2" charset="2"/>
              </a:rPr>
              <a:t>    +    NO</a:t>
            </a:r>
            <a:r>
              <a:rPr lang="en-US" baseline="-25000" dirty="0">
                <a:solidFill>
                  <a:schemeClr val="accent1"/>
                </a:solidFill>
                <a:sym typeface="Wingdings" pitchFamily="2" charset="2"/>
              </a:rPr>
              <a:t>3</a:t>
            </a:r>
            <a:r>
              <a:rPr lang="en-US" dirty="0">
                <a:solidFill>
                  <a:schemeClr val="accent1"/>
                </a:solidFill>
                <a:sym typeface="Wingdings" pitchFamily="2" charset="2"/>
              </a:rPr>
              <a:t>-</a:t>
            </a:r>
          </a:p>
          <a:p>
            <a:pPr marL="0" indent="0">
              <a:buNone/>
            </a:pPr>
            <a:r>
              <a:rPr lang="en-US" dirty="0">
                <a:solidFill>
                  <a:schemeClr val="accent1"/>
                </a:solidFill>
                <a:sym typeface="Wingdings" pitchFamily="2" charset="2"/>
              </a:rPr>
              <a:t>	Pb</a:t>
            </a:r>
            <a:r>
              <a:rPr lang="en-US" baseline="30000" dirty="0">
                <a:solidFill>
                  <a:schemeClr val="accent1"/>
                </a:solidFill>
                <a:sym typeface="Wingdings" pitchFamily="2" charset="2"/>
              </a:rPr>
              <a:t>+2 </a:t>
            </a:r>
            <a:r>
              <a:rPr lang="en-US" dirty="0">
                <a:solidFill>
                  <a:schemeClr val="accent1"/>
                </a:solidFill>
                <a:sym typeface="Wingdings" pitchFamily="2" charset="2"/>
              </a:rPr>
              <a:t>+ 2I-  PbI</a:t>
            </a:r>
            <a:r>
              <a:rPr lang="en-US" baseline="-25000" dirty="0">
                <a:solidFill>
                  <a:schemeClr val="accent1"/>
                </a:solidFill>
                <a:sym typeface="Wingdings" pitchFamily="2" charset="2"/>
              </a:rPr>
              <a:t>2</a:t>
            </a:r>
            <a:r>
              <a:rPr lang="en-US" dirty="0">
                <a:solidFill>
                  <a:schemeClr val="accent1"/>
                </a:solidFill>
                <a:sym typeface="Wingdings" pitchFamily="2" charset="2"/>
              </a:rPr>
              <a:t>(s)</a:t>
            </a:r>
          </a:p>
          <a:p>
            <a:pPr marL="0" indent="0">
              <a:buNone/>
            </a:pPr>
            <a:r>
              <a:rPr lang="en-US" dirty="0">
                <a:solidFill>
                  <a:schemeClr val="accent1"/>
                </a:solidFill>
                <a:sym typeface="Wingdings" pitchFamily="2" charset="2"/>
              </a:rPr>
              <a:t>If we filter now, what will come out and what will still be in the water?</a:t>
            </a:r>
            <a:endParaRPr lang="en-US" dirty="0">
              <a:solidFill>
                <a:schemeClr val="accent1"/>
              </a:solidFill>
            </a:endParaRPr>
          </a:p>
        </p:txBody>
      </p:sp>
      <p:pic>
        <p:nvPicPr>
          <p:cNvPr id="6" name="Picture 5">
            <a:extLst>
              <a:ext uri="{FF2B5EF4-FFF2-40B4-BE49-F238E27FC236}">
                <a16:creationId xmlns:a16="http://schemas.microsoft.com/office/drawing/2014/main" id="{D9743949-E798-EF42-966B-BD138F63A916}"/>
              </a:ext>
            </a:extLst>
          </p:cNvPr>
          <p:cNvPicPr>
            <a:picLocks noChangeAspect="1"/>
          </p:cNvPicPr>
          <p:nvPr/>
        </p:nvPicPr>
        <p:blipFill>
          <a:blip r:embed="rId2"/>
          <a:stretch>
            <a:fillRect/>
          </a:stretch>
        </p:blipFill>
        <p:spPr>
          <a:xfrm>
            <a:off x="369194" y="266594"/>
            <a:ext cx="1820334" cy="1019387"/>
          </a:xfrm>
          <a:prstGeom prst="rect">
            <a:avLst/>
          </a:prstGeom>
        </p:spPr>
      </p:pic>
      <p:pic>
        <p:nvPicPr>
          <p:cNvPr id="7" name="Picture 6">
            <a:extLst>
              <a:ext uri="{FF2B5EF4-FFF2-40B4-BE49-F238E27FC236}">
                <a16:creationId xmlns:a16="http://schemas.microsoft.com/office/drawing/2014/main" id="{3E58E078-D49B-4C46-9B59-DC77B433C16B}"/>
              </a:ext>
            </a:extLst>
          </p:cNvPr>
          <p:cNvPicPr>
            <a:picLocks noChangeAspect="1"/>
          </p:cNvPicPr>
          <p:nvPr/>
        </p:nvPicPr>
        <p:blipFill>
          <a:blip r:embed="rId3"/>
          <a:stretch>
            <a:fillRect/>
          </a:stretch>
        </p:blipFill>
        <p:spPr>
          <a:xfrm>
            <a:off x="9922673" y="0"/>
            <a:ext cx="2269327" cy="1637573"/>
          </a:xfrm>
          <a:prstGeom prst="rect">
            <a:avLst/>
          </a:prstGeom>
        </p:spPr>
      </p:pic>
      <p:sp>
        <p:nvSpPr>
          <p:cNvPr id="4" name="TextBox 3">
            <a:extLst>
              <a:ext uri="{FF2B5EF4-FFF2-40B4-BE49-F238E27FC236}">
                <a16:creationId xmlns:a16="http://schemas.microsoft.com/office/drawing/2014/main" id="{8D30DE1E-6E2F-ED4D-975F-B01D7601AF24}"/>
              </a:ext>
            </a:extLst>
          </p:cNvPr>
          <p:cNvSpPr txBox="1"/>
          <p:nvPr/>
        </p:nvSpPr>
        <p:spPr>
          <a:xfrm>
            <a:off x="4623515" y="2967335"/>
            <a:ext cx="3232597" cy="461665"/>
          </a:xfrm>
          <a:prstGeom prst="rect">
            <a:avLst/>
          </a:prstGeom>
          <a:noFill/>
        </p:spPr>
        <p:txBody>
          <a:bodyPr wrap="square" rtlCol="0">
            <a:spAutoFit/>
          </a:bodyPr>
          <a:lstStyle/>
          <a:p>
            <a:r>
              <a:rPr lang="en-US" sz="2400" dirty="0">
                <a:solidFill>
                  <a:schemeClr val="accent1"/>
                </a:solidFill>
              </a:rPr>
              <a:t>PbI</a:t>
            </a:r>
            <a:r>
              <a:rPr lang="en-US" sz="2400" baseline="-25000" dirty="0">
                <a:solidFill>
                  <a:schemeClr val="accent1"/>
                </a:solidFill>
              </a:rPr>
              <a:t>2</a:t>
            </a:r>
            <a:r>
              <a:rPr lang="en-US" sz="2400" dirty="0">
                <a:solidFill>
                  <a:schemeClr val="accent1"/>
                </a:solidFill>
              </a:rPr>
              <a:t>(s)  +    NaNO</a:t>
            </a:r>
            <a:r>
              <a:rPr lang="en-US" sz="2400" baseline="-25000" dirty="0">
                <a:solidFill>
                  <a:schemeClr val="accent1"/>
                </a:solidFill>
              </a:rPr>
              <a:t>3</a:t>
            </a:r>
            <a:r>
              <a:rPr lang="en-US" sz="2400" dirty="0">
                <a:solidFill>
                  <a:schemeClr val="accent1"/>
                </a:solidFill>
              </a:rPr>
              <a:t>(</a:t>
            </a:r>
            <a:r>
              <a:rPr lang="en-US" sz="2400" dirty="0" err="1">
                <a:solidFill>
                  <a:schemeClr val="accent1"/>
                </a:solidFill>
              </a:rPr>
              <a:t>aq</a:t>
            </a:r>
            <a:r>
              <a:rPr lang="en-US" sz="2400" dirty="0">
                <a:solidFill>
                  <a:schemeClr val="accent1"/>
                </a:solidFill>
              </a:rPr>
              <a:t>)</a:t>
            </a:r>
          </a:p>
        </p:txBody>
      </p:sp>
      <p:sp>
        <p:nvSpPr>
          <p:cNvPr id="5" name="Oval 4">
            <a:extLst>
              <a:ext uri="{FF2B5EF4-FFF2-40B4-BE49-F238E27FC236}">
                <a16:creationId xmlns:a16="http://schemas.microsoft.com/office/drawing/2014/main" id="{A46E28E0-A70D-9244-96B8-BAD18D0A8BDC}"/>
              </a:ext>
            </a:extLst>
          </p:cNvPr>
          <p:cNvSpPr/>
          <p:nvPr/>
        </p:nvSpPr>
        <p:spPr>
          <a:xfrm>
            <a:off x="2756079" y="3406462"/>
            <a:ext cx="965916" cy="4475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B091E97-74B2-4F41-AE5A-6912CA042B34}"/>
              </a:ext>
            </a:extLst>
          </p:cNvPr>
          <p:cNvSpPr/>
          <p:nvPr/>
        </p:nvSpPr>
        <p:spPr>
          <a:xfrm>
            <a:off x="8640650" y="3368812"/>
            <a:ext cx="965916" cy="4475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B98A497-F3DD-E743-BA63-42DFE4F2FC6D}"/>
              </a:ext>
            </a:extLst>
          </p:cNvPr>
          <p:cNvSpPr txBox="1"/>
          <p:nvPr/>
        </p:nvSpPr>
        <p:spPr>
          <a:xfrm>
            <a:off x="7507310" y="3343416"/>
            <a:ext cx="669702" cy="461665"/>
          </a:xfrm>
          <a:prstGeom prst="rect">
            <a:avLst/>
          </a:prstGeom>
          <a:noFill/>
        </p:spPr>
        <p:txBody>
          <a:bodyPr wrap="square" rtlCol="0">
            <a:spAutoFit/>
          </a:bodyPr>
          <a:lstStyle/>
          <a:p>
            <a:r>
              <a:rPr lang="en-US" sz="2400" dirty="0">
                <a:solidFill>
                  <a:srgbClr val="FF0000"/>
                </a:solidFill>
              </a:rPr>
              <a:t>2</a:t>
            </a:r>
          </a:p>
        </p:txBody>
      </p:sp>
      <p:sp>
        <p:nvSpPr>
          <p:cNvPr id="10" name="TextBox 9">
            <a:extLst>
              <a:ext uri="{FF2B5EF4-FFF2-40B4-BE49-F238E27FC236}">
                <a16:creationId xmlns:a16="http://schemas.microsoft.com/office/drawing/2014/main" id="{EB089942-41DD-804B-BD5B-D5E4AAE61F89}"/>
              </a:ext>
            </a:extLst>
          </p:cNvPr>
          <p:cNvSpPr txBox="1"/>
          <p:nvPr/>
        </p:nvSpPr>
        <p:spPr>
          <a:xfrm>
            <a:off x="8629381" y="3343417"/>
            <a:ext cx="669702" cy="461665"/>
          </a:xfrm>
          <a:prstGeom prst="rect">
            <a:avLst/>
          </a:prstGeom>
          <a:noFill/>
        </p:spPr>
        <p:txBody>
          <a:bodyPr wrap="square" rtlCol="0">
            <a:spAutoFit/>
          </a:bodyPr>
          <a:lstStyle/>
          <a:p>
            <a:r>
              <a:rPr lang="en-US" sz="2400" dirty="0">
                <a:solidFill>
                  <a:srgbClr val="FF0000"/>
                </a:solidFill>
              </a:rPr>
              <a:t>2</a:t>
            </a:r>
          </a:p>
        </p:txBody>
      </p:sp>
      <p:sp>
        <p:nvSpPr>
          <p:cNvPr id="11" name="TextBox 10">
            <a:extLst>
              <a:ext uri="{FF2B5EF4-FFF2-40B4-BE49-F238E27FC236}">
                <a16:creationId xmlns:a16="http://schemas.microsoft.com/office/drawing/2014/main" id="{734BD024-B831-1A42-8335-FD2926948514}"/>
              </a:ext>
            </a:extLst>
          </p:cNvPr>
          <p:cNvSpPr txBox="1"/>
          <p:nvPr/>
        </p:nvSpPr>
        <p:spPr>
          <a:xfrm>
            <a:off x="3948179" y="3386208"/>
            <a:ext cx="669702" cy="461665"/>
          </a:xfrm>
          <a:prstGeom prst="rect">
            <a:avLst/>
          </a:prstGeom>
          <a:noFill/>
        </p:spPr>
        <p:txBody>
          <a:bodyPr wrap="square" rtlCol="0">
            <a:spAutoFit/>
          </a:bodyPr>
          <a:lstStyle/>
          <a:p>
            <a:r>
              <a:rPr lang="en-US" sz="2400" dirty="0">
                <a:solidFill>
                  <a:srgbClr val="FF0000"/>
                </a:solidFill>
              </a:rPr>
              <a:t>2</a:t>
            </a:r>
          </a:p>
        </p:txBody>
      </p:sp>
      <p:sp>
        <p:nvSpPr>
          <p:cNvPr id="12" name="TextBox 11">
            <a:extLst>
              <a:ext uri="{FF2B5EF4-FFF2-40B4-BE49-F238E27FC236}">
                <a16:creationId xmlns:a16="http://schemas.microsoft.com/office/drawing/2014/main" id="{83DDD4CE-113C-CC4D-B1B7-439CF80EC769}"/>
              </a:ext>
            </a:extLst>
          </p:cNvPr>
          <p:cNvSpPr txBox="1"/>
          <p:nvPr/>
        </p:nvSpPr>
        <p:spPr>
          <a:xfrm>
            <a:off x="4983587" y="3343416"/>
            <a:ext cx="669702" cy="461665"/>
          </a:xfrm>
          <a:prstGeom prst="rect">
            <a:avLst/>
          </a:prstGeom>
          <a:noFill/>
        </p:spPr>
        <p:txBody>
          <a:bodyPr wrap="square" rtlCol="0">
            <a:spAutoFit/>
          </a:bodyPr>
          <a:lstStyle/>
          <a:p>
            <a:r>
              <a:rPr lang="en-US" sz="2400" dirty="0">
                <a:solidFill>
                  <a:srgbClr val="FF0000"/>
                </a:solidFill>
              </a:rPr>
              <a:t>2</a:t>
            </a:r>
          </a:p>
        </p:txBody>
      </p:sp>
      <p:sp>
        <p:nvSpPr>
          <p:cNvPr id="13" name="TextBox 12">
            <a:extLst>
              <a:ext uri="{FF2B5EF4-FFF2-40B4-BE49-F238E27FC236}">
                <a16:creationId xmlns:a16="http://schemas.microsoft.com/office/drawing/2014/main" id="{CCE223E6-8C1B-394F-8741-2AF3184635A2}"/>
              </a:ext>
            </a:extLst>
          </p:cNvPr>
          <p:cNvSpPr txBox="1"/>
          <p:nvPr/>
        </p:nvSpPr>
        <p:spPr>
          <a:xfrm>
            <a:off x="3239037" y="2893813"/>
            <a:ext cx="669702" cy="461665"/>
          </a:xfrm>
          <a:prstGeom prst="rect">
            <a:avLst/>
          </a:prstGeom>
          <a:noFill/>
        </p:spPr>
        <p:txBody>
          <a:bodyPr wrap="square" rtlCol="0">
            <a:spAutoFit/>
          </a:bodyPr>
          <a:lstStyle/>
          <a:p>
            <a:r>
              <a:rPr lang="en-US" sz="2400" dirty="0">
                <a:solidFill>
                  <a:srgbClr val="FF0000"/>
                </a:solidFill>
              </a:rPr>
              <a:t>2</a:t>
            </a:r>
          </a:p>
        </p:txBody>
      </p:sp>
      <p:sp>
        <p:nvSpPr>
          <p:cNvPr id="14" name="TextBox 13">
            <a:extLst>
              <a:ext uri="{FF2B5EF4-FFF2-40B4-BE49-F238E27FC236}">
                <a16:creationId xmlns:a16="http://schemas.microsoft.com/office/drawing/2014/main" id="{0584A81E-908C-D44F-9395-F2DBE45EA0A4}"/>
              </a:ext>
            </a:extLst>
          </p:cNvPr>
          <p:cNvSpPr txBox="1"/>
          <p:nvPr/>
        </p:nvSpPr>
        <p:spPr>
          <a:xfrm>
            <a:off x="5782076" y="2967335"/>
            <a:ext cx="669702" cy="461665"/>
          </a:xfrm>
          <a:prstGeom prst="rect">
            <a:avLst/>
          </a:prstGeom>
          <a:noFill/>
        </p:spPr>
        <p:txBody>
          <a:bodyPr wrap="square" rtlCol="0">
            <a:spAutoFit/>
          </a:bodyPr>
          <a:lstStyle/>
          <a:p>
            <a:r>
              <a:rPr lang="en-US" sz="2400" dirty="0">
                <a:solidFill>
                  <a:srgbClr val="FF0000"/>
                </a:solidFill>
              </a:rPr>
              <a:t>2</a:t>
            </a:r>
          </a:p>
        </p:txBody>
      </p:sp>
      <p:cxnSp>
        <p:nvCxnSpPr>
          <p:cNvPr id="16" name="Straight Connector 15">
            <a:extLst>
              <a:ext uri="{FF2B5EF4-FFF2-40B4-BE49-F238E27FC236}">
                <a16:creationId xmlns:a16="http://schemas.microsoft.com/office/drawing/2014/main" id="{457A5847-DFC8-E340-BFC4-F53599403D56}"/>
              </a:ext>
            </a:extLst>
          </p:cNvPr>
          <p:cNvCxnSpPr/>
          <p:nvPr/>
        </p:nvCxnSpPr>
        <p:spPr>
          <a:xfrm>
            <a:off x="8629381" y="3124645"/>
            <a:ext cx="1046677" cy="9579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2B76497-F39D-214D-B410-4C058F65D63C}"/>
              </a:ext>
            </a:extLst>
          </p:cNvPr>
          <p:cNvCxnSpPr/>
          <p:nvPr/>
        </p:nvCxnSpPr>
        <p:spPr>
          <a:xfrm>
            <a:off x="2895868" y="3198167"/>
            <a:ext cx="1046677" cy="9579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18986CE-7BA0-CF41-ABB9-10188B56A670}"/>
              </a:ext>
            </a:extLst>
          </p:cNvPr>
          <p:cNvCxnSpPr/>
          <p:nvPr/>
        </p:nvCxnSpPr>
        <p:spPr>
          <a:xfrm>
            <a:off x="7452573" y="3178150"/>
            <a:ext cx="1046677" cy="9579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34DA141-CF26-1644-B388-867C5C55A3F0}"/>
              </a:ext>
            </a:extLst>
          </p:cNvPr>
          <p:cNvCxnSpPr/>
          <p:nvPr/>
        </p:nvCxnSpPr>
        <p:spPr>
          <a:xfrm>
            <a:off x="3938385" y="3231914"/>
            <a:ext cx="1046677" cy="9579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709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animBg="1"/>
      <p:bldP spid="9" grpId="0"/>
      <p:bldP spid="10" grpId="0"/>
      <p:bldP spid="11" grpId="0"/>
      <p:bldP spid="12" grpId="0"/>
      <p:bldP spid="13" grpId="0"/>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accent1"/>
                </a:solidFill>
              </a:rPr>
              <a:t>Now you should be able to…</a:t>
            </a:r>
          </a:p>
        </p:txBody>
      </p:sp>
      <p:sp>
        <p:nvSpPr>
          <p:cNvPr id="5" name="Content Placeholder 4"/>
          <p:cNvSpPr>
            <a:spLocks noGrp="1"/>
          </p:cNvSpPr>
          <p:nvPr>
            <p:ph idx="1"/>
          </p:nvPr>
        </p:nvSpPr>
        <p:spPr/>
        <p:txBody>
          <a:bodyPr/>
          <a:lstStyle/>
          <a:p>
            <a:pPr lvl="1"/>
            <a:r>
              <a:rPr lang="en-US" dirty="0">
                <a:solidFill>
                  <a:srgbClr val="FFC000"/>
                </a:solidFill>
              </a:rPr>
              <a:t>Memorize</a:t>
            </a:r>
            <a:r>
              <a:rPr lang="en-US" dirty="0"/>
              <a:t> solubility rules to determine which substances dissolve in reactions</a:t>
            </a:r>
          </a:p>
          <a:p>
            <a:pPr lvl="1"/>
            <a:r>
              <a:rPr lang="en-US" dirty="0"/>
              <a:t>Identify insoluble solid precipitates.</a:t>
            </a:r>
          </a:p>
          <a:p>
            <a:pPr lvl="1"/>
            <a:r>
              <a:rPr lang="en-US" dirty="0"/>
              <a:t>Write net ionic equations.</a:t>
            </a:r>
          </a:p>
          <a:p>
            <a:endParaRPr lang="en-US" dirty="0"/>
          </a:p>
        </p:txBody>
      </p:sp>
    </p:spTree>
    <p:extLst>
      <p:ext uri="{BB962C8B-B14F-4D97-AF65-F5344CB8AC3E}">
        <p14:creationId xmlns:p14="http://schemas.microsoft.com/office/powerpoint/2010/main" val="6232276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Limiting Reactants and </a:t>
            </a:r>
            <a:br>
              <a:rPr lang="en-US" dirty="0"/>
            </a:br>
            <a:r>
              <a:rPr lang="en-US" dirty="0"/>
              <a:t>Percent Yield</a:t>
            </a:r>
          </a:p>
        </p:txBody>
      </p:sp>
    </p:spTree>
    <p:extLst>
      <p:ext uri="{BB962C8B-B14F-4D97-AF65-F5344CB8AC3E}">
        <p14:creationId xmlns:p14="http://schemas.microsoft.com/office/powerpoint/2010/main" val="3968273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C000"/>
                </a:solidFill>
              </a:rPr>
              <a:t>Memorize</a:t>
            </a:r>
          </a:p>
        </p:txBody>
      </p:sp>
      <p:sp>
        <p:nvSpPr>
          <p:cNvPr id="3" name="Content Placeholder 2"/>
          <p:cNvSpPr>
            <a:spLocks noGrp="1"/>
          </p:cNvSpPr>
          <p:nvPr>
            <p:ph idx="1"/>
          </p:nvPr>
        </p:nvSpPr>
        <p:spPr/>
        <p:txBody>
          <a:bodyPr/>
          <a:lstStyle/>
          <a:p>
            <a:r>
              <a:rPr lang="en-US" dirty="0"/>
              <a:t>Everything you must memorize will be marked in </a:t>
            </a:r>
            <a:r>
              <a:rPr lang="en-US" dirty="0">
                <a:solidFill>
                  <a:srgbClr val="FFC000"/>
                </a:solidFill>
              </a:rPr>
              <a:t>this color</a:t>
            </a:r>
            <a:r>
              <a:rPr lang="en-US" dirty="0"/>
              <a:t>. </a:t>
            </a:r>
          </a:p>
          <a:p>
            <a:r>
              <a:rPr lang="en-US" dirty="0"/>
              <a:t>Any questions? Chat me on remind or canvas ASAP!</a:t>
            </a:r>
          </a:p>
        </p:txBody>
      </p:sp>
    </p:spTree>
    <p:extLst>
      <p:ext uri="{BB962C8B-B14F-4D97-AF65-F5344CB8AC3E}">
        <p14:creationId xmlns:p14="http://schemas.microsoft.com/office/powerpoint/2010/main" val="24486641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Objectives</a:t>
            </a:r>
          </a:p>
        </p:txBody>
      </p:sp>
      <p:sp>
        <p:nvSpPr>
          <p:cNvPr id="3" name="Content Placeholder 2"/>
          <p:cNvSpPr>
            <a:spLocks noGrp="1"/>
          </p:cNvSpPr>
          <p:nvPr>
            <p:ph idx="1"/>
          </p:nvPr>
        </p:nvSpPr>
        <p:spPr/>
        <p:txBody>
          <a:bodyPr/>
          <a:lstStyle/>
          <a:p>
            <a:pPr marL="0" indent="0">
              <a:buNone/>
            </a:pPr>
            <a:r>
              <a:rPr lang="en-US" dirty="0">
                <a:solidFill>
                  <a:schemeClr val="accent1"/>
                </a:solidFill>
              </a:rPr>
              <a:t>You should already be able to…</a:t>
            </a:r>
          </a:p>
          <a:p>
            <a:pPr lvl="1"/>
            <a:r>
              <a:rPr lang="en-US" dirty="0"/>
              <a:t>Calculate the moles, mass, number of molecules/atoms in a substance</a:t>
            </a:r>
          </a:p>
          <a:p>
            <a:pPr lvl="1"/>
            <a:r>
              <a:rPr lang="en-US" dirty="0"/>
              <a:t>Balance reactions</a:t>
            </a:r>
          </a:p>
          <a:p>
            <a:pPr marL="0" indent="0">
              <a:buNone/>
            </a:pPr>
            <a:r>
              <a:rPr lang="en-US" dirty="0">
                <a:solidFill>
                  <a:schemeClr val="accent1"/>
                </a:solidFill>
              </a:rPr>
              <a:t>By the end of this video you should be able to…</a:t>
            </a:r>
          </a:p>
          <a:p>
            <a:pPr lvl="1"/>
            <a:r>
              <a:rPr lang="en-US" dirty="0"/>
              <a:t>Use balanced equations to determine the amount of a product that will form.</a:t>
            </a:r>
          </a:p>
          <a:p>
            <a:pPr lvl="1"/>
            <a:r>
              <a:rPr lang="en-US" dirty="0"/>
              <a:t>Calculate the percent yield of a lab.</a:t>
            </a:r>
          </a:p>
        </p:txBody>
      </p:sp>
    </p:spTree>
    <p:extLst>
      <p:ext uri="{BB962C8B-B14F-4D97-AF65-F5344CB8AC3E}">
        <p14:creationId xmlns:p14="http://schemas.microsoft.com/office/powerpoint/2010/main" val="224325697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8256"/>
            <a:ext cx="10515600" cy="662782"/>
          </a:xfrm>
        </p:spPr>
        <p:txBody>
          <a:bodyPr>
            <a:normAutofit fontScale="90000"/>
          </a:bodyPr>
          <a:lstStyle/>
          <a:p>
            <a:r>
              <a:rPr lang="en-US" dirty="0"/>
              <a:t>Question of the Video</a:t>
            </a:r>
          </a:p>
        </p:txBody>
      </p:sp>
      <p:sp>
        <p:nvSpPr>
          <p:cNvPr id="3" name="Content Placeholder 2"/>
          <p:cNvSpPr>
            <a:spLocks noGrp="1"/>
          </p:cNvSpPr>
          <p:nvPr>
            <p:ph idx="1"/>
          </p:nvPr>
        </p:nvSpPr>
        <p:spPr>
          <a:xfrm>
            <a:off x="838200" y="2817298"/>
            <a:ext cx="10515600" cy="3359665"/>
          </a:xfrm>
        </p:spPr>
        <p:txBody>
          <a:bodyPr/>
          <a:lstStyle/>
          <a:p>
            <a:pPr marL="0" indent="0">
              <a:buNone/>
            </a:pPr>
            <a:r>
              <a:rPr lang="en-US" dirty="0"/>
              <a:t>Acetylsalicylic acid, aspirin, is synthesized by the conversion of Salicylic acid to Acetylsalicylic acid using acetic anhydride in the presence of a catalyst, H</a:t>
            </a:r>
            <a:r>
              <a:rPr lang="en-US" baseline="-25000" dirty="0"/>
              <a:t>3</a:t>
            </a:r>
            <a:r>
              <a:rPr lang="en-US" dirty="0"/>
              <a:t>PO</a:t>
            </a:r>
            <a:r>
              <a:rPr lang="en-US" baseline="-25000" dirty="0"/>
              <a:t>4</a:t>
            </a:r>
            <a:r>
              <a:rPr lang="en-US" dirty="0"/>
              <a:t>. Chemical companies want the highest percent yield possible to sell their product as pure and cost friendly. </a:t>
            </a:r>
          </a:p>
          <a:p>
            <a:pPr marL="457200" indent="-457200">
              <a:buAutoNum type="arabicPeriod"/>
            </a:pPr>
            <a:r>
              <a:rPr lang="en-US" dirty="0"/>
              <a:t>If 2.009g of salicylic acid reacts with 5.400g of acetic anhydride calculate the theoretical yield. </a:t>
            </a:r>
          </a:p>
          <a:p>
            <a:pPr marL="457200" indent="-457200">
              <a:buAutoNum type="arabicPeriod"/>
            </a:pPr>
            <a:r>
              <a:rPr lang="en-US" dirty="0"/>
              <a:t>Using the data table, calculate the percent yield.</a:t>
            </a:r>
          </a:p>
        </p:txBody>
      </p:sp>
      <p:pic>
        <p:nvPicPr>
          <p:cNvPr id="5" name="Picture 4" descr="Diagram&#10;&#10;Description automatically generated">
            <a:extLst>
              <a:ext uri="{FF2B5EF4-FFF2-40B4-BE49-F238E27FC236}">
                <a16:creationId xmlns:a16="http://schemas.microsoft.com/office/drawing/2014/main" id="{D7388A0E-EE0E-A74B-B19D-EB28E75B7F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805" y="809368"/>
            <a:ext cx="7480300" cy="1879600"/>
          </a:xfrm>
          <a:prstGeom prst="rect">
            <a:avLst/>
          </a:prstGeom>
        </p:spPr>
      </p:pic>
      <p:graphicFrame>
        <p:nvGraphicFramePr>
          <p:cNvPr id="6" name="Table 6">
            <a:extLst>
              <a:ext uri="{FF2B5EF4-FFF2-40B4-BE49-F238E27FC236}">
                <a16:creationId xmlns:a16="http://schemas.microsoft.com/office/drawing/2014/main" id="{3CF03A74-F5AD-B24A-9476-845638003EE1}"/>
              </a:ext>
            </a:extLst>
          </p:cNvPr>
          <p:cNvGraphicFramePr>
            <a:graphicFrameLocks noGrp="1"/>
          </p:cNvGraphicFramePr>
          <p:nvPr>
            <p:extLst>
              <p:ext uri="{D42A27DB-BD31-4B8C-83A1-F6EECF244321}">
                <p14:modId xmlns:p14="http://schemas.microsoft.com/office/powerpoint/2010/main" val="3421752113"/>
              </p:ext>
            </p:extLst>
          </p:nvPr>
        </p:nvGraphicFramePr>
        <p:xfrm>
          <a:off x="7788857" y="833125"/>
          <a:ext cx="4149859" cy="1010920"/>
        </p:xfrm>
        <a:graphic>
          <a:graphicData uri="http://schemas.openxmlformats.org/drawingml/2006/table">
            <a:tbl>
              <a:tblPr firstRow="1" bandRow="1">
                <a:tableStyleId>{5C22544A-7EE6-4342-B048-85BDC9FD1C3A}</a:tableStyleId>
              </a:tblPr>
              <a:tblGrid>
                <a:gridCol w="3029397">
                  <a:extLst>
                    <a:ext uri="{9D8B030D-6E8A-4147-A177-3AD203B41FA5}">
                      <a16:colId xmlns:a16="http://schemas.microsoft.com/office/drawing/2014/main" val="1463439905"/>
                    </a:ext>
                  </a:extLst>
                </a:gridCol>
                <a:gridCol w="1120462">
                  <a:extLst>
                    <a:ext uri="{9D8B030D-6E8A-4147-A177-3AD203B41FA5}">
                      <a16:colId xmlns:a16="http://schemas.microsoft.com/office/drawing/2014/main" val="572931007"/>
                    </a:ext>
                  </a:extLst>
                </a:gridCol>
              </a:tblGrid>
              <a:tr h="370840">
                <a:tc>
                  <a:txBody>
                    <a:bodyPr/>
                    <a:lstStyle/>
                    <a:p>
                      <a:r>
                        <a:rPr lang="en-US" dirty="0"/>
                        <a:t>Mass of filter paper</a:t>
                      </a:r>
                    </a:p>
                  </a:txBody>
                  <a:tcPr/>
                </a:tc>
                <a:tc>
                  <a:txBody>
                    <a:bodyPr/>
                    <a:lstStyle/>
                    <a:p>
                      <a:r>
                        <a:rPr lang="en-US" dirty="0"/>
                        <a:t>0.130g</a:t>
                      </a:r>
                    </a:p>
                  </a:txBody>
                  <a:tcPr/>
                </a:tc>
                <a:extLst>
                  <a:ext uri="{0D108BD9-81ED-4DB2-BD59-A6C34878D82A}">
                    <a16:rowId xmlns:a16="http://schemas.microsoft.com/office/drawing/2014/main" val="1888052711"/>
                  </a:ext>
                </a:extLst>
              </a:tr>
              <a:tr h="370840">
                <a:tc>
                  <a:txBody>
                    <a:bodyPr/>
                    <a:lstStyle/>
                    <a:p>
                      <a:r>
                        <a:rPr lang="en-US" dirty="0"/>
                        <a:t>Mass of filter paper + purified product</a:t>
                      </a:r>
                    </a:p>
                  </a:txBody>
                  <a:tcPr/>
                </a:tc>
                <a:tc>
                  <a:txBody>
                    <a:bodyPr/>
                    <a:lstStyle/>
                    <a:p>
                      <a:r>
                        <a:rPr lang="en-US" dirty="0"/>
                        <a:t>2.299</a:t>
                      </a:r>
                    </a:p>
                  </a:txBody>
                  <a:tcPr/>
                </a:tc>
                <a:extLst>
                  <a:ext uri="{0D108BD9-81ED-4DB2-BD59-A6C34878D82A}">
                    <a16:rowId xmlns:a16="http://schemas.microsoft.com/office/drawing/2014/main" val="540606914"/>
                  </a:ext>
                </a:extLst>
              </a:tr>
            </a:tbl>
          </a:graphicData>
        </a:graphic>
      </p:graphicFrame>
    </p:spTree>
    <p:extLst>
      <p:ext uri="{BB962C8B-B14F-4D97-AF65-F5344CB8AC3E}">
        <p14:creationId xmlns:p14="http://schemas.microsoft.com/office/powerpoint/2010/main" val="2661936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Limiting Reagents</a:t>
            </a:r>
          </a:p>
        </p:txBody>
      </p:sp>
      <p:sp>
        <p:nvSpPr>
          <p:cNvPr id="4" name="Content Placeholder 3"/>
          <p:cNvSpPr>
            <a:spLocks noGrp="1"/>
          </p:cNvSpPr>
          <p:nvPr>
            <p:ph sz="half" idx="1"/>
          </p:nvPr>
        </p:nvSpPr>
        <p:spPr>
          <a:xfrm>
            <a:off x="1524000" y="1773936"/>
            <a:ext cx="4495800" cy="4623816"/>
          </a:xfrm>
        </p:spPr>
        <p:txBody>
          <a:bodyPr>
            <a:normAutofit/>
          </a:bodyPr>
          <a:lstStyle/>
          <a:p>
            <a:r>
              <a:rPr lang="en-US" dirty="0"/>
              <a:t>Given:</a:t>
            </a:r>
          </a:p>
          <a:p>
            <a:pPr>
              <a:buNone/>
            </a:pPr>
            <a:endParaRPr lang="en-US" dirty="0"/>
          </a:p>
          <a:p>
            <a:pPr>
              <a:buNone/>
            </a:pPr>
            <a:r>
              <a:rPr lang="en-US" dirty="0"/>
              <a:t>    20                 11                  36</a:t>
            </a:r>
          </a:p>
          <a:p>
            <a:pPr>
              <a:buNone/>
            </a:pPr>
            <a:endParaRPr lang="en-US" dirty="0"/>
          </a:p>
          <a:p>
            <a:pPr>
              <a:buNone/>
            </a:pPr>
            <a:endParaRPr lang="en-US" dirty="0"/>
          </a:p>
          <a:p>
            <a:endParaRPr lang="en-US" dirty="0"/>
          </a:p>
          <a:p>
            <a:r>
              <a:rPr lang="en-US" dirty="0"/>
              <a:t>1 sandwich = </a:t>
            </a:r>
          </a:p>
          <a:p>
            <a:pPr>
              <a:buNone/>
            </a:pPr>
            <a:r>
              <a:rPr lang="en-US" dirty="0"/>
              <a:t>     </a:t>
            </a:r>
          </a:p>
          <a:p>
            <a:pPr>
              <a:buNone/>
            </a:pPr>
            <a:r>
              <a:rPr lang="en-US" dirty="0"/>
              <a:t>      2               + 1                  +3</a:t>
            </a:r>
          </a:p>
        </p:txBody>
      </p:sp>
      <p:sp>
        <p:nvSpPr>
          <p:cNvPr id="5" name="Content Placeholder 4"/>
          <p:cNvSpPr>
            <a:spLocks noGrp="1"/>
          </p:cNvSpPr>
          <p:nvPr>
            <p:ph sz="half" idx="2"/>
          </p:nvPr>
        </p:nvSpPr>
        <p:spPr>
          <a:xfrm>
            <a:off x="7118804" y="1773936"/>
            <a:ext cx="4626728" cy="4623816"/>
          </a:xfrm>
          <a:ln>
            <a:solidFill>
              <a:schemeClr val="accent1"/>
            </a:solidFill>
          </a:ln>
        </p:spPr>
        <p:txBody>
          <a:bodyPr>
            <a:normAutofit/>
          </a:bodyPr>
          <a:lstStyle/>
          <a:p>
            <a:pPr marL="633222" indent="-514350">
              <a:buAutoNum type="arabicPeriod"/>
            </a:pPr>
            <a:r>
              <a:rPr lang="en-US" dirty="0"/>
              <a:t>How many sandwiches can I make if I used all of the bread with unlimited other resources?</a:t>
            </a:r>
          </a:p>
          <a:p>
            <a:pPr marL="633222" indent="-514350">
              <a:buFont typeface="Wingdings 2"/>
              <a:buAutoNum type="arabicPeriod"/>
            </a:pPr>
            <a:r>
              <a:rPr lang="en-US" dirty="0"/>
              <a:t>How many sandwiches can I make if I used all of the cheese with unlimited other resources?</a:t>
            </a:r>
          </a:p>
          <a:p>
            <a:pPr marL="633222" indent="-514350">
              <a:buAutoNum type="arabicPeriod"/>
            </a:pPr>
            <a:endParaRPr lang="en-US" dirty="0"/>
          </a:p>
        </p:txBody>
      </p:sp>
      <p:pic>
        <p:nvPicPr>
          <p:cNvPr id="6" name="Picture 5" descr="bread.png"/>
          <p:cNvPicPr>
            <a:picLocks noChangeAspect="1"/>
          </p:cNvPicPr>
          <p:nvPr/>
        </p:nvPicPr>
        <p:blipFill>
          <a:blip r:embed="rId2" cstate="print"/>
          <a:stretch>
            <a:fillRect/>
          </a:stretch>
        </p:blipFill>
        <p:spPr>
          <a:xfrm>
            <a:off x="2310590" y="2362200"/>
            <a:ext cx="1074415" cy="1149216"/>
          </a:xfrm>
          <a:prstGeom prst="rect">
            <a:avLst/>
          </a:prstGeom>
        </p:spPr>
      </p:pic>
      <p:pic>
        <p:nvPicPr>
          <p:cNvPr id="7" name="Picture 6" descr="cheese.gif"/>
          <p:cNvPicPr>
            <a:picLocks noChangeAspect="1"/>
          </p:cNvPicPr>
          <p:nvPr/>
        </p:nvPicPr>
        <p:blipFill>
          <a:blip r:embed="rId3" cstate="print"/>
          <a:stretch>
            <a:fillRect/>
          </a:stretch>
        </p:blipFill>
        <p:spPr>
          <a:xfrm>
            <a:off x="3771900" y="2362200"/>
            <a:ext cx="1156098" cy="1149216"/>
          </a:xfrm>
          <a:prstGeom prst="rect">
            <a:avLst/>
          </a:prstGeom>
        </p:spPr>
      </p:pic>
      <p:pic>
        <p:nvPicPr>
          <p:cNvPr id="8" name="Picture 7" descr="ham-01.jpg"/>
          <p:cNvPicPr>
            <a:picLocks noChangeAspect="1"/>
          </p:cNvPicPr>
          <p:nvPr/>
        </p:nvPicPr>
        <p:blipFill>
          <a:blip r:embed="rId4" cstate="print"/>
          <a:stretch>
            <a:fillRect/>
          </a:stretch>
        </p:blipFill>
        <p:spPr>
          <a:xfrm>
            <a:off x="5334474" y="2369127"/>
            <a:ext cx="1523052" cy="1142289"/>
          </a:xfrm>
          <a:prstGeom prst="rect">
            <a:avLst/>
          </a:prstGeom>
        </p:spPr>
      </p:pic>
      <p:pic>
        <p:nvPicPr>
          <p:cNvPr id="9" name="Picture 8" descr="bread.png"/>
          <p:cNvPicPr>
            <a:picLocks noChangeAspect="1"/>
          </p:cNvPicPr>
          <p:nvPr/>
        </p:nvPicPr>
        <p:blipFill>
          <a:blip r:embed="rId2" cstate="print"/>
          <a:stretch>
            <a:fillRect/>
          </a:stretch>
        </p:blipFill>
        <p:spPr>
          <a:xfrm>
            <a:off x="2412423" y="5244301"/>
            <a:ext cx="931935" cy="996816"/>
          </a:xfrm>
          <a:prstGeom prst="rect">
            <a:avLst/>
          </a:prstGeom>
        </p:spPr>
      </p:pic>
      <p:pic>
        <p:nvPicPr>
          <p:cNvPr id="10" name="Picture 9" descr="cheese.gif"/>
          <p:cNvPicPr>
            <a:picLocks noChangeAspect="1"/>
          </p:cNvPicPr>
          <p:nvPr/>
        </p:nvPicPr>
        <p:blipFill>
          <a:blip r:embed="rId3" cstate="print"/>
          <a:stretch>
            <a:fillRect/>
          </a:stretch>
        </p:blipFill>
        <p:spPr>
          <a:xfrm>
            <a:off x="3709485" y="5206967"/>
            <a:ext cx="919875" cy="914400"/>
          </a:xfrm>
          <a:prstGeom prst="rect">
            <a:avLst/>
          </a:prstGeom>
        </p:spPr>
      </p:pic>
      <p:pic>
        <p:nvPicPr>
          <p:cNvPr id="11" name="Picture 10" descr="ham-01.jpg"/>
          <p:cNvPicPr>
            <a:picLocks noChangeAspect="1"/>
          </p:cNvPicPr>
          <p:nvPr/>
        </p:nvPicPr>
        <p:blipFill>
          <a:blip r:embed="rId5" cstate="print"/>
          <a:stretch>
            <a:fillRect/>
          </a:stretch>
        </p:blipFill>
        <p:spPr>
          <a:xfrm>
            <a:off x="5311075" y="5192820"/>
            <a:ext cx="1073852" cy="1006736"/>
          </a:xfrm>
          <a:prstGeom prst="rect">
            <a:avLst/>
          </a:prstGeom>
        </p:spPr>
      </p:pic>
    </p:spTree>
    <p:extLst>
      <p:ext uri="{BB962C8B-B14F-4D97-AF65-F5344CB8AC3E}">
        <p14:creationId xmlns:p14="http://schemas.microsoft.com/office/powerpoint/2010/main" val="277354934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Limiting Reagents</a:t>
            </a:r>
          </a:p>
        </p:txBody>
      </p:sp>
      <p:sp>
        <p:nvSpPr>
          <p:cNvPr id="4" name="Content Placeholder 3"/>
          <p:cNvSpPr>
            <a:spLocks noGrp="1"/>
          </p:cNvSpPr>
          <p:nvPr>
            <p:ph sz="half" idx="1"/>
          </p:nvPr>
        </p:nvSpPr>
        <p:spPr>
          <a:xfrm>
            <a:off x="1524000" y="1773936"/>
            <a:ext cx="4495800" cy="4623816"/>
          </a:xfrm>
        </p:spPr>
        <p:txBody>
          <a:bodyPr>
            <a:normAutofit/>
          </a:bodyPr>
          <a:lstStyle/>
          <a:p>
            <a:r>
              <a:rPr lang="en-US" dirty="0"/>
              <a:t>Given:</a:t>
            </a:r>
          </a:p>
          <a:p>
            <a:pPr>
              <a:buNone/>
            </a:pPr>
            <a:endParaRPr lang="en-US" dirty="0"/>
          </a:p>
          <a:p>
            <a:pPr>
              <a:buNone/>
            </a:pPr>
            <a:r>
              <a:rPr lang="en-US" dirty="0"/>
              <a:t>    20                 11               36</a:t>
            </a:r>
          </a:p>
          <a:p>
            <a:pPr>
              <a:buNone/>
            </a:pPr>
            <a:endParaRPr lang="en-US" dirty="0"/>
          </a:p>
          <a:p>
            <a:pPr>
              <a:buNone/>
            </a:pPr>
            <a:endParaRPr lang="en-US" dirty="0"/>
          </a:p>
          <a:p>
            <a:endParaRPr lang="en-US" dirty="0"/>
          </a:p>
          <a:p>
            <a:r>
              <a:rPr lang="en-US" dirty="0"/>
              <a:t>1 sandwich = </a:t>
            </a:r>
          </a:p>
          <a:p>
            <a:pPr>
              <a:buNone/>
            </a:pPr>
            <a:r>
              <a:rPr lang="en-US" dirty="0"/>
              <a:t>     </a:t>
            </a:r>
          </a:p>
          <a:p>
            <a:pPr>
              <a:buNone/>
            </a:pPr>
            <a:r>
              <a:rPr lang="en-US" dirty="0"/>
              <a:t>      2               + 1                  +3</a:t>
            </a:r>
          </a:p>
        </p:txBody>
      </p:sp>
      <p:sp>
        <p:nvSpPr>
          <p:cNvPr id="5" name="Content Placeholder 4"/>
          <p:cNvSpPr>
            <a:spLocks noGrp="1"/>
          </p:cNvSpPr>
          <p:nvPr>
            <p:ph sz="half" idx="2"/>
          </p:nvPr>
        </p:nvSpPr>
        <p:spPr>
          <a:xfrm>
            <a:off x="6705600" y="1773936"/>
            <a:ext cx="4911144" cy="4623816"/>
          </a:xfrm>
          <a:ln>
            <a:solidFill>
              <a:schemeClr val="accent1"/>
            </a:solidFill>
          </a:ln>
        </p:spPr>
        <p:txBody>
          <a:bodyPr>
            <a:normAutofit/>
          </a:bodyPr>
          <a:lstStyle/>
          <a:p>
            <a:pPr>
              <a:buNone/>
            </a:pPr>
            <a:r>
              <a:rPr lang="en-US" dirty="0"/>
              <a:t>3.  How many sandwiches can I make if I used all of the ham with unlimited other resources?</a:t>
            </a:r>
          </a:p>
          <a:p>
            <a:pPr>
              <a:buNone/>
            </a:pPr>
            <a:r>
              <a:rPr lang="en-US" dirty="0"/>
              <a:t>4. How many sandwiches can I make if I used only what is given?</a:t>
            </a:r>
          </a:p>
          <a:p>
            <a:pPr>
              <a:buNone/>
            </a:pPr>
            <a:r>
              <a:rPr lang="en-US" dirty="0"/>
              <a:t>5.  What ingredient was the limiter? Why?</a:t>
            </a:r>
          </a:p>
          <a:p>
            <a:pPr marL="633222" indent="-514350">
              <a:buAutoNum type="arabicPeriod"/>
            </a:pPr>
            <a:endParaRPr lang="en-US" dirty="0"/>
          </a:p>
        </p:txBody>
      </p:sp>
      <p:pic>
        <p:nvPicPr>
          <p:cNvPr id="6" name="Picture 5" descr="bread.png"/>
          <p:cNvPicPr>
            <a:picLocks noChangeAspect="1"/>
          </p:cNvPicPr>
          <p:nvPr/>
        </p:nvPicPr>
        <p:blipFill>
          <a:blip r:embed="rId2" cstate="print"/>
          <a:stretch>
            <a:fillRect/>
          </a:stretch>
        </p:blipFill>
        <p:spPr>
          <a:xfrm>
            <a:off x="2286001" y="2362200"/>
            <a:ext cx="1074415" cy="1149216"/>
          </a:xfrm>
          <a:prstGeom prst="rect">
            <a:avLst/>
          </a:prstGeom>
        </p:spPr>
      </p:pic>
      <p:pic>
        <p:nvPicPr>
          <p:cNvPr id="7" name="Picture 6" descr="cheese.gif"/>
          <p:cNvPicPr>
            <a:picLocks noChangeAspect="1"/>
          </p:cNvPicPr>
          <p:nvPr/>
        </p:nvPicPr>
        <p:blipFill>
          <a:blip r:embed="rId3" cstate="print"/>
          <a:stretch>
            <a:fillRect/>
          </a:stretch>
        </p:blipFill>
        <p:spPr>
          <a:xfrm>
            <a:off x="3753725" y="2438400"/>
            <a:ext cx="919875" cy="914400"/>
          </a:xfrm>
          <a:prstGeom prst="rect">
            <a:avLst/>
          </a:prstGeom>
        </p:spPr>
      </p:pic>
      <p:pic>
        <p:nvPicPr>
          <p:cNvPr id="8" name="Picture 7" descr="ham-01.jpg"/>
          <p:cNvPicPr>
            <a:picLocks noChangeAspect="1"/>
          </p:cNvPicPr>
          <p:nvPr/>
        </p:nvPicPr>
        <p:blipFill>
          <a:blip r:embed="rId4" cstate="print"/>
          <a:stretch>
            <a:fillRect/>
          </a:stretch>
        </p:blipFill>
        <p:spPr>
          <a:xfrm>
            <a:off x="5072275" y="2438400"/>
            <a:ext cx="1320800" cy="990600"/>
          </a:xfrm>
          <a:prstGeom prst="rect">
            <a:avLst/>
          </a:prstGeom>
        </p:spPr>
      </p:pic>
      <p:pic>
        <p:nvPicPr>
          <p:cNvPr id="9" name="Picture 8" descr="bread.png"/>
          <p:cNvPicPr>
            <a:picLocks noChangeAspect="1"/>
          </p:cNvPicPr>
          <p:nvPr/>
        </p:nvPicPr>
        <p:blipFill>
          <a:blip r:embed="rId2" cstate="print"/>
          <a:stretch>
            <a:fillRect/>
          </a:stretch>
        </p:blipFill>
        <p:spPr>
          <a:xfrm>
            <a:off x="2428481" y="5327073"/>
            <a:ext cx="931935" cy="996816"/>
          </a:xfrm>
          <a:prstGeom prst="rect">
            <a:avLst/>
          </a:prstGeom>
        </p:spPr>
      </p:pic>
      <p:pic>
        <p:nvPicPr>
          <p:cNvPr id="10" name="Picture 9" descr="cheese.gif"/>
          <p:cNvPicPr>
            <a:picLocks noChangeAspect="1"/>
          </p:cNvPicPr>
          <p:nvPr/>
        </p:nvPicPr>
        <p:blipFill>
          <a:blip r:embed="rId3" cstate="print"/>
          <a:stretch>
            <a:fillRect/>
          </a:stretch>
        </p:blipFill>
        <p:spPr>
          <a:xfrm>
            <a:off x="3799928" y="5324195"/>
            <a:ext cx="942942" cy="937330"/>
          </a:xfrm>
          <a:prstGeom prst="rect">
            <a:avLst/>
          </a:prstGeom>
        </p:spPr>
      </p:pic>
      <p:pic>
        <p:nvPicPr>
          <p:cNvPr id="11" name="Picture 10" descr="ham-01.jpg"/>
          <p:cNvPicPr>
            <a:picLocks noChangeAspect="1"/>
          </p:cNvPicPr>
          <p:nvPr/>
        </p:nvPicPr>
        <p:blipFill>
          <a:blip r:embed="rId5" cstate="print"/>
          <a:stretch>
            <a:fillRect/>
          </a:stretch>
        </p:blipFill>
        <p:spPr>
          <a:xfrm>
            <a:off x="5133886" y="5048057"/>
            <a:ext cx="962114" cy="901982"/>
          </a:xfrm>
          <a:prstGeom prst="rect">
            <a:avLst/>
          </a:prstGeom>
        </p:spPr>
      </p:pic>
    </p:spTree>
    <p:extLst>
      <p:ext uri="{BB962C8B-B14F-4D97-AF65-F5344CB8AC3E}">
        <p14:creationId xmlns:p14="http://schemas.microsoft.com/office/powerpoint/2010/main" val="5938580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Limiting Reagents Examples</a:t>
            </a:r>
          </a:p>
        </p:txBody>
      </p:sp>
      <p:sp>
        <p:nvSpPr>
          <p:cNvPr id="3" name="Content Placeholder 2"/>
          <p:cNvSpPr>
            <a:spLocks noGrp="1"/>
          </p:cNvSpPr>
          <p:nvPr>
            <p:ph idx="1"/>
          </p:nvPr>
        </p:nvSpPr>
        <p:spPr>
          <a:xfrm>
            <a:off x="1981200" y="1524001"/>
            <a:ext cx="8229600" cy="5105399"/>
          </a:xfrm>
        </p:spPr>
        <p:txBody>
          <a:bodyPr>
            <a:normAutofit/>
          </a:bodyPr>
          <a:lstStyle/>
          <a:p>
            <a:pPr marL="633222" indent="-514350">
              <a:buNone/>
            </a:pPr>
            <a:r>
              <a:rPr lang="en-US" dirty="0"/>
              <a:t>1.   S + 3F</a:t>
            </a:r>
            <a:r>
              <a:rPr lang="en-US" baseline="-25000" dirty="0"/>
              <a:t>2</a:t>
            </a:r>
            <a:r>
              <a:rPr lang="en-US" dirty="0"/>
              <a:t> </a:t>
            </a:r>
            <a:r>
              <a:rPr lang="en-US" dirty="0">
                <a:sym typeface="Wingdings" pitchFamily="2" charset="2"/>
              </a:rPr>
              <a:t> SF</a:t>
            </a:r>
            <a:r>
              <a:rPr lang="en-US" baseline="-25000" dirty="0">
                <a:sym typeface="Wingdings" pitchFamily="2" charset="2"/>
              </a:rPr>
              <a:t>6</a:t>
            </a:r>
          </a:p>
          <a:p>
            <a:pPr marL="633222" indent="-514350">
              <a:buNone/>
            </a:pPr>
            <a:r>
              <a:rPr lang="en-US" dirty="0">
                <a:sym typeface="Wingdings" pitchFamily="2" charset="2"/>
              </a:rPr>
              <a:t>	Suppose you have 4 moles of sulfur and 2 moles of fluorine, which is the limiter and which is in excess? How many moles of SF</a:t>
            </a:r>
            <a:r>
              <a:rPr lang="en-US" baseline="-25000" dirty="0">
                <a:sym typeface="Wingdings" pitchFamily="2" charset="2"/>
              </a:rPr>
              <a:t>6</a:t>
            </a:r>
            <a:r>
              <a:rPr lang="en-US" dirty="0">
                <a:sym typeface="Wingdings" pitchFamily="2" charset="2"/>
              </a:rPr>
              <a:t> can be produced?</a:t>
            </a:r>
          </a:p>
          <a:p>
            <a:pPr marL="633222" indent="-514350">
              <a:buNone/>
            </a:pPr>
            <a:endParaRPr lang="en-US" dirty="0">
              <a:sym typeface="Wingdings" pitchFamily="2" charset="2"/>
            </a:endParaRPr>
          </a:p>
          <a:p>
            <a:pPr marL="118872" indent="0">
              <a:buNone/>
            </a:pPr>
            <a:r>
              <a:rPr lang="en-US" dirty="0">
                <a:solidFill>
                  <a:schemeClr val="accent1"/>
                </a:solidFill>
              </a:rPr>
              <a:t>	4S produces 4 SF</a:t>
            </a:r>
            <a:r>
              <a:rPr lang="en-US" baseline="-25000" dirty="0">
                <a:solidFill>
                  <a:schemeClr val="accent1"/>
                </a:solidFill>
              </a:rPr>
              <a:t>6</a:t>
            </a:r>
          </a:p>
          <a:p>
            <a:pPr marL="633222" indent="-514350">
              <a:buNone/>
            </a:pPr>
            <a:r>
              <a:rPr lang="en-US" dirty="0">
                <a:solidFill>
                  <a:schemeClr val="accent1"/>
                </a:solidFill>
              </a:rPr>
              <a:t>		2F</a:t>
            </a:r>
            <a:r>
              <a:rPr lang="en-US" baseline="-25000" dirty="0">
                <a:solidFill>
                  <a:schemeClr val="accent1"/>
                </a:solidFill>
              </a:rPr>
              <a:t>2</a:t>
            </a:r>
            <a:r>
              <a:rPr lang="en-US" dirty="0">
                <a:solidFill>
                  <a:schemeClr val="accent1"/>
                </a:solidFill>
              </a:rPr>
              <a:t> produces 0.6 moles of SF</a:t>
            </a:r>
            <a:r>
              <a:rPr lang="en-US" baseline="-25000" dirty="0">
                <a:solidFill>
                  <a:schemeClr val="accent1"/>
                </a:solidFill>
              </a:rPr>
              <a:t>6</a:t>
            </a:r>
            <a:r>
              <a:rPr lang="en-US" dirty="0">
                <a:solidFill>
                  <a:schemeClr val="accent1"/>
                </a:solidFill>
              </a:rPr>
              <a:t> </a:t>
            </a:r>
          </a:p>
          <a:p>
            <a:pPr marL="633222" indent="-514350">
              <a:buNone/>
            </a:pPr>
            <a:r>
              <a:rPr lang="en-US" dirty="0">
                <a:solidFill>
                  <a:schemeClr val="accent1"/>
                </a:solidFill>
              </a:rPr>
              <a:t>		(F</a:t>
            </a:r>
            <a:r>
              <a:rPr lang="en-US" baseline="-25000" dirty="0">
                <a:solidFill>
                  <a:schemeClr val="accent1"/>
                </a:solidFill>
              </a:rPr>
              <a:t>2</a:t>
            </a:r>
            <a:r>
              <a:rPr lang="en-US" dirty="0">
                <a:solidFill>
                  <a:schemeClr val="accent1"/>
                </a:solidFill>
              </a:rPr>
              <a:t> Limiter!)</a:t>
            </a:r>
          </a:p>
        </p:txBody>
      </p:sp>
    </p:spTree>
    <p:extLst>
      <p:ext uri="{BB962C8B-B14F-4D97-AF65-F5344CB8AC3E}">
        <p14:creationId xmlns:p14="http://schemas.microsoft.com/office/powerpoint/2010/main" val="131135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1" presetClass="emph" presetSubtype="0" fill="hold" nodeType="clickEffect">
                                  <p:stCondLst>
                                    <p:cond delay="0"/>
                                  </p:stCondLst>
                                  <p:childTnLst>
                                    <p:animClr clrSpc="hsl" dir="cw">
                                      <p:cBhvr override="childStyle">
                                        <p:cTn id="18" dur="500" fill="hold"/>
                                        <p:tgtEl>
                                          <p:spTgt spid="3">
                                            <p:txEl>
                                              <p:pRg st="4" end="4"/>
                                            </p:txEl>
                                          </p:spTgt>
                                        </p:tgtEl>
                                        <p:attrNameLst>
                                          <p:attrName>style.color</p:attrName>
                                        </p:attrNameLst>
                                      </p:cBhvr>
                                      <p:by>
                                        <p:hsl h="7200000" s="0" l="0"/>
                                      </p:by>
                                    </p:animClr>
                                    <p:animClr clrSpc="hsl" dir="cw">
                                      <p:cBhvr>
                                        <p:cTn id="19" dur="500" fill="hold"/>
                                        <p:tgtEl>
                                          <p:spTgt spid="3">
                                            <p:txEl>
                                              <p:pRg st="4" end="4"/>
                                            </p:txEl>
                                          </p:spTgt>
                                        </p:tgtEl>
                                        <p:attrNameLst>
                                          <p:attrName>fillcolor</p:attrName>
                                        </p:attrNameLst>
                                      </p:cBhvr>
                                      <p:by>
                                        <p:hsl h="7200000" s="0" l="0"/>
                                      </p:by>
                                    </p:animClr>
                                    <p:animClr clrSpc="hsl" dir="cw">
                                      <p:cBhvr>
                                        <p:cTn id="20" dur="500" fill="hold"/>
                                        <p:tgtEl>
                                          <p:spTgt spid="3">
                                            <p:txEl>
                                              <p:pRg st="4" end="4"/>
                                            </p:txEl>
                                          </p:spTgt>
                                        </p:tgtEl>
                                        <p:attrNameLst>
                                          <p:attrName>stroke.color</p:attrName>
                                        </p:attrNameLst>
                                      </p:cBhvr>
                                      <p:by>
                                        <p:hsl h="7200000" s="0" l="0"/>
                                      </p:by>
                                    </p:animClr>
                                    <p:set>
                                      <p:cBhvr>
                                        <p:cTn id="21" dur="500" fill="hold"/>
                                        <p:tgtEl>
                                          <p:spTgt spid="3">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Limiting Reagents Examples</a:t>
            </a:r>
          </a:p>
        </p:txBody>
      </p:sp>
      <p:sp>
        <p:nvSpPr>
          <p:cNvPr id="3" name="Content Placeholder 2"/>
          <p:cNvSpPr>
            <a:spLocks noGrp="1"/>
          </p:cNvSpPr>
          <p:nvPr>
            <p:ph idx="1"/>
          </p:nvPr>
        </p:nvSpPr>
        <p:spPr>
          <a:xfrm>
            <a:off x="351395" y="1369010"/>
            <a:ext cx="11045575" cy="1168657"/>
          </a:xfrm>
        </p:spPr>
        <p:txBody>
          <a:bodyPr>
            <a:normAutofit lnSpcReduction="10000"/>
          </a:bodyPr>
          <a:lstStyle/>
          <a:p>
            <a:pPr marL="633222" indent="-514350">
              <a:buNone/>
            </a:pPr>
            <a:r>
              <a:rPr lang="en-US" dirty="0"/>
              <a:t>2.   2NH</a:t>
            </a:r>
            <a:r>
              <a:rPr lang="en-US" baseline="-25000" dirty="0"/>
              <a:t>3</a:t>
            </a:r>
            <a:r>
              <a:rPr lang="en-US" dirty="0"/>
              <a:t> + CO</a:t>
            </a:r>
            <a:r>
              <a:rPr lang="en-US" baseline="-25000" dirty="0"/>
              <a:t>2</a:t>
            </a:r>
            <a:r>
              <a:rPr lang="en-US" dirty="0"/>
              <a:t> </a:t>
            </a:r>
            <a:r>
              <a:rPr lang="en-US" dirty="0">
                <a:sym typeface="Wingdings" pitchFamily="2" charset="2"/>
              </a:rPr>
              <a:t>  (NH</a:t>
            </a:r>
            <a:r>
              <a:rPr lang="en-US" baseline="-25000" dirty="0">
                <a:sym typeface="Wingdings" pitchFamily="2" charset="2"/>
              </a:rPr>
              <a:t>2</a:t>
            </a:r>
            <a:r>
              <a:rPr lang="en-US" dirty="0">
                <a:sym typeface="Wingdings" pitchFamily="2" charset="2"/>
              </a:rPr>
              <a:t>)</a:t>
            </a:r>
            <a:r>
              <a:rPr lang="en-US" baseline="-25000" dirty="0">
                <a:sym typeface="Wingdings" pitchFamily="2" charset="2"/>
              </a:rPr>
              <a:t>2</a:t>
            </a:r>
            <a:r>
              <a:rPr lang="en-US" dirty="0">
                <a:sym typeface="Wingdings" pitchFamily="2" charset="2"/>
              </a:rPr>
              <a:t>CO + H</a:t>
            </a:r>
            <a:r>
              <a:rPr lang="en-US" baseline="-25000" dirty="0">
                <a:sym typeface="Wingdings" pitchFamily="2" charset="2"/>
              </a:rPr>
              <a:t>2</a:t>
            </a:r>
            <a:r>
              <a:rPr lang="en-US" dirty="0">
                <a:sym typeface="Wingdings" pitchFamily="2" charset="2"/>
              </a:rPr>
              <a:t>O</a:t>
            </a:r>
          </a:p>
          <a:p>
            <a:pPr marL="633222" indent="-514350">
              <a:buNone/>
            </a:pPr>
            <a:r>
              <a:rPr lang="en-US" dirty="0"/>
              <a:t>	If 637.2 grams of ammonia react with 1142 grams of carbon dioxide, find the limiting reactant and the mass of urea produced. </a:t>
            </a:r>
          </a:p>
          <a:p>
            <a:pPr marL="118872" indent="0">
              <a:buNone/>
            </a:pPr>
            <a:endParaRPr lang="en-US" dirty="0"/>
          </a:p>
          <a:p>
            <a:pPr marL="118872" indent="0">
              <a:buNone/>
            </a:pPr>
            <a:endParaRPr lang="en-US" dirty="0"/>
          </a:p>
          <a:p>
            <a:pPr marL="118872" indent="0">
              <a:buNone/>
            </a:pPr>
            <a:endParaRPr lang="en-US" dirty="0"/>
          </a:p>
          <a:p>
            <a:pPr marL="633222" indent="-514350">
              <a:buNone/>
            </a:pPr>
            <a:endParaRPr lang="en-US" dirty="0"/>
          </a:p>
          <a:p>
            <a:endParaRPr lang="en-US" dirty="0"/>
          </a:p>
        </p:txBody>
      </p:sp>
      <p:sp>
        <p:nvSpPr>
          <p:cNvPr id="4" name="TextBox 3">
            <a:extLst>
              <a:ext uri="{FF2B5EF4-FFF2-40B4-BE49-F238E27FC236}">
                <a16:creationId xmlns:a16="http://schemas.microsoft.com/office/drawing/2014/main" id="{5814E9C9-DD90-AF42-8F39-7AAE8E0D8350}"/>
              </a:ext>
            </a:extLst>
          </p:cNvPr>
          <p:cNvSpPr txBox="1"/>
          <p:nvPr/>
        </p:nvSpPr>
        <p:spPr>
          <a:xfrm>
            <a:off x="795030" y="2850818"/>
            <a:ext cx="1906074" cy="830997"/>
          </a:xfrm>
          <a:prstGeom prst="rect">
            <a:avLst/>
          </a:prstGeom>
          <a:noFill/>
        </p:spPr>
        <p:txBody>
          <a:bodyPr wrap="square" rtlCol="0">
            <a:spAutoFit/>
          </a:bodyPr>
          <a:lstStyle/>
          <a:p>
            <a:r>
              <a:rPr lang="en-US" sz="2400" u="sng" dirty="0"/>
              <a:t>637.2g NH</a:t>
            </a:r>
            <a:r>
              <a:rPr lang="en-US" sz="2400" u="sng" baseline="-25000" dirty="0"/>
              <a:t>3</a:t>
            </a:r>
          </a:p>
          <a:p>
            <a:r>
              <a:rPr lang="en-US" sz="2400" dirty="0"/>
              <a:t>      1 </a:t>
            </a:r>
          </a:p>
        </p:txBody>
      </p:sp>
      <p:sp>
        <p:nvSpPr>
          <p:cNvPr id="5" name="TextBox 4">
            <a:extLst>
              <a:ext uri="{FF2B5EF4-FFF2-40B4-BE49-F238E27FC236}">
                <a16:creationId xmlns:a16="http://schemas.microsoft.com/office/drawing/2014/main" id="{AF016C3A-4681-7243-B702-348FE3F9982E}"/>
              </a:ext>
            </a:extLst>
          </p:cNvPr>
          <p:cNvSpPr txBox="1"/>
          <p:nvPr/>
        </p:nvSpPr>
        <p:spPr>
          <a:xfrm>
            <a:off x="2441971" y="3038114"/>
            <a:ext cx="347729" cy="369332"/>
          </a:xfrm>
          <a:prstGeom prst="rect">
            <a:avLst/>
          </a:prstGeom>
          <a:noFill/>
        </p:spPr>
        <p:txBody>
          <a:bodyPr wrap="square" rtlCol="0">
            <a:spAutoFit/>
          </a:bodyPr>
          <a:lstStyle/>
          <a:p>
            <a:r>
              <a:rPr lang="en-US" dirty="0"/>
              <a:t>X </a:t>
            </a:r>
          </a:p>
        </p:txBody>
      </p:sp>
      <p:sp>
        <p:nvSpPr>
          <p:cNvPr id="6" name="TextBox 5">
            <a:extLst>
              <a:ext uri="{FF2B5EF4-FFF2-40B4-BE49-F238E27FC236}">
                <a16:creationId xmlns:a16="http://schemas.microsoft.com/office/drawing/2014/main" id="{D1E00F4F-CF2E-6A4E-B6A7-5D469DEFCF5A}"/>
              </a:ext>
            </a:extLst>
          </p:cNvPr>
          <p:cNvSpPr txBox="1"/>
          <p:nvPr/>
        </p:nvSpPr>
        <p:spPr>
          <a:xfrm>
            <a:off x="2878297" y="2867159"/>
            <a:ext cx="2318197" cy="830997"/>
          </a:xfrm>
          <a:prstGeom prst="rect">
            <a:avLst/>
          </a:prstGeom>
          <a:noFill/>
        </p:spPr>
        <p:txBody>
          <a:bodyPr wrap="square" rtlCol="0">
            <a:spAutoFit/>
          </a:bodyPr>
          <a:lstStyle/>
          <a:p>
            <a:endParaRPr lang="en-US" sz="2400" dirty="0"/>
          </a:p>
          <a:p>
            <a:r>
              <a:rPr lang="en-US" sz="2400" dirty="0"/>
              <a:t>17.034g</a:t>
            </a:r>
          </a:p>
        </p:txBody>
      </p:sp>
      <p:sp>
        <p:nvSpPr>
          <p:cNvPr id="7" name="TextBox 6">
            <a:extLst>
              <a:ext uri="{FF2B5EF4-FFF2-40B4-BE49-F238E27FC236}">
                <a16:creationId xmlns:a16="http://schemas.microsoft.com/office/drawing/2014/main" id="{C2D6EDE9-561C-8345-8A85-39CA823DB2B1}"/>
              </a:ext>
            </a:extLst>
          </p:cNvPr>
          <p:cNvSpPr txBox="1"/>
          <p:nvPr/>
        </p:nvSpPr>
        <p:spPr>
          <a:xfrm>
            <a:off x="2701104" y="2820993"/>
            <a:ext cx="2884868" cy="461665"/>
          </a:xfrm>
          <a:prstGeom prst="rect">
            <a:avLst/>
          </a:prstGeom>
          <a:noFill/>
        </p:spPr>
        <p:txBody>
          <a:bodyPr wrap="square" rtlCol="0">
            <a:spAutoFit/>
          </a:bodyPr>
          <a:lstStyle/>
          <a:p>
            <a:r>
              <a:rPr lang="en-US" sz="2400" u="sng" dirty="0"/>
              <a:t>1 mole NH</a:t>
            </a:r>
            <a:r>
              <a:rPr lang="en-US" sz="2400" u="sng" baseline="-25000" dirty="0"/>
              <a:t>3</a:t>
            </a:r>
            <a:r>
              <a:rPr lang="en-US" sz="2400" dirty="0"/>
              <a:t>   x  </a:t>
            </a:r>
          </a:p>
        </p:txBody>
      </p:sp>
      <p:sp>
        <p:nvSpPr>
          <p:cNvPr id="8" name="TextBox 7">
            <a:extLst>
              <a:ext uri="{FF2B5EF4-FFF2-40B4-BE49-F238E27FC236}">
                <a16:creationId xmlns:a16="http://schemas.microsoft.com/office/drawing/2014/main" id="{FD444D12-A52D-4147-A007-15B8B5A03BFD}"/>
              </a:ext>
            </a:extLst>
          </p:cNvPr>
          <p:cNvSpPr txBox="1"/>
          <p:nvPr/>
        </p:nvSpPr>
        <p:spPr>
          <a:xfrm>
            <a:off x="4793366" y="2906472"/>
            <a:ext cx="2318197" cy="830997"/>
          </a:xfrm>
          <a:prstGeom prst="rect">
            <a:avLst/>
          </a:prstGeom>
          <a:noFill/>
        </p:spPr>
        <p:txBody>
          <a:bodyPr wrap="square" rtlCol="0">
            <a:spAutoFit/>
          </a:bodyPr>
          <a:lstStyle/>
          <a:p>
            <a:endParaRPr lang="en-US" sz="2400" dirty="0"/>
          </a:p>
          <a:p>
            <a:r>
              <a:rPr lang="en-US" sz="2400" dirty="0"/>
              <a:t>2 mole NH</a:t>
            </a:r>
            <a:r>
              <a:rPr lang="en-US" sz="2400" baseline="-25000" dirty="0"/>
              <a:t>3</a:t>
            </a:r>
          </a:p>
        </p:txBody>
      </p:sp>
      <p:sp>
        <p:nvSpPr>
          <p:cNvPr id="9" name="TextBox 8">
            <a:extLst>
              <a:ext uri="{FF2B5EF4-FFF2-40B4-BE49-F238E27FC236}">
                <a16:creationId xmlns:a16="http://schemas.microsoft.com/office/drawing/2014/main" id="{E3CF373C-4C82-F94C-873D-ADECEDA7A88A}"/>
              </a:ext>
            </a:extLst>
          </p:cNvPr>
          <p:cNvSpPr txBox="1"/>
          <p:nvPr/>
        </p:nvSpPr>
        <p:spPr>
          <a:xfrm>
            <a:off x="4824470" y="2781680"/>
            <a:ext cx="3812685" cy="461665"/>
          </a:xfrm>
          <a:prstGeom prst="rect">
            <a:avLst/>
          </a:prstGeom>
          <a:noFill/>
        </p:spPr>
        <p:txBody>
          <a:bodyPr wrap="square" rtlCol="0">
            <a:spAutoFit/>
          </a:bodyPr>
          <a:lstStyle/>
          <a:p>
            <a:r>
              <a:rPr lang="en-US" sz="2400" u="sng" dirty="0"/>
              <a:t>1 mole urea</a:t>
            </a:r>
            <a:r>
              <a:rPr lang="en-US" sz="2400" dirty="0"/>
              <a:t>        x  </a:t>
            </a:r>
          </a:p>
        </p:txBody>
      </p:sp>
      <p:sp>
        <p:nvSpPr>
          <p:cNvPr id="10" name="TextBox 9">
            <a:extLst>
              <a:ext uri="{FF2B5EF4-FFF2-40B4-BE49-F238E27FC236}">
                <a16:creationId xmlns:a16="http://schemas.microsoft.com/office/drawing/2014/main" id="{4EB566F3-D792-4246-A9AF-4FC8CA2E9B8A}"/>
              </a:ext>
            </a:extLst>
          </p:cNvPr>
          <p:cNvSpPr txBox="1"/>
          <p:nvPr/>
        </p:nvSpPr>
        <p:spPr>
          <a:xfrm>
            <a:off x="7319860" y="2921960"/>
            <a:ext cx="2318197" cy="830997"/>
          </a:xfrm>
          <a:prstGeom prst="rect">
            <a:avLst/>
          </a:prstGeom>
          <a:noFill/>
        </p:spPr>
        <p:txBody>
          <a:bodyPr wrap="square" rtlCol="0">
            <a:spAutoFit/>
          </a:bodyPr>
          <a:lstStyle/>
          <a:p>
            <a:endParaRPr lang="en-US" sz="2400" dirty="0"/>
          </a:p>
          <a:p>
            <a:r>
              <a:rPr lang="en-US" sz="2400" dirty="0"/>
              <a:t>1 mole urea</a:t>
            </a:r>
          </a:p>
        </p:txBody>
      </p:sp>
      <p:sp>
        <p:nvSpPr>
          <p:cNvPr id="11" name="TextBox 10">
            <a:extLst>
              <a:ext uri="{FF2B5EF4-FFF2-40B4-BE49-F238E27FC236}">
                <a16:creationId xmlns:a16="http://schemas.microsoft.com/office/drawing/2014/main" id="{4536C656-43B7-CA48-9D23-F9F1541773ED}"/>
              </a:ext>
            </a:extLst>
          </p:cNvPr>
          <p:cNvSpPr txBox="1"/>
          <p:nvPr/>
        </p:nvSpPr>
        <p:spPr>
          <a:xfrm>
            <a:off x="7319860" y="2752063"/>
            <a:ext cx="3812685" cy="461665"/>
          </a:xfrm>
          <a:prstGeom prst="rect">
            <a:avLst/>
          </a:prstGeom>
          <a:noFill/>
        </p:spPr>
        <p:txBody>
          <a:bodyPr wrap="square" rtlCol="0">
            <a:spAutoFit/>
          </a:bodyPr>
          <a:lstStyle/>
          <a:p>
            <a:r>
              <a:rPr lang="en-US" sz="2400" u="sng" dirty="0"/>
              <a:t>60.062 g.     </a:t>
            </a:r>
            <a:r>
              <a:rPr lang="en-US" sz="2400" dirty="0"/>
              <a:t>=  </a:t>
            </a:r>
          </a:p>
        </p:txBody>
      </p:sp>
      <p:sp>
        <p:nvSpPr>
          <p:cNvPr id="13" name="TextBox 12">
            <a:extLst>
              <a:ext uri="{FF2B5EF4-FFF2-40B4-BE49-F238E27FC236}">
                <a16:creationId xmlns:a16="http://schemas.microsoft.com/office/drawing/2014/main" id="{D147B237-D4F2-244F-99BB-CCD28B82FF2A}"/>
              </a:ext>
            </a:extLst>
          </p:cNvPr>
          <p:cNvSpPr txBox="1"/>
          <p:nvPr/>
        </p:nvSpPr>
        <p:spPr>
          <a:xfrm>
            <a:off x="9328520" y="2421513"/>
            <a:ext cx="2318197" cy="830997"/>
          </a:xfrm>
          <a:prstGeom prst="rect">
            <a:avLst/>
          </a:prstGeom>
          <a:noFill/>
        </p:spPr>
        <p:txBody>
          <a:bodyPr wrap="square" rtlCol="0">
            <a:spAutoFit/>
          </a:bodyPr>
          <a:lstStyle/>
          <a:p>
            <a:endParaRPr lang="en-US" sz="2400" dirty="0"/>
          </a:p>
          <a:p>
            <a:r>
              <a:rPr lang="en-US" sz="2400" dirty="0"/>
              <a:t>1,123 g urea</a:t>
            </a:r>
          </a:p>
        </p:txBody>
      </p:sp>
      <p:sp>
        <p:nvSpPr>
          <p:cNvPr id="14" name="TextBox 13">
            <a:extLst>
              <a:ext uri="{FF2B5EF4-FFF2-40B4-BE49-F238E27FC236}">
                <a16:creationId xmlns:a16="http://schemas.microsoft.com/office/drawing/2014/main" id="{155A6128-D4A0-2742-A2CD-5DEBA1E4FEE9}"/>
              </a:ext>
            </a:extLst>
          </p:cNvPr>
          <p:cNvSpPr txBox="1"/>
          <p:nvPr/>
        </p:nvSpPr>
        <p:spPr>
          <a:xfrm>
            <a:off x="1016285" y="4143936"/>
            <a:ext cx="1906074" cy="830997"/>
          </a:xfrm>
          <a:prstGeom prst="rect">
            <a:avLst/>
          </a:prstGeom>
          <a:noFill/>
        </p:spPr>
        <p:txBody>
          <a:bodyPr wrap="square" rtlCol="0">
            <a:spAutoFit/>
          </a:bodyPr>
          <a:lstStyle/>
          <a:p>
            <a:r>
              <a:rPr lang="en-US" sz="2400" u="sng" dirty="0"/>
              <a:t>1142g CO</a:t>
            </a:r>
            <a:r>
              <a:rPr lang="en-US" sz="2400" u="sng" baseline="-25000" dirty="0"/>
              <a:t>2</a:t>
            </a:r>
          </a:p>
          <a:p>
            <a:r>
              <a:rPr lang="en-US" sz="2400" dirty="0"/>
              <a:t>      1 </a:t>
            </a:r>
          </a:p>
        </p:txBody>
      </p:sp>
      <p:sp>
        <p:nvSpPr>
          <p:cNvPr id="15" name="TextBox 14">
            <a:extLst>
              <a:ext uri="{FF2B5EF4-FFF2-40B4-BE49-F238E27FC236}">
                <a16:creationId xmlns:a16="http://schemas.microsoft.com/office/drawing/2014/main" id="{8D28A4C5-5D73-A144-872B-6067447FAAEF}"/>
              </a:ext>
            </a:extLst>
          </p:cNvPr>
          <p:cNvSpPr txBox="1"/>
          <p:nvPr/>
        </p:nvSpPr>
        <p:spPr>
          <a:xfrm>
            <a:off x="2663226" y="4331232"/>
            <a:ext cx="347729" cy="369332"/>
          </a:xfrm>
          <a:prstGeom prst="rect">
            <a:avLst/>
          </a:prstGeom>
          <a:noFill/>
        </p:spPr>
        <p:txBody>
          <a:bodyPr wrap="square" rtlCol="0">
            <a:spAutoFit/>
          </a:bodyPr>
          <a:lstStyle/>
          <a:p>
            <a:r>
              <a:rPr lang="en-US" dirty="0"/>
              <a:t>X </a:t>
            </a:r>
          </a:p>
        </p:txBody>
      </p:sp>
      <p:sp>
        <p:nvSpPr>
          <p:cNvPr id="16" name="TextBox 15">
            <a:extLst>
              <a:ext uri="{FF2B5EF4-FFF2-40B4-BE49-F238E27FC236}">
                <a16:creationId xmlns:a16="http://schemas.microsoft.com/office/drawing/2014/main" id="{67E73A01-84F5-A843-9DC7-2E1B08C9005A}"/>
              </a:ext>
            </a:extLst>
          </p:cNvPr>
          <p:cNvSpPr txBox="1"/>
          <p:nvPr/>
        </p:nvSpPr>
        <p:spPr>
          <a:xfrm>
            <a:off x="3099552" y="4160277"/>
            <a:ext cx="2318197" cy="830997"/>
          </a:xfrm>
          <a:prstGeom prst="rect">
            <a:avLst/>
          </a:prstGeom>
          <a:noFill/>
        </p:spPr>
        <p:txBody>
          <a:bodyPr wrap="square" rtlCol="0">
            <a:spAutoFit/>
          </a:bodyPr>
          <a:lstStyle/>
          <a:p>
            <a:endParaRPr lang="en-US" sz="2400" dirty="0"/>
          </a:p>
          <a:p>
            <a:r>
              <a:rPr lang="en-US" sz="2400" dirty="0"/>
              <a:t>44.01g</a:t>
            </a:r>
          </a:p>
        </p:txBody>
      </p:sp>
      <p:sp>
        <p:nvSpPr>
          <p:cNvPr id="17" name="TextBox 16">
            <a:extLst>
              <a:ext uri="{FF2B5EF4-FFF2-40B4-BE49-F238E27FC236}">
                <a16:creationId xmlns:a16="http://schemas.microsoft.com/office/drawing/2014/main" id="{2F26D7C2-6989-E040-877C-05DE2B727003}"/>
              </a:ext>
            </a:extLst>
          </p:cNvPr>
          <p:cNvSpPr txBox="1"/>
          <p:nvPr/>
        </p:nvSpPr>
        <p:spPr>
          <a:xfrm>
            <a:off x="2922359" y="4114111"/>
            <a:ext cx="2884868" cy="461665"/>
          </a:xfrm>
          <a:prstGeom prst="rect">
            <a:avLst/>
          </a:prstGeom>
          <a:noFill/>
        </p:spPr>
        <p:txBody>
          <a:bodyPr wrap="square" rtlCol="0">
            <a:spAutoFit/>
          </a:bodyPr>
          <a:lstStyle/>
          <a:p>
            <a:r>
              <a:rPr lang="en-US" sz="2400" u="sng" dirty="0"/>
              <a:t>1 mole CO</a:t>
            </a:r>
            <a:r>
              <a:rPr lang="en-US" sz="2400" u="sng" baseline="-25000" dirty="0"/>
              <a:t>2</a:t>
            </a:r>
            <a:r>
              <a:rPr lang="en-US" sz="2400" dirty="0"/>
              <a:t>   x  </a:t>
            </a:r>
          </a:p>
        </p:txBody>
      </p:sp>
      <p:sp>
        <p:nvSpPr>
          <p:cNvPr id="18" name="TextBox 17">
            <a:extLst>
              <a:ext uri="{FF2B5EF4-FFF2-40B4-BE49-F238E27FC236}">
                <a16:creationId xmlns:a16="http://schemas.microsoft.com/office/drawing/2014/main" id="{E197D257-8C14-7546-BEB9-F315F75FBD38}"/>
              </a:ext>
            </a:extLst>
          </p:cNvPr>
          <p:cNvSpPr txBox="1"/>
          <p:nvPr/>
        </p:nvSpPr>
        <p:spPr>
          <a:xfrm>
            <a:off x="5014621" y="4199590"/>
            <a:ext cx="2318197" cy="830997"/>
          </a:xfrm>
          <a:prstGeom prst="rect">
            <a:avLst/>
          </a:prstGeom>
          <a:noFill/>
        </p:spPr>
        <p:txBody>
          <a:bodyPr wrap="square" rtlCol="0">
            <a:spAutoFit/>
          </a:bodyPr>
          <a:lstStyle/>
          <a:p>
            <a:endParaRPr lang="en-US" sz="2400" dirty="0"/>
          </a:p>
          <a:p>
            <a:r>
              <a:rPr lang="en-US" sz="2400" dirty="0"/>
              <a:t>1 mole CO</a:t>
            </a:r>
            <a:r>
              <a:rPr lang="en-US" sz="2400" baseline="-25000" dirty="0"/>
              <a:t>2</a:t>
            </a:r>
          </a:p>
        </p:txBody>
      </p:sp>
      <p:sp>
        <p:nvSpPr>
          <p:cNvPr id="19" name="TextBox 18">
            <a:extLst>
              <a:ext uri="{FF2B5EF4-FFF2-40B4-BE49-F238E27FC236}">
                <a16:creationId xmlns:a16="http://schemas.microsoft.com/office/drawing/2014/main" id="{7CFF61D3-7ADD-794E-BF62-25D1B0D283B0}"/>
              </a:ext>
            </a:extLst>
          </p:cNvPr>
          <p:cNvSpPr txBox="1"/>
          <p:nvPr/>
        </p:nvSpPr>
        <p:spPr>
          <a:xfrm>
            <a:off x="5045725" y="4074798"/>
            <a:ext cx="3812685" cy="461665"/>
          </a:xfrm>
          <a:prstGeom prst="rect">
            <a:avLst/>
          </a:prstGeom>
          <a:noFill/>
        </p:spPr>
        <p:txBody>
          <a:bodyPr wrap="square" rtlCol="0">
            <a:spAutoFit/>
          </a:bodyPr>
          <a:lstStyle/>
          <a:p>
            <a:r>
              <a:rPr lang="en-US" sz="2400" u="sng" dirty="0"/>
              <a:t>1 mole urea</a:t>
            </a:r>
            <a:r>
              <a:rPr lang="en-US" sz="2400" dirty="0"/>
              <a:t>        x  </a:t>
            </a:r>
          </a:p>
        </p:txBody>
      </p:sp>
      <p:sp>
        <p:nvSpPr>
          <p:cNvPr id="20" name="TextBox 19">
            <a:extLst>
              <a:ext uri="{FF2B5EF4-FFF2-40B4-BE49-F238E27FC236}">
                <a16:creationId xmlns:a16="http://schemas.microsoft.com/office/drawing/2014/main" id="{C6EBD314-D16A-6D47-8AEC-A5B0A82F71DF}"/>
              </a:ext>
            </a:extLst>
          </p:cNvPr>
          <p:cNvSpPr txBox="1"/>
          <p:nvPr/>
        </p:nvSpPr>
        <p:spPr>
          <a:xfrm>
            <a:off x="7541115" y="4215078"/>
            <a:ext cx="2318197" cy="830997"/>
          </a:xfrm>
          <a:prstGeom prst="rect">
            <a:avLst/>
          </a:prstGeom>
          <a:noFill/>
        </p:spPr>
        <p:txBody>
          <a:bodyPr wrap="square" rtlCol="0">
            <a:spAutoFit/>
          </a:bodyPr>
          <a:lstStyle/>
          <a:p>
            <a:endParaRPr lang="en-US" sz="2400" dirty="0"/>
          </a:p>
          <a:p>
            <a:r>
              <a:rPr lang="en-US" sz="2400" dirty="0"/>
              <a:t>1 mole urea</a:t>
            </a:r>
          </a:p>
        </p:txBody>
      </p:sp>
      <p:sp>
        <p:nvSpPr>
          <p:cNvPr id="21" name="TextBox 20">
            <a:extLst>
              <a:ext uri="{FF2B5EF4-FFF2-40B4-BE49-F238E27FC236}">
                <a16:creationId xmlns:a16="http://schemas.microsoft.com/office/drawing/2014/main" id="{AFE72269-EF30-C640-AD53-059E17E80798}"/>
              </a:ext>
            </a:extLst>
          </p:cNvPr>
          <p:cNvSpPr txBox="1"/>
          <p:nvPr/>
        </p:nvSpPr>
        <p:spPr>
          <a:xfrm>
            <a:off x="7541115" y="4045181"/>
            <a:ext cx="3812685" cy="461665"/>
          </a:xfrm>
          <a:prstGeom prst="rect">
            <a:avLst/>
          </a:prstGeom>
          <a:noFill/>
        </p:spPr>
        <p:txBody>
          <a:bodyPr wrap="square" rtlCol="0">
            <a:spAutoFit/>
          </a:bodyPr>
          <a:lstStyle/>
          <a:p>
            <a:r>
              <a:rPr lang="en-US" sz="2400" u="sng" dirty="0"/>
              <a:t>60.062 g.     </a:t>
            </a:r>
            <a:r>
              <a:rPr lang="en-US" sz="2400" dirty="0"/>
              <a:t>=  </a:t>
            </a:r>
          </a:p>
        </p:txBody>
      </p:sp>
      <p:sp>
        <p:nvSpPr>
          <p:cNvPr id="22" name="TextBox 21">
            <a:extLst>
              <a:ext uri="{FF2B5EF4-FFF2-40B4-BE49-F238E27FC236}">
                <a16:creationId xmlns:a16="http://schemas.microsoft.com/office/drawing/2014/main" id="{F6231726-B4FE-E244-9332-A306D9A3AAD1}"/>
              </a:ext>
            </a:extLst>
          </p:cNvPr>
          <p:cNvSpPr txBox="1"/>
          <p:nvPr/>
        </p:nvSpPr>
        <p:spPr>
          <a:xfrm>
            <a:off x="9528774" y="3784091"/>
            <a:ext cx="2318197" cy="830997"/>
          </a:xfrm>
          <a:prstGeom prst="rect">
            <a:avLst/>
          </a:prstGeom>
          <a:noFill/>
        </p:spPr>
        <p:txBody>
          <a:bodyPr wrap="square" rtlCol="0">
            <a:spAutoFit/>
          </a:bodyPr>
          <a:lstStyle/>
          <a:p>
            <a:endParaRPr lang="en-US" sz="2400" dirty="0"/>
          </a:p>
          <a:p>
            <a:r>
              <a:rPr lang="en-US" sz="2400" dirty="0"/>
              <a:t>1,559 g urea</a:t>
            </a:r>
          </a:p>
        </p:txBody>
      </p:sp>
      <p:sp>
        <p:nvSpPr>
          <p:cNvPr id="23" name="TextBox 22">
            <a:extLst>
              <a:ext uri="{FF2B5EF4-FFF2-40B4-BE49-F238E27FC236}">
                <a16:creationId xmlns:a16="http://schemas.microsoft.com/office/drawing/2014/main" id="{06FEB600-481E-FF4D-BB32-F46AF5B4E416}"/>
              </a:ext>
            </a:extLst>
          </p:cNvPr>
          <p:cNvSpPr txBox="1"/>
          <p:nvPr/>
        </p:nvSpPr>
        <p:spPr>
          <a:xfrm>
            <a:off x="4824470" y="5073491"/>
            <a:ext cx="2318197" cy="830997"/>
          </a:xfrm>
          <a:prstGeom prst="rect">
            <a:avLst/>
          </a:prstGeom>
          <a:noFill/>
        </p:spPr>
        <p:txBody>
          <a:bodyPr wrap="square" rtlCol="0">
            <a:spAutoFit/>
          </a:bodyPr>
          <a:lstStyle/>
          <a:p>
            <a:endParaRPr lang="en-US" sz="2400" dirty="0">
              <a:solidFill>
                <a:srgbClr val="FF0000"/>
              </a:solidFill>
            </a:endParaRPr>
          </a:p>
          <a:p>
            <a:r>
              <a:rPr lang="en-US" sz="2400" dirty="0">
                <a:solidFill>
                  <a:srgbClr val="FF0000"/>
                </a:solidFill>
              </a:rPr>
              <a:t>1,123 g urea</a:t>
            </a:r>
          </a:p>
        </p:txBody>
      </p:sp>
    </p:spTree>
    <p:extLst>
      <p:ext uri="{BB962C8B-B14F-4D97-AF65-F5344CB8AC3E}">
        <p14:creationId xmlns:p14="http://schemas.microsoft.com/office/powerpoint/2010/main" val="189472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3" grpId="0"/>
      <p:bldP spid="14" grpId="0"/>
      <p:bldP spid="15" grpId="0"/>
      <p:bldP spid="16" grpId="0"/>
      <p:bldP spid="17" grpId="0"/>
      <p:bldP spid="18" grpId="0"/>
      <p:bldP spid="19" grpId="0"/>
      <p:bldP spid="20" grpId="0"/>
      <p:bldP spid="21" grpId="0"/>
      <p:bldP spid="22" grpId="0"/>
      <p:bldP spid="2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F0C9F-A9FE-F342-B955-F6903FA17D79}"/>
              </a:ext>
            </a:extLst>
          </p:cNvPr>
          <p:cNvSpPr>
            <a:spLocks noGrp="1"/>
          </p:cNvSpPr>
          <p:nvPr>
            <p:ph type="title"/>
          </p:nvPr>
        </p:nvSpPr>
        <p:spPr/>
        <p:txBody>
          <a:bodyPr/>
          <a:lstStyle/>
          <a:p>
            <a:r>
              <a:rPr lang="en-US" dirty="0">
                <a:solidFill>
                  <a:schemeClr val="accent1"/>
                </a:solidFill>
              </a:rPr>
              <a:t>Percent Yield</a:t>
            </a:r>
          </a:p>
        </p:txBody>
      </p:sp>
      <p:sp>
        <p:nvSpPr>
          <p:cNvPr id="3" name="Content Placeholder 2">
            <a:extLst>
              <a:ext uri="{FF2B5EF4-FFF2-40B4-BE49-F238E27FC236}">
                <a16:creationId xmlns:a16="http://schemas.microsoft.com/office/drawing/2014/main" id="{99B2D2D3-4DAF-E944-8884-54EC98505922}"/>
              </a:ext>
            </a:extLst>
          </p:cNvPr>
          <p:cNvSpPr>
            <a:spLocks noGrp="1"/>
          </p:cNvSpPr>
          <p:nvPr>
            <p:ph idx="1"/>
          </p:nvPr>
        </p:nvSpPr>
        <p:spPr/>
        <p:txBody>
          <a:bodyPr/>
          <a:lstStyle/>
          <a:p>
            <a:pPr marL="0" indent="0">
              <a:buNone/>
            </a:pPr>
            <a:r>
              <a:rPr lang="en-US" dirty="0"/>
              <a:t>In a lab, you may not create the exact amount you should have due to errors in the lab. </a:t>
            </a:r>
            <a:r>
              <a:rPr lang="en-US" dirty="0">
                <a:solidFill>
                  <a:schemeClr val="accent1"/>
                </a:solidFill>
              </a:rPr>
              <a:t>Percent Yield </a:t>
            </a:r>
            <a:r>
              <a:rPr lang="en-US" dirty="0"/>
              <a:t>calculates how close you were to the theoretical (calculated) amount you should have created.</a:t>
            </a:r>
          </a:p>
          <a:p>
            <a:pPr marL="0" indent="0">
              <a:buNone/>
            </a:pPr>
            <a:endParaRPr lang="en-US" dirty="0"/>
          </a:p>
          <a:p>
            <a:pPr marL="0" indent="0">
              <a:buNone/>
            </a:pPr>
            <a:r>
              <a:rPr lang="en-US" dirty="0">
                <a:solidFill>
                  <a:schemeClr val="accent4"/>
                </a:solidFill>
              </a:rPr>
              <a:t>Percent yield = </a:t>
            </a:r>
            <a:r>
              <a:rPr lang="en-US" u="sng" dirty="0">
                <a:solidFill>
                  <a:schemeClr val="accent4"/>
                </a:solidFill>
              </a:rPr>
              <a:t>Actual mass created</a:t>
            </a:r>
            <a:r>
              <a:rPr lang="en-US" dirty="0">
                <a:solidFill>
                  <a:schemeClr val="accent4"/>
                </a:solidFill>
              </a:rPr>
              <a:t>  x  100</a:t>
            </a:r>
          </a:p>
          <a:p>
            <a:pPr marL="0" indent="0">
              <a:buNone/>
            </a:pPr>
            <a:r>
              <a:rPr lang="en-US" dirty="0">
                <a:solidFill>
                  <a:schemeClr val="accent4"/>
                </a:solidFill>
              </a:rPr>
              <a:t>		Theoretical mass</a:t>
            </a:r>
          </a:p>
        </p:txBody>
      </p:sp>
    </p:spTree>
    <p:extLst>
      <p:ext uri="{BB962C8B-B14F-4D97-AF65-F5344CB8AC3E}">
        <p14:creationId xmlns:p14="http://schemas.microsoft.com/office/powerpoint/2010/main" val="335233538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61A79-E991-6444-841F-EF2B2AC6C7A8}"/>
              </a:ext>
            </a:extLst>
          </p:cNvPr>
          <p:cNvSpPr>
            <a:spLocks noGrp="1"/>
          </p:cNvSpPr>
          <p:nvPr>
            <p:ph type="title"/>
          </p:nvPr>
        </p:nvSpPr>
        <p:spPr/>
        <p:txBody>
          <a:bodyPr>
            <a:normAutofit/>
          </a:bodyPr>
          <a:lstStyle/>
          <a:p>
            <a:r>
              <a:rPr lang="en-US" sz="2800" dirty="0">
                <a:solidFill>
                  <a:schemeClr val="accent1"/>
                </a:solidFill>
              </a:rPr>
              <a:t>If in the previous lab, only 1000.g were created, </a:t>
            </a:r>
            <a:br>
              <a:rPr lang="en-US" sz="2800" dirty="0">
                <a:solidFill>
                  <a:schemeClr val="accent1"/>
                </a:solidFill>
              </a:rPr>
            </a:br>
            <a:r>
              <a:rPr lang="en-US" sz="2800" dirty="0">
                <a:solidFill>
                  <a:schemeClr val="accent1"/>
                </a:solidFill>
              </a:rPr>
              <a:t>what was the percent yield?</a:t>
            </a:r>
          </a:p>
        </p:txBody>
      </p:sp>
      <p:sp>
        <p:nvSpPr>
          <p:cNvPr id="3" name="Content Placeholder 2">
            <a:extLst>
              <a:ext uri="{FF2B5EF4-FFF2-40B4-BE49-F238E27FC236}">
                <a16:creationId xmlns:a16="http://schemas.microsoft.com/office/drawing/2014/main" id="{A1F15F52-AAB5-9B40-94BB-A89A8F68CE76}"/>
              </a:ext>
            </a:extLst>
          </p:cNvPr>
          <p:cNvSpPr>
            <a:spLocks noGrp="1"/>
          </p:cNvSpPr>
          <p:nvPr>
            <p:ph idx="1"/>
          </p:nvPr>
        </p:nvSpPr>
        <p:spPr/>
        <p:txBody>
          <a:bodyPr/>
          <a:lstStyle/>
          <a:p>
            <a:r>
              <a:rPr lang="en-US" dirty="0"/>
              <a:t>Recall, the calculated or theoretical yield was 1123g.</a:t>
            </a:r>
          </a:p>
          <a:p>
            <a:endParaRPr lang="en-US" dirty="0"/>
          </a:p>
          <a:p>
            <a:r>
              <a:rPr lang="en-US" dirty="0"/>
              <a:t>1000/1123 x 100 = 89.0%</a:t>
            </a:r>
          </a:p>
          <a:p>
            <a:endParaRPr lang="en-US" dirty="0"/>
          </a:p>
          <a:p>
            <a:r>
              <a:rPr lang="en-US" dirty="0"/>
              <a:t>Percent yields over 85% are generally considered accurate enough.</a:t>
            </a:r>
          </a:p>
        </p:txBody>
      </p:sp>
    </p:spTree>
    <p:extLst>
      <p:ext uri="{BB962C8B-B14F-4D97-AF65-F5344CB8AC3E}">
        <p14:creationId xmlns:p14="http://schemas.microsoft.com/office/powerpoint/2010/main" val="45368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Limiting Reagents Example</a:t>
            </a:r>
          </a:p>
        </p:txBody>
      </p:sp>
      <p:sp>
        <p:nvSpPr>
          <p:cNvPr id="3" name="Content Placeholder 2"/>
          <p:cNvSpPr>
            <a:spLocks noGrp="1"/>
          </p:cNvSpPr>
          <p:nvPr>
            <p:ph idx="1"/>
          </p:nvPr>
        </p:nvSpPr>
        <p:spPr>
          <a:xfrm>
            <a:off x="0" y="1387743"/>
            <a:ext cx="12192000" cy="4794116"/>
          </a:xfrm>
        </p:spPr>
        <p:txBody>
          <a:bodyPr>
            <a:normAutofit/>
          </a:bodyPr>
          <a:lstStyle/>
          <a:p>
            <a:pPr marL="633222" indent="-514350">
              <a:buNone/>
            </a:pPr>
            <a:r>
              <a:rPr lang="en-US" dirty="0"/>
              <a:t>3.  5Ca + V</a:t>
            </a:r>
            <a:r>
              <a:rPr lang="en-US" baseline="-25000" dirty="0"/>
              <a:t>2</a:t>
            </a:r>
            <a:r>
              <a:rPr lang="en-US" dirty="0"/>
              <a:t>O</a:t>
            </a:r>
            <a:r>
              <a:rPr lang="en-US" baseline="-25000" dirty="0"/>
              <a:t>5</a:t>
            </a:r>
            <a:r>
              <a:rPr lang="en-US" dirty="0"/>
              <a:t> </a:t>
            </a:r>
            <a:r>
              <a:rPr lang="en-US" dirty="0">
                <a:sym typeface="Wingdings" pitchFamily="2" charset="2"/>
              </a:rPr>
              <a:t> 5CaO + 2V</a:t>
            </a:r>
          </a:p>
          <a:p>
            <a:pPr marL="633222" indent="-514350">
              <a:buNone/>
            </a:pPr>
            <a:r>
              <a:rPr lang="en-US" dirty="0">
                <a:sym typeface="Wingdings" pitchFamily="2" charset="2"/>
              </a:rPr>
              <a:t>	1960 grams of calcium react with 1540 grams of V</a:t>
            </a:r>
            <a:r>
              <a:rPr lang="en-US" baseline="-25000" dirty="0">
                <a:sym typeface="Wingdings" pitchFamily="2" charset="2"/>
              </a:rPr>
              <a:t>2</a:t>
            </a:r>
            <a:r>
              <a:rPr lang="en-US" dirty="0">
                <a:sym typeface="Wingdings" pitchFamily="2" charset="2"/>
              </a:rPr>
              <a:t>O</a:t>
            </a:r>
            <a:r>
              <a:rPr lang="en-US" baseline="-25000" dirty="0">
                <a:sym typeface="Wingdings" pitchFamily="2" charset="2"/>
              </a:rPr>
              <a:t>5</a:t>
            </a:r>
            <a:r>
              <a:rPr lang="en-US" dirty="0">
                <a:sym typeface="Wingdings" pitchFamily="2" charset="2"/>
              </a:rPr>
              <a:t>. Find the limiting reactant and the mass of  V produced.</a:t>
            </a:r>
          </a:p>
          <a:p>
            <a:pPr marL="633222" indent="-514350">
              <a:buNone/>
            </a:pPr>
            <a:endParaRPr lang="en-US" dirty="0">
              <a:sym typeface="Wingdings" pitchFamily="2" charset="2"/>
            </a:endParaRPr>
          </a:p>
          <a:p>
            <a:pPr marL="633222" indent="-514350">
              <a:buNone/>
            </a:pPr>
            <a:endParaRPr lang="en-US" dirty="0">
              <a:sym typeface="Wingdings" pitchFamily="2" charset="2"/>
            </a:endParaRPr>
          </a:p>
          <a:p>
            <a:pPr marL="633222" indent="-514350">
              <a:buNone/>
            </a:pPr>
            <a:endParaRPr lang="en-US" dirty="0">
              <a:sym typeface="Wingdings" pitchFamily="2" charset="2"/>
            </a:endParaRPr>
          </a:p>
          <a:p>
            <a:pPr marL="633222" indent="-514350">
              <a:buNone/>
            </a:pPr>
            <a:endParaRPr lang="en-US" dirty="0">
              <a:sym typeface="Wingdings" pitchFamily="2" charset="2"/>
            </a:endParaRPr>
          </a:p>
          <a:p>
            <a:pPr marL="633222" indent="-514350">
              <a:buNone/>
            </a:pPr>
            <a:endParaRPr lang="en-US" dirty="0">
              <a:sym typeface="Wingdings" pitchFamily="2" charset="2"/>
            </a:endParaRPr>
          </a:p>
          <a:p>
            <a:pPr marL="633222" indent="-514350">
              <a:buNone/>
            </a:pPr>
            <a:r>
              <a:rPr lang="en-US" dirty="0">
                <a:sym typeface="Wingdings" pitchFamily="2" charset="2"/>
              </a:rPr>
              <a:t>4.  If 803 grams of V are actually made calculate the percent yield.</a:t>
            </a:r>
          </a:p>
        </p:txBody>
      </p:sp>
      <p:sp>
        <p:nvSpPr>
          <p:cNvPr id="11" name="TextBox 10">
            <a:extLst>
              <a:ext uri="{FF2B5EF4-FFF2-40B4-BE49-F238E27FC236}">
                <a16:creationId xmlns:a16="http://schemas.microsoft.com/office/drawing/2014/main" id="{B47A42BC-6508-4B4E-91F7-2EBFCAE509F0}"/>
              </a:ext>
            </a:extLst>
          </p:cNvPr>
          <p:cNvSpPr txBox="1"/>
          <p:nvPr/>
        </p:nvSpPr>
        <p:spPr>
          <a:xfrm>
            <a:off x="822104" y="2560932"/>
            <a:ext cx="1906074" cy="830997"/>
          </a:xfrm>
          <a:prstGeom prst="rect">
            <a:avLst/>
          </a:prstGeom>
          <a:noFill/>
        </p:spPr>
        <p:txBody>
          <a:bodyPr wrap="square" rtlCol="0">
            <a:spAutoFit/>
          </a:bodyPr>
          <a:lstStyle/>
          <a:p>
            <a:r>
              <a:rPr lang="en-US" sz="2400" u="sng" dirty="0"/>
              <a:t>1960g Ca</a:t>
            </a:r>
            <a:endParaRPr lang="en-US" sz="2400" u="sng" baseline="-25000" dirty="0"/>
          </a:p>
          <a:p>
            <a:r>
              <a:rPr lang="en-US" sz="2400" dirty="0"/>
              <a:t>      1 </a:t>
            </a:r>
          </a:p>
        </p:txBody>
      </p:sp>
      <p:sp>
        <p:nvSpPr>
          <p:cNvPr id="12" name="TextBox 11">
            <a:extLst>
              <a:ext uri="{FF2B5EF4-FFF2-40B4-BE49-F238E27FC236}">
                <a16:creationId xmlns:a16="http://schemas.microsoft.com/office/drawing/2014/main" id="{B5A64ED6-CC84-C44B-BA06-C8982ED8C71E}"/>
              </a:ext>
            </a:extLst>
          </p:cNvPr>
          <p:cNvSpPr txBox="1"/>
          <p:nvPr/>
        </p:nvSpPr>
        <p:spPr>
          <a:xfrm>
            <a:off x="2270527" y="2849937"/>
            <a:ext cx="519173" cy="369332"/>
          </a:xfrm>
          <a:prstGeom prst="rect">
            <a:avLst/>
          </a:prstGeom>
          <a:noFill/>
        </p:spPr>
        <p:txBody>
          <a:bodyPr wrap="square" rtlCol="0">
            <a:spAutoFit/>
          </a:bodyPr>
          <a:lstStyle/>
          <a:p>
            <a:r>
              <a:rPr lang="en-US" dirty="0"/>
              <a:t>X </a:t>
            </a:r>
          </a:p>
        </p:txBody>
      </p:sp>
      <p:sp>
        <p:nvSpPr>
          <p:cNvPr id="13" name="TextBox 12">
            <a:extLst>
              <a:ext uri="{FF2B5EF4-FFF2-40B4-BE49-F238E27FC236}">
                <a16:creationId xmlns:a16="http://schemas.microsoft.com/office/drawing/2014/main" id="{1EB5ED55-BF3C-FB46-9358-9B5D5B312DC0}"/>
              </a:ext>
            </a:extLst>
          </p:cNvPr>
          <p:cNvSpPr txBox="1"/>
          <p:nvPr/>
        </p:nvSpPr>
        <p:spPr>
          <a:xfrm>
            <a:off x="2724427" y="2659638"/>
            <a:ext cx="2318197" cy="830997"/>
          </a:xfrm>
          <a:prstGeom prst="rect">
            <a:avLst/>
          </a:prstGeom>
          <a:noFill/>
        </p:spPr>
        <p:txBody>
          <a:bodyPr wrap="square" rtlCol="0">
            <a:spAutoFit/>
          </a:bodyPr>
          <a:lstStyle/>
          <a:p>
            <a:endParaRPr lang="en-US" sz="2400" dirty="0"/>
          </a:p>
          <a:p>
            <a:r>
              <a:rPr lang="en-US" sz="2400" dirty="0"/>
              <a:t>40.08g</a:t>
            </a:r>
          </a:p>
        </p:txBody>
      </p:sp>
      <p:sp>
        <p:nvSpPr>
          <p:cNvPr id="14" name="TextBox 13">
            <a:extLst>
              <a:ext uri="{FF2B5EF4-FFF2-40B4-BE49-F238E27FC236}">
                <a16:creationId xmlns:a16="http://schemas.microsoft.com/office/drawing/2014/main" id="{361DC8F4-3EFD-0A46-A7E3-085E9394739D}"/>
              </a:ext>
            </a:extLst>
          </p:cNvPr>
          <p:cNvSpPr txBox="1"/>
          <p:nvPr/>
        </p:nvSpPr>
        <p:spPr>
          <a:xfrm>
            <a:off x="2724427" y="2588706"/>
            <a:ext cx="2884868" cy="461665"/>
          </a:xfrm>
          <a:prstGeom prst="rect">
            <a:avLst/>
          </a:prstGeom>
          <a:noFill/>
        </p:spPr>
        <p:txBody>
          <a:bodyPr wrap="square" rtlCol="0">
            <a:spAutoFit/>
          </a:bodyPr>
          <a:lstStyle/>
          <a:p>
            <a:r>
              <a:rPr lang="en-US" sz="2400" u="sng" dirty="0"/>
              <a:t>1 mole Ca</a:t>
            </a:r>
            <a:r>
              <a:rPr lang="en-US" sz="2400" dirty="0"/>
              <a:t>   x  </a:t>
            </a:r>
          </a:p>
        </p:txBody>
      </p:sp>
      <p:sp>
        <p:nvSpPr>
          <p:cNvPr id="15" name="TextBox 14">
            <a:extLst>
              <a:ext uri="{FF2B5EF4-FFF2-40B4-BE49-F238E27FC236}">
                <a16:creationId xmlns:a16="http://schemas.microsoft.com/office/drawing/2014/main" id="{0E356C66-C60C-9E44-B9E7-6C1D40541799}"/>
              </a:ext>
            </a:extLst>
          </p:cNvPr>
          <p:cNvSpPr txBox="1"/>
          <p:nvPr/>
        </p:nvSpPr>
        <p:spPr>
          <a:xfrm>
            <a:off x="4521291" y="2598003"/>
            <a:ext cx="2318197" cy="830997"/>
          </a:xfrm>
          <a:prstGeom prst="rect">
            <a:avLst/>
          </a:prstGeom>
          <a:noFill/>
        </p:spPr>
        <p:txBody>
          <a:bodyPr wrap="square" rtlCol="0">
            <a:spAutoFit/>
          </a:bodyPr>
          <a:lstStyle/>
          <a:p>
            <a:endParaRPr lang="en-US" sz="2400" dirty="0"/>
          </a:p>
          <a:p>
            <a:r>
              <a:rPr lang="en-US" sz="2400" dirty="0"/>
              <a:t>5 mole Ca</a:t>
            </a:r>
            <a:endParaRPr lang="en-US" sz="2400" baseline="-25000" dirty="0"/>
          </a:p>
        </p:txBody>
      </p:sp>
      <p:sp>
        <p:nvSpPr>
          <p:cNvPr id="16" name="TextBox 15">
            <a:extLst>
              <a:ext uri="{FF2B5EF4-FFF2-40B4-BE49-F238E27FC236}">
                <a16:creationId xmlns:a16="http://schemas.microsoft.com/office/drawing/2014/main" id="{D5C17954-7F4E-374C-B708-2A4682A45D4A}"/>
              </a:ext>
            </a:extLst>
          </p:cNvPr>
          <p:cNvSpPr txBox="1"/>
          <p:nvPr/>
        </p:nvSpPr>
        <p:spPr>
          <a:xfrm>
            <a:off x="4521291" y="2588705"/>
            <a:ext cx="3812685" cy="461665"/>
          </a:xfrm>
          <a:prstGeom prst="rect">
            <a:avLst/>
          </a:prstGeom>
          <a:noFill/>
        </p:spPr>
        <p:txBody>
          <a:bodyPr wrap="square" rtlCol="0">
            <a:spAutoFit/>
          </a:bodyPr>
          <a:lstStyle/>
          <a:p>
            <a:r>
              <a:rPr lang="en-US" sz="2400" u="sng" dirty="0"/>
              <a:t>2 mole V</a:t>
            </a:r>
            <a:r>
              <a:rPr lang="en-US" sz="2400" dirty="0"/>
              <a:t>        x  </a:t>
            </a:r>
          </a:p>
        </p:txBody>
      </p:sp>
      <p:sp>
        <p:nvSpPr>
          <p:cNvPr id="17" name="TextBox 16">
            <a:extLst>
              <a:ext uri="{FF2B5EF4-FFF2-40B4-BE49-F238E27FC236}">
                <a16:creationId xmlns:a16="http://schemas.microsoft.com/office/drawing/2014/main" id="{4AA7E9BE-D92B-384A-99C7-AC10CC0BB170}"/>
              </a:ext>
            </a:extLst>
          </p:cNvPr>
          <p:cNvSpPr txBox="1"/>
          <p:nvPr/>
        </p:nvSpPr>
        <p:spPr>
          <a:xfrm>
            <a:off x="6590278" y="2574125"/>
            <a:ext cx="2318197" cy="830997"/>
          </a:xfrm>
          <a:prstGeom prst="rect">
            <a:avLst/>
          </a:prstGeom>
          <a:noFill/>
        </p:spPr>
        <p:txBody>
          <a:bodyPr wrap="square" rtlCol="0">
            <a:spAutoFit/>
          </a:bodyPr>
          <a:lstStyle/>
          <a:p>
            <a:endParaRPr lang="en-US" sz="2400" dirty="0"/>
          </a:p>
          <a:p>
            <a:r>
              <a:rPr lang="en-US" sz="2400" dirty="0"/>
              <a:t>1 mole V</a:t>
            </a:r>
          </a:p>
        </p:txBody>
      </p:sp>
      <p:sp>
        <p:nvSpPr>
          <p:cNvPr id="18" name="TextBox 17">
            <a:extLst>
              <a:ext uri="{FF2B5EF4-FFF2-40B4-BE49-F238E27FC236}">
                <a16:creationId xmlns:a16="http://schemas.microsoft.com/office/drawing/2014/main" id="{263864BC-24FB-BC41-8B8F-1D2E5AB0DB4A}"/>
              </a:ext>
            </a:extLst>
          </p:cNvPr>
          <p:cNvSpPr txBox="1"/>
          <p:nvPr/>
        </p:nvSpPr>
        <p:spPr>
          <a:xfrm>
            <a:off x="907639" y="3929444"/>
            <a:ext cx="1906074" cy="830997"/>
          </a:xfrm>
          <a:prstGeom prst="rect">
            <a:avLst/>
          </a:prstGeom>
          <a:noFill/>
        </p:spPr>
        <p:txBody>
          <a:bodyPr wrap="square" rtlCol="0">
            <a:spAutoFit/>
          </a:bodyPr>
          <a:lstStyle/>
          <a:p>
            <a:r>
              <a:rPr lang="en-US" sz="2400" u="sng" dirty="0"/>
              <a:t>1540g V</a:t>
            </a:r>
            <a:r>
              <a:rPr lang="en-US" sz="2400" u="sng" baseline="-25000" dirty="0"/>
              <a:t>2</a:t>
            </a:r>
            <a:r>
              <a:rPr lang="en-US" sz="2400" u="sng" dirty="0"/>
              <a:t>O</a:t>
            </a:r>
            <a:r>
              <a:rPr lang="en-US" sz="2400" u="sng" baseline="-25000" dirty="0"/>
              <a:t>5</a:t>
            </a:r>
          </a:p>
          <a:p>
            <a:r>
              <a:rPr lang="en-US" sz="2400" dirty="0"/>
              <a:t>      1 </a:t>
            </a:r>
          </a:p>
        </p:txBody>
      </p:sp>
      <p:sp>
        <p:nvSpPr>
          <p:cNvPr id="19" name="TextBox 18">
            <a:extLst>
              <a:ext uri="{FF2B5EF4-FFF2-40B4-BE49-F238E27FC236}">
                <a16:creationId xmlns:a16="http://schemas.microsoft.com/office/drawing/2014/main" id="{353BEB99-8C57-8948-B423-460831DDB5F6}"/>
              </a:ext>
            </a:extLst>
          </p:cNvPr>
          <p:cNvSpPr txBox="1"/>
          <p:nvPr/>
        </p:nvSpPr>
        <p:spPr>
          <a:xfrm>
            <a:off x="2534204" y="4135804"/>
            <a:ext cx="347729" cy="369332"/>
          </a:xfrm>
          <a:prstGeom prst="rect">
            <a:avLst/>
          </a:prstGeom>
          <a:noFill/>
        </p:spPr>
        <p:txBody>
          <a:bodyPr wrap="square" rtlCol="0">
            <a:spAutoFit/>
          </a:bodyPr>
          <a:lstStyle/>
          <a:p>
            <a:r>
              <a:rPr lang="en-US" dirty="0"/>
              <a:t>X </a:t>
            </a:r>
          </a:p>
        </p:txBody>
      </p:sp>
      <p:sp>
        <p:nvSpPr>
          <p:cNvPr id="20" name="TextBox 19">
            <a:extLst>
              <a:ext uri="{FF2B5EF4-FFF2-40B4-BE49-F238E27FC236}">
                <a16:creationId xmlns:a16="http://schemas.microsoft.com/office/drawing/2014/main" id="{0EE6E5A4-0030-C04F-8A56-545A3C9628C6}"/>
              </a:ext>
            </a:extLst>
          </p:cNvPr>
          <p:cNvSpPr txBox="1"/>
          <p:nvPr/>
        </p:nvSpPr>
        <p:spPr>
          <a:xfrm>
            <a:off x="2962009" y="3929443"/>
            <a:ext cx="2318197" cy="830997"/>
          </a:xfrm>
          <a:prstGeom prst="rect">
            <a:avLst/>
          </a:prstGeom>
          <a:noFill/>
        </p:spPr>
        <p:txBody>
          <a:bodyPr wrap="square" rtlCol="0">
            <a:spAutoFit/>
          </a:bodyPr>
          <a:lstStyle/>
          <a:p>
            <a:endParaRPr lang="en-US" sz="2400" dirty="0"/>
          </a:p>
          <a:p>
            <a:r>
              <a:rPr lang="en-US" sz="2400" dirty="0"/>
              <a:t>181.88g</a:t>
            </a:r>
          </a:p>
        </p:txBody>
      </p:sp>
      <p:sp>
        <p:nvSpPr>
          <p:cNvPr id="21" name="TextBox 20">
            <a:extLst>
              <a:ext uri="{FF2B5EF4-FFF2-40B4-BE49-F238E27FC236}">
                <a16:creationId xmlns:a16="http://schemas.microsoft.com/office/drawing/2014/main" id="{23DF6274-B7FC-C441-BC06-955D921D517B}"/>
              </a:ext>
            </a:extLst>
          </p:cNvPr>
          <p:cNvSpPr txBox="1"/>
          <p:nvPr/>
        </p:nvSpPr>
        <p:spPr>
          <a:xfrm>
            <a:off x="2950154" y="3883277"/>
            <a:ext cx="2884868" cy="461665"/>
          </a:xfrm>
          <a:prstGeom prst="rect">
            <a:avLst/>
          </a:prstGeom>
          <a:noFill/>
        </p:spPr>
        <p:txBody>
          <a:bodyPr wrap="square" rtlCol="0">
            <a:spAutoFit/>
          </a:bodyPr>
          <a:lstStyle/>
          <a:p>
            <a:r>
              <a:rPr lang="en-US" sz="2400" u="sng" dirty="0"/>
              <a:t>1 mole V</a:t>
            </a:r>
            <a:r>
              <a:rPr lang="en-US" sz="2400" u="sng" baseline="-25000" dirty="0"/>
              <a:t>2</a:t>
            </a:r>
            <a:r>
              <a:rPr lang="en-US" sz="2400" u="sng" dirty="0"/>
              <a:t>O</a:t>
            </a:r>
            <a:r>
              <a:rPr lang="en-US" sz="2400" u="sng" baseline="-25000" dirty="0"/>
              <a:t>5</a:t>
            </a:r>
            <a:r>
              <a:rPr lang="en-US" sz="2400" dirty="0"/>
              <a:t>   x  </a:t>
            </a:r>
          </a:p>
        </p:txBody>
      </p:sp>
      <p:sp>
        <p:nvSpPr>
          <p:cNvPr id="22" name="TextBox 21">
            <a:extLst>
              <a:ext uri="{FF2B5EF4-FFF2-40B4-BE49-F238E27FC236}">
                <a16:creationId xmlns:a16="http://schemas.microsoft.com/office/drawing/2014/main" id="{441C670C-0964-2949-84AD-6C6E2B062CA6}"/>
              </a:ext>
            </a:extLst>
          </p:cNvPr>
          <p:cNvSpPr txBox="1"/>
          <p:nvPr/>
        </p:nvSpPr>
        <p:spPr>
          <a:xfrm>
            <a:off x="4912080" y="3917208"/>
            <a:ext cx="2318197" cy="830997"/>
          </a:xfrm>
          <a:prstGeom prst="rect">
            <a:avLst/>
          </a:prstGeom>
          <a:noFill/>
        </p:spPr>
        <p:txBody>
          <a:bodyPr wrap="square" rtlCol="0">
            <a:spAutoFit/>
          </a:bodyPr>
          <a:lstStyle/>
          <a:p>
            <a:endParaRPr lang="en-US" sz="2400" dirty="0"/>
          </a:p>
          <a:p>
            <a:r>
              <a:rPr lang="en-US" sz="2400" dirty="0"/>
              <a:t>1 mole V</a:t>
            </a:r>
            <a:r>
              <a:rPr lang="en-US" sz="2400" baseline="-25000" dirty="0"/>
              <a:t>2</a:t>
            </a:r>
            <a:r>
              <a:rPr lang="en-US" sz="2400" dirty="0"/>
              <a:t>O</a:t>
            </a:r>
            <a:r>
              <a:rPr lang="en-US" sz="2400" baseline="-25000" dirty="0"/>
              <a:t>5</a:t>
            </a:r>
          </a:p>
        </p:txBody>
      </p:sp>
      <p:sp>
        <p:nvSpPr>
          <p:cNvPr id="23" name="TextBox 22">
            <a:extLst>
              <a:ext uri="{FF2B5EF4-FFF2-40B4-BE49-F238E27FC236}">
                <a16:creationId xmlns:a16="http://schemas.microsoft.com/office/drawing/2014/main" id="{33BE0CE6-7879-714E-9275-88BAEFE3F459}"/>
              </a:ext>
            </a:extLst>
          </p:cNvPr>
          <p:cNvSpPr txBox="1"/>
          <p:nvPr/>
        </p:nvSpPr>
        <p:spPr>
          <a:xfrm>
            <a:off x="4982486" y="3859399"/>
            <a:ext cx="3812685" cy="461665"/>
          </a:xfrm>
          <a:prstGeom prst="rect">
            <a:avLst/>
          </a:prstGeom>
          <a:noFill/>
        </p:spPr>
        <p:txBody>
          <a:bodyPr wrap="square" rtlCol="0">
            <a:spAutoFit/>
          </a:bodyPr>
          <a:lstStyle/>
          <a:p>
            <a:r>
              <a:rPr lang="en-US" sz="2400" u="sng" dirty="0"/>
              <a:t>2 mole V</a:t>
            </a:r>
            <a:r>
              <a:rPr lang="en-US" sz="2400" dirty="0"/>
              <a:t>     x  </a:t>
            </a:r>
          </a:p>
        </p:txBody>
      </p:sp>
      <p:sp>
        <p:nvSpPr>
          <p:cNvPr id="24" name="TextBox 23">
            <a:extLst>
              <a:ext uri="{FF2B5EF4-FFF2-40B4-BE49-F238E27FC236}">
                <a16:creationId xmlns:a16="http://schemas.microsoft.com/office/drawing/2014/main" id="{FB074B6F-CD54-9C43-8C33-E8760263746D}"/>
              </a:ext>
            </a:extLst>
          </p:cNvPr>
          <p:cNvSpPr txBox="1"/>
          <p:nvPr/>
        </p:nvSpPr>
        <p:spPr>
          <a:xfrm>
            <a:off x="6816813" y="3958424"/>
            <a:ext cx="2318197" cy="830997"/>
          </a:xfrm>
          <a:prstGeom prst="rect">
            <a:avLst/>
          </a:prstGeom>
          <a:noFill/>
        </p:spPr>
        <p:txBody>
          <a:bodyPr wrap="square" rtlCol="0">
            <a:spAutoFit/>
          </a:bodyPr>
          <a:lstStyle/>
          <a:p>
            <a:endParaRPr lang="en-US" sz="2400" dirty="0"/>
          </a:p>
          <a:p>
            <a:r>
              <a:rPr lang="en-US" sz="2400" dirty="0"/>
              <a:t>1 mole V</a:t>
            </a:r>
          </a:p>
        </p:txBody>
      </p:sp>
      <p:sp>
        <p:nvSpPr>
          <p:cNvPr id="25" name="TextBox 24">
            <a:extLst>
              <a:ext uri="{FF2B5EF4-FFF2-40B4-BE49-F238E27FC236}">
                <a16:creationId xmlns:a16="http://schemas.microsoft.com/office/drawing/2014/main" id="{C1DA46BC-52BA-C948-8F3D-A38BD124C2B4}"/>
              </a:ext>
            </a:extLst>
          </p:cNvPr>
          <p:cNvSpPr txBox="1"/>
          <p:nvPr/>
        </p:nvSpPr>
        <p:spPr>
          <a:xfrm>
            <a:off x="6651800" y="2586653"/>
            <a:ext cx="3812685" cy="461665"/>
          </a:xfrm>
          <a:prstGeom prst="rect">
            <a:avLst/>
          </a:prstGeom>
          <a:noFill/>
        </p:spPr>
        <p:txBody>
          <a:bodyPr wrap="square" rtlCol="0">
            <a:spAutoFit/>
          </a:bodyPr>
          <a:lstStyle/>
          <a:p>
            <a:r>
              <a:rPr lang="en-US" sz="2400" u="sng" dirty="0"/>
              <a:t>50.94 g V</a:t>
            </a:r>
            <a:r>
              <a:rPr lang="en-US" sz="2400" dirty="0"/>
              <a:t>        =  </a:t>
            </a:r>
          </a:p>
        </p:txBody>
      </p:sp>
      <p:sp>
        <p:nvSpPr>
          <p:cNvPr id="26" name="TextBox 25">
            <a:extLst>
              <a:ext uri="{FF2B5EF4-FFF2-40B4-BE49-F238E27FC236}">
                <a16:creationId xmlns:a16="http://schemas.microsoft.com/office/drawing/2014/main" id="{8E7AD8ED-D39A-A441-A0BC-A25A2F27D303}"/>
              </a:ext>
            </a:extLst>
          </p:cNvPr>
          <p:cNvSpPr txBox="1"/>
          <p:nvPr/>
        </p:nvSpPr>
        <p:spPr>
          <a:xfrm>
            <a:off x="6796095" y="3467116"/>
            <a:ext cx="2318197" cy="830997"/>
          </a:xfrm>
          <a:prstGeom prst="rect">
            <a:avLst/>
          </a:prstGeom>
          <a:noFill/>
        </p:spPr>
        <p:txBody>
          <a:bodyPr wrap="square" rtlCol="0">
            <a:spAutoFit/>
          </a:bodyPr>
          <a:lstStyle/>
          <a:p>
            <a:endParaRPr lang="en-US" sz="2400" dirty="0"/>
          </a:p>
          <a:p>
            <a:r>
              <a:rPr lang="en-US" sz="2400" u="sng" dirty="0"/>
              <a:t>50.94g V</a:t>
            </a:r>
          </a:p>
        </p:txBody>
      </p:sp>
      <p:sp>
        <p:nvSpPr>
          <p:cNvPr id="27" name="TextBox 26">
            <a:extLst>
              <a:ext uri="{FF2B5EF4-FFF2-40B4-BE49-F238E27FC236}">
                <a16:creationId xmlns:a16="http://schemas.microsoft.com/office/drawing/2014/main" id="{05DEFA2B-AFB8-5B42-8F04-4BA37BA55E9C}"/>
              </a:ext>
            </a:extLst>
          </p:cNvPr>
          <p:cNvSpPr txBox="1"/>
          <p:nvPr/>
        </p:nvSpPr>
        <p:spPr>
          <a:xfrm>
            <a:off x="8762374" y="2574799"/>
            <a:ext cx="2318197" cy="461665"/>
          </a:xfrm>
          <a:prstGeom prst="rect">
            <a:avLst/>
          </a:prstGeom>
          <a:noFill/>
        </p:spPr>
        <p:txBody>
          <a:bodyPr wrap="square" rtlCol="0">
            <a:spAutoFit/>
          </a:bodyPr>
          <a:lstStyle/>
          <a:p>
            <a:r>
              <a:rPr lang="en-US" sz="2400" dirty="0"/>
              <a:t> 996 g V</a:t>
            </a:r>
          </a:p>
        </p:txBody>
      </p:sp>
      <p:sp>
        <p:nvSpPr>
          <p:cNvPr id="28" name="TextBox 27">
            <a:extLst>
              <a:ext uri="{FF2B5EF4-FFF2-40B4-BE49-F238E27FC236}">
                <a16:creationId xmlns:a16="http://schemas.microsoft.com/office/drawing/2014/main" id="{8F6F4DAC-320E-6548-911F-DE581492BA6A}"/>
              </a:ext>
            </a:extLst>
          </p:cNvPr>
          <p:cNvSpPr txBox="1"/>
          <p:nvPr/>
        </p:nvSpPr>
        <p:spPr>
          <a:xfrm>
            <a:off x="8509306" y="3596743"/>
            <a:ext cx="2318197" cy="830997"/>
          </a:xfrm>
          <a:prstGeom prst="rect">
            <a:avLst/>
          </a:prstGeom>
          <a:noFill/>
        </p:spPr>
        <p:txBody>
          <a:bodyPr wrap="square" rtlCol="0">
            <a:spAutoFit/>
          </a:bodyPr>
          <a:lstStyle/>
          <a:p>
            <a:endParaRPr lang="en-US" sz="2400" dirty="0"/>
          </a:p>
          <a:p>
            <a:r>
              <a:rPr lang="en-US" sz="2400" dirty="0">
                <a:solidFill>
                  <a:srgbClr val="FF0000"/>
                </a:solidFill>
              </a:rPr>
              <a:t>=   862 g V</a:t>
            </a:r>
          </a:p>
        </p:txBody>
      </p:sp>
      <p:sp>
        <p:nvSpPr>
          <p:cNvPr id="29" name="TextBox 28">
            <a:extLst>
              <a:ext uri="{FF2B5EF4-FFF2-40B4-BE49-F238E27FC236}">
                <a16:creationId xmlns:a16="http://schemas.microsoft.com/office/drawing/2014/main" id="{E9A5F2F0-0495-1348-9B08-90614742E521}"/>
              </a:ext>
            </a:extLst>
          </p:cNvPr>
          <p:cNvSpPr txBox="1"/>
          <p:nvPr/>
        </p:nvSpPr>
        <p:spPr>
          <a:xfrm>
            <a:off x="2480273" y="5470257"/>
            <a:ext cx="4082036" cy="461665"/>
          </a:xfrm>
          <a:prstGeom prst="rect">
            <a:avLst/>
          </a:prstGeom>
          <a:noFill/>
        </p:spPr>
        <p:txBody>
          <a:bodyPr wrap="square" rtlCol="0">
            <a:spAutoFit/>
          </a:bodyPr>
          <a:lstStyle/>
          <a:p>
            <a:r>
              <a:rPr lang="en-US" sz="2400" dirty="0"/>
              <a:t>803/862 x 100 = </a:t>
            </a:r>
            <a:r>
              <a:rPr lang="en-US" sz="2400" dirty="0">
                <a:solidFill>
                  <a:srgbClr val="FF0000"/>
                </a:solidFill>
              </a:rPr>
              <a:t>93.1%</a:t>
            </a:r>
          </a:p>
        </p:txBody>
      </p:sp>
    </p:spTree>
    <p:extLst>
      <p:ext uri="{BB962C8B-B14F-4D97-AF65-F5344CB8AC3E}">
        <p14:creationId xmlns:p14="http://schemas.microsoft.com/office/powerpoint/2010/main" val="242848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8256"/>
            <a:ext cx="10515600" cy="662782"/>
          </a:xfrm>
        </p:spPr>
        <p:txBody>
          <a:bodyPr>
            <a:normAutofit fontScale="90000"/>
          </a:bodyPr>
          <a:lstStyle/>
          <a:p>
            <a:r>
              <a:rPr lang="en-US" dirty="0"/>
              <a:t>Question of the Video</a:t>
            </a:r>
          </a:p>
        </p:txBody>
      </p:sp>
      <p:sp>
        <p:nvSpPr>
          <p:cNvPr id="3" name="Content Placeholder 2"/>
          <p:cNvSpPr>
            <a:spLocks noGrp="1"/>
          </p:cNvSpPr>
          <p:nvPr>
            <p:ph idx="1"/>
          </p:nvPr>
        </p:nvSpPr>
        <p:spPr>
          <a:xfrm>
            <a:off x="838200" y="2817298"/>
            <a:ext cx="10515600" cy="3359665"/>
          </a:xfrm>
        </p:spPr>
        <p:txBody>
          <a:bodyPr/>
          <a:lstStyle/>
          <a:p>
            <a:pPr marL="457200" indent="-457200">
              <a:buAutoNum type="arabicPeriod"/>
            </a:pPr>
            <a:r>
              <a:rPr lang="en-US" dirty="0"/>
              <a:t>If 2.009g of salicylic acid reacts with 5.400g of acetic anhydride calculate the theoretical yield. </a:t>
            </a:r>
          </a:p>
          <a:p>
            <a:pPr marL="457200" indent="-457200">
              <a:buAutoNum type="arabicPeriod"/>
            </a:pPr>
            <a:endParaRPr lang="en-US" dirty="0"/>
          </a:p>
          <a:p>
            <a:pPr marL="457200" indent="-457200">
              <a:buAutoNum type="arabicPeriod"/>
            </a:pPr>
            <a:endParaRPr lang="en-US" dirty="0"/>
          </a:p>
          <a:p>
            <a:pPr marL="457200" indent="-457200">
              <a:buAutoNum type="arabicPeriod"/>
            </a:pPr>
            <a:endParaRPr lang="en-US" dirty="0"/>
          </a:p>
          <a:p>
            <a:pPr marL="457200" indent="-457200">
              <a:buAutoNum type="arabicPeriod"/>
            </a:pPr>
            <a:r>
              <a:rPr lang="en-US" dirty="0"/>
              <a:t>Using the data table, calculate the percent yield.</a:t>
            </a:r>
          </a:p>
        </p:txBody>
      </p:sp>
      <p:pic>
        <p:nvPicPr>
          <p:cNvPr id="5" name="Picture 4" descr="Diagram&#10;&#10;Description automatically generated">
            <a:extLst>
              <a:ext uri="{FF2B5EF4-FFF2-40B4-BE49-F238E27FC236}">
                <a16:creationId xmlns:a16="http://schemas.microsoft.com/office/drawing/2014/main" id="{D7388A0E-EE0E-A74B-B19D-EB28E75B7F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805" y="809368"/>
            <a:ext cx="7480300" cy="1879600"/>
          </a:xfrm>
          <a:prstGeom prst="rect">
            <a:avLst/>
          </a:prstGeom>
        </p:spPr>
      </p:pic>
      <p:graphicFrame>
        <p:nvGraphicFramePr>
          <p:cNvPr id="6" name="Table 6">
            <a:extLst>
              <a:ext uri="{FF2B5EF4-FFF2-40B4-BE49-F238E27FC236}">
                <a16:creationId xmlns:a16="http://schemas.microsoft.com/office/drawing/2014/main" id="{3CF03A74-F5AD-B24A-9476-845638003EE1}"/>
              </a:ext>
            </a:extLst>
          </p:cNvPr>
          <p:cNvGraphicFramePr>
            <a:graphicFrameLocks noGrp="1"/>
          </p:cNvGraphicFramePr>
          <p:nvPr/>
        </p:nvGraphicFramePr>
        <p:xfrm>
          <a:off x="7788857" y="833125"/>
          <a:ext cx="4149859" cy="1010920"/>
        </p:xfrm>
        <a:graphic>
          <a:graphicData uri="http://schemas.openxmlformats.org/drawingml/2006/table">
            <a:tbl>
              <a:tblPr firstRow="1" bandRow="1">
                <a:tableStyleId>{5C22544A-7EE6-4342-B048-85BDC9FD1C3A}</a:tableStyleId>
              </a:tblPr>
              <a:tblGrid>
                <a:gridCol w="3029397">
                  <a:extLst>
                    <a:ext uri="{9D8B030D-6E8A-4147-A177-3AD203B41FA5}">
                      <a16:colId xmlns:a16="http://schemas.microsoft.com/office/drawing/2014/main" val="1463439905"/>
                    </a:ext>
                  </a:extLst>
                </a:gridCol>
                <a:gridCol w="1120462">
                  <a:extLst>
                    <a:ext uri="{9D8B030D-6E8A-4147-A177-3AD203B41FA5}">
                      <a16:colId xmlns:a16="http://schemas.microsoft.com/office/drawing/2014/main" val="572931007"/>
                    </a:ext>
                  </a:extLst>
                </a:gridCol>
              </a:tblGrid>
              <a:tr h="370840">
                <a:tc>
                  <a:txBody>
                    <a:bodyPr/>
                    <a:lstStyle/>
                    <a:p>
                      <a:r>
                        <a:rPr lang="en-US" dirty="0"/>
                        <a:t>Mass of filter paper</a:t>
                      </a:r>
                    </a:p>
                  </a:txBody>
                  <a:tcPr/>
                </a:tc>
                <a:tc>
                  <a:txBody>
                    <a:bodyPr/>
                    <a:lstStyle/>
                    <a:p>
                      <a:r>
                        <a:rPr lang="en-US" dirty="0"/>
                        <a:t>0.130g</a:t>
                      </a:r>
                    </a:p>
                  </a:txBody>
                  <a:tcPr/>
                </a:tc>
                <a:extLst>
                  <a:ext uri="{0D108BD9-81ED-4DB2-BD59-A6C34878D82A}">
                    <a16:rowId xmlns:a16="http://schemas.microsoft.com/office/drawing/2014/main" val="1888052711"/>
                  </a:ext>
                </a:extLst>
              </a:tr>
              <a:tr h="370840">
                <a:tc>
                  <a:txBody>
                    <a:bodyPr/>
                    <a:lstStyle/>
                    <a:p>
                      <a:r>
                        <a:rPr lang="en-US" dirty="0"/>
                        <a:t>Mass of filter paper + purified product</a:t>
                      </a:r>
                    </a:p>
                  </a:txBody>
                  <a:tcPr/>
                </a:tc>
                <a:tc>
                  <a:txBody>
                    <a:bodyPr/>
                    <a:lstStyle/>
                    <a:p>
                      <a:r>
                        <a:rPr lang="en-US" dirty="0"/>
                        <a:t>2.299</a:t>
                      </a:r>
                    </a:p>
                  </a:txBody>
                  <a:tcPr/>
                </a:tc>
                <a:extLst>
                  <a:ext uri="{0D108BD9-81ED-4DB2-BD59-A6C34878D82A}">
                    <a16:rowId xmlns:a16="http://schemas.microsoft.com/office/drawing/2014/main" val="540606914"/>
                  </a:ext>
                </a:extLst>
              </a:tr>
            </a:tbl>
          </a:graphicData>
        </a:graphic>
      </p:graphicFrame>
      <p:sp>
        <p:nvSpPr>
          <p:cNvPr id="4" name="TextBox 3">
            <a:extLst>
              <a:ext uri="{FF2B5EF4-FFF2-40B4-BE49-F238E27FC236}">
                <a16:creationId xmlns:a16="http://schemas.microsoft.com/office/drawing/2014/main" id="{89C3E60A-119C-A344-AF3C-1E30DFF19273}"/>
              </a:ext>
            </a:extLst>
          </p:cNvPr>
          <p:cNvSpPr txBox="1"/>
          <p:nvPr/>
        </p:nvSpPr>
        <p:spPr>
          <a:xfrm>
            <a:off x="1365161" y="3528811"/>
            <a:ext cx="7160653" cy="646331"/>
          </a:xfrm>
          <a:prstGeom prst="rect">
            <a:avLst/>
          </a:prstGeom>
          <a:noFill/>
        </p:spPr>
        <p:txBody>
          <a:bodyPr wrap="square" rtlCol="0">
            <a:spAutoFit/>
          </a:bodyPr>
          <a:lstStyle/>
          <a:p>
            <a:r>
              <a:rPr lang="en-US" u="sng" dirty="0">
                <a:solidFill>
                  <a:schemeClr val="accent1"/>
                </a:solidFill>
              </a:rPr>
              <a:t>2.009g SA  </a:t>
            </a:r>
            <a:r>
              <a:rPr lang="en-US" dirty="0">
                <a:solidFill>
                  <a:schemeClr val="accent1"/>
                </a:solidFill>
              </a:rPr>
              <a:t>x  </a:t>
            </a:r>
            <a:r>
              <a:rPr lang="en-US" u="sng" dirty="0">
                <a:solidFill>
                  <a:schemeClr val="accent1"/>
                </a:solidFill>
              </a:rPr>
              <a:t>1mol SA  </a:t>
            </a:r>
            <a:r>
              <a:rPr lang="en-US" dirty="0">
                <a:solidFill>
                  <a:schemeClr val="accent1"/>
                </a:solidFill>
              </a:rPr>
              <a:t>x </a:t>
            </a:r>
            <a:r>
              <a:rPr lang="en-US" u="sng" dirty="0">
                <a:solidFill>
                  <a:schemeClr val="accent1"/>
                </a:solidFill>
              </a:rPr>
              <a:t>1mol aspirin</a:t>
            </a:r>
            <a:r>
              <a:rPr lang="en-US" dirty="0">
                <a:solidFill>
                  <a:schemeClr val="accent1"/>
                </a:solidFill>
              </a:rPr>
              <a:t> x   </a:t>
            </a:r>
            <a:r>
              <a:rPr lang="en-US" u="sng" dirty="0">
                <a:solidFill>
                  <a:schemeClr val="accent1"/>
                </a:solidFill>
              </a:rPr>
              <a:t>180.2 g aspirin</a:t>
            </a:r>
            <a:r>
              <a:rPr lang="en-US" dirty="0">
                <a:solidFill>
                  <a:schemeClr val="accent1"/>
                </a:solidFill>
              </a:rPr>
              <a:t>   =   2.621g aspirin   </a:t>
            </a:r>
          </a:p>
          <a:p>
            <a:r>
              <a:rPr lang="en-US" dirty="0">
                <a:solidFill>
                  <a:schemeClr val="accent1"/>
                </a:solidFill>
              </a:rPr>
              <a:t>          1           138.1g      1 mol SA            1 mol aspirin</a:t>
            </a:r>
          </a:p>
        </p:txBody>
      </p:sp>
      <p:sp>
        <p:nvSpPr>
          <p:cNvPr id="7" name="TextBox 6">
            <a:extLst>
              <a:ext uri="{FF2B5EF4-FFF2-40B4-BE49-F238E27FC236}">
                <a16:creationId xmlns:a16="http://schemas.microsoft.com/office/drawing/2014/main" id="{1C14AAA3-1820-8942-9ADE-3E3E833F2D26}"/>
              </a:ext>
            </a:extLst>
          </p:cNvPr>
          <p:cNvSpPr txBox="1"/>
          <p:nvPr/>
        </p:nvSpPr>
        <p:spPr>
          <a:xfrm>
            <a:off x="1365160" y="4206556"/>
            <a:ext cx="7160653" cy="646331"/>
          </a:xfrm>
          <a:prstGeom prst="rect">
            <a:avLst/>
          </a:prstGeom>
          <a:noFill/>
        </p:spPr>
        <p:txBody>
          <a:bodyPr wrap="square" rtlCol="0">
            <a:spAutoFit/>
          </a:bodyPr>
          <a:lstStyle/>
          <a:p>
            <a:r>
              <a:rPr lang="en-US" u="sng" dirty="0">
                <a:solidFill>
                  <a:schemeClr val="accent1"/>
                </a:solidFill>
              </a:rPr>
              <a:t>5.400g AA  </a:t>
            </a:r>
            <a:r>
              <a:rPr lang="en-US" dirty="0">
                <a:solidFill>
                  <a:schemeClr val="accent1"/>
                </a:solidFill>
              </a:rPr>
              <a:t>x  </a:t>
            </a:r>
            <a:r>
              <a:rPr lang="en-US" u="sng" dirty="0">
                <a:solidFill>
                  <a:schemeClr val="accent1"/>
                </a:solidFill>
              </a:rPr>
              <a:t>1mol AA  </a:t>
            </a:r>
            <a:r>
              <a:rPr lang="en-US" dirty="0">
                <a:solidFill>
                  <a:schemeClr val="accent1"/>
                </a:solidFill>
              </a:rPr>
              <a:t>x </a:t>
            </a:r>
            <a:r>
              <a:rPr lang="en-US" u="sng" dirty="0">
                <a:solidFill>
                  <a:schemeClr val="accent1"/>
                </a:solidFill>
              </a:rPr>
              <a:t>1mol aspirin</a:t>
            </a:r>
            <a:r>
              <a:rPr lang="en-US" dirty="0">
                <a:solidFill>
                  <a:schemeClr val="accent1"/>
                </a:solidFill>
              </a:rPr>
              <a:t> x   </a:t>
            </a:r>
            <a:r>
              <a:rPr lang="en-US" u="sng" dirty="0">
                <a:solidFill>
                  <a:schemeClr val="accent1"/>
                </a:solidFill>
              </a:rPr>
              <a:t>180.2 g aspirin</a:t>
            </a:r>
            <a:r>
              <a:rPr lang="en-US" dirty="0">
                <a:solidFill>
                  <a:schemeClr val="accent1"/>
                </a:solidFill>
              </a:rPr>
              <a:t>   =   9.531g aspirin   </a:t>
            </a:r>
          </a:p>
          <a:p>
            <a:r>
              <a:rPr lang="en-US" dirty="0">
                <a:solidFill>
                  <a:schemeClr val="accent1"/>
                </a:solidFill>
              </a:rPr>
              <a:t>          1           102.1g      1 mol AA            1 mol aspirin</a:t>
            </a:r>
          </a:p>
        </p:txBody>
      </p:sp>
      <p:sp>
        <p:nvSpPr>
          <p:cNvPr id="8" name="TextBox 7">
            <a:extLst>
              <a:ext uri="{FF2B5EF4-FFF2-40B4-BE49-F238E27FC236}">
                <a16:creationId xmlns:a16="http://schemas.microsoft.com/office/drawing/2014/main" id="{C2F5F27C-47AB-E043-B578-FCD9E592CDAF}"/>
              </a:ext>
            </a:extLst>
          </p:cNvPr>
          <p:cNvSpPr txBox="1"/>
          <p:nvPr/>
        </p:nvSpPr>
        <p:spPr>
          <a:xfrm>
            <a:off x="8977290" y="3795639"/>
            <a:ext cx="1772992" cy="369332"/>
          </a:xfrm>
          <a:prstGeom prst="rect">
            <a:avLst/>
          </a:prstGeom>
          <a:noFill/>
        </p:spPr>
        <p:txBody>
          <a:bodyPr wrap="square" rtlCol="0">
            <a:spAutoFit/>
          </a:bodyPr>
          <a:lstStyle/>
          <a:p>
            <a:r>
              <a:rPr lang="en-US" dirty="0">
                <a:solidFill>
                  <a:srgbClr val="FF0000"/>
                </a:solidFill>
              </a:rPr>
              <a:t>2.621g aspirin</a:t>
            </a:r>
          </a:p>
        </p:txBody>
      </p:sp>
      <p:sp>
        <p:nvSpPr>
          <p:cNvPr id="9" name="TextBox 8">
            <a:extLst>
              <a:ext uri="{FF2B5EF4-FFF2-40B4-BE49-F238E27FC236}">
                <a16:creationId xmlns:a16="http://schemas.microsoft.com/office/drawing/2014/main" id="{B2918461-5F22-B645-8BC2-4C7B5DABC205}"/>
              </a:ext>
            </a:extLst>
          </p:cNvPr>
          <p:cNvSpPr txBox="1"/>
          <p:nvPr/>
        </p:nvSpPr>
        <p:spPr>
          <a:xfrm>
            <a:off x="2226614" y="5564400"/>
            <a:ext cx="4702220" cy="369332"/>
          </a:xfrm>
          <a:prstGeom prst="rect">
            <a:avLst/>
          </a:prstGeom>
          <a:noFill/>
        </p:spPr>
        <p:txBody>
          <a:bodyPr wrap="square" rtlCol="0">
            <a:spAutoFit/>
          </a:bodyPr>
          <a:lstStyle/>
          <a:p>
            <a:r>
              <a:rPr lang="en-US" dirty="0">
                <a:solidFill>
                  <a:schemeClr val="accent1"/>
                </a:solidFill>
              </a:rPr>
              <a:t>2.299-0.130 = 2.169g aspirin created</a:t>
            </a:r>
          </a:p>
        </p:txBody>
      </p:sp>
      <p:sp>
        <p:nvSpPr>
          <p:cNvPr id="10" name="TextBox 9">
            <a:extLst>
              <a:ext uri="{FF2B5EF4-FFF2-40B4-BE49-F238E27FC236}">
                <a16:creationId xmlns:a16="http://schemas.microsoft.com/office/drawing/2014/main" id="{E6A13906-75E2-854B-8DE5-AAE1780CB76A}"/>
              </a:ext>
            </a:extLst>
          </p:cNvPr>
          <p:cNvSpPr txBox="1"/>
          <p:nvPr/>
        </p:nvSpPr>
        <p:spPr>
          <a:xfrm>
            <a:off x="6512953" y="5501350"/>
            <a:ext cx="4702220" cy="369332"/>
          </a:xfrm>
          <a:prstGeom prst="rect">
            <a:avLst/>
          </a:prstGeom>
          <a:noFill/>
        </p:spPr>
        <p:txBody>
          <a:bodyPr wrap="square" rtlCol="0">
            <a:spAutoFit/>
          </a:bodyPr>
          <a:lstStyle/>
          <a:p>
            <a:r>
              <a:rPr lang="en-US" dirty="0">
                <a:solidFill>
                  <a:schemeClr val="accent1"/>
                </a:solidFill>
              </a:rPr>
              <a:t>2.169g/ 2.621g x 100 =  </a:t>
            </a:r>
            <a:r>
              <a:rPr lang="en-US" dirty="0">
                <a:solidFill>
                  <a:srgbClr val="FF0000"/>
                </a:solidFill>
              </a:rPr>
              <a:t>82.75%</a:t>
            </a:r>
          </a:p>
        </p:txBody>
      </p:sp>
    </p:spTree>
    <p:extLst>
      <p:ext uri="{BB962C8B-B14F-4D97-AF65-F5344CB8AC3E}">
        <p14:creationId xmlns:p14="http://schemas.microsoft.com/office/powerpoint/2010/main" val="258783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of the Video</a:t>
            </a:r>
          </a:p>
        </p:txBody>
      </p:sp>
      <p:sp>
        <p:nvSpPr>
          <p:cNvPr id="3" name="Content Placeholder 2"/>
          <p:cNvSpPr>
            <a:spLocks noGrp="1"/>
          </p:cNvSpPr>
          <p:nvPr>
            <p:ph idx="1"/>
          </p:nvPr>
        </p:nvSpPr>
        <p:spPr/>
        <p:txBody>
          <a:bodyPr/>
          <a:lstStyle/>
          <a:p>
            <a:pPr marL="0" indent="0" algn="ctr">
              <a:buNone/>
            </a:pPr>
            <a:r>
              <a:rPr lang="en-US" dirty="0"/>
              <a:t>What does four birthday balloons, a sip of water, and 40 nails have in common?</a:t>
            </a:r>
          </a:p>
        </p:txBody>
      </p:sp>
      <p:pic>
        <p:nvPicPr>
          <p:cNvPr id="4" name="Picture 3">
            <a:extLst>
              <a:ext uri="{FF2B5EF4-FFF2-40B4-BE49-F238E27FC236}">
                <a16:creationId xmlns:a16="http://schemas.microsoft.com/office/drawing/2014/main" id="{3305733C-73D6-EC4B-BA85-144391A4EFAE}"/>
              </a:ext>
            </a:extLst>
          </p:cNvPr>
          <p:cNvPicPr>
            <a:picLocks noChangeAspect="1"/>
          </p:cNvPicPr>
          <p:nvPr/>
        </p:nvPicPr>
        <p:blipFill>
          <a:blip r:embed="rId2"/>
          <a:stretch>
            <a:fillRect/>
          </a:stretch>
        </p:blipFill>
        <p:spPr>
          <a:xfrm>
            <a:off x="4569227" y="2729684"/>
            <a:ext cx="3003549" cy="1995058"/>
          </a:xfrm>
          <a:prstGeom prst="rect">
            <a:avLst/>
          </a:prstGeom>
        </p:spPr>
      </p:pic>
      <p:pic>
        <p:nvPicPr>
          <p:cNvPr id="5" name="Picture 4">
            <a:extLst>
              <a:ext uri="{FF2B5EF4-FFF2-40B4-BE49-F238E27FC236}">
                <a16:creationId xmlns:a16="http://schemas.microsoft.com/office/drawing/2014/main" id="{371F11AF-B897-5148-BC64-B1B723634D87}"/>
              </a:ext>
            </a:extLst>
          </p:cNvPr>
          <p:cNvPicPr>
            <a:picLocks noChangeAspect="1"/>
          </p:cNvPicPr>
          <p:nvPr/>
        </p:nvPicPr>
        <p:blipFill>
          <a:blip r:embed="rId3"/>
          <a:stretch>
            <a:fillRect/>
          </a:stretch>
        </p:blipFill>
        <p:spPr>
          <a:xfrm>
            <a:off x="8007350" y="2729683"/>
            <a:ext cx="2722422" cy="1995057"/>
          </a:xfrm>
          <a:prstGeom prst="rect">
            <a:avLst/>
          </a:prstGeom>
        </p:spPr>
      </p:pic>
      <p:pic>
        <p:nvPicPr>
          <p:cNvPr id="6" name="Picture 5">
            <a:extLst>
              <a:ext uri="{FF2B5EF4-FFF2-40B4-BE49-F238E27FC236}">
                <a16:creationId xmlns:a16="http://schemas.microsoft.com/office/drawing/2014/main" id="{511E0310-0602-2F4E-B0CB-CC8B1C17E1FC}"/>
              </a:ext>
            </a:extLst>
          </p:cNvPr>
          <p:cNvPicPr>
            <a:picLocks noChangeAspect="1"/>
          </p:cNvPicPr>
          <p:nvPr/>
        </p:nvPicPr>
        <p:blipFill rotWithShape="1">
          <a:blip r:embed="rId4"/>
          <a:srcRect b="18764"/>
          <a:stretch/>
        </p:blipFill>
        <p:spPr>
          <a:xfrm>
            <a:off x="2479616" y="2729683"/>
            <a:ext cx="1705035" cy="3263514"/>
          </a:xfrm>
          <a:prstGeom prst="rect">
            <a:avLst/>
          </a:prstGeom>
        </p:spPr>
      </p:pic>
    </p:spTree>
    <p:extLst>
      <p:ext uri="{BB962C8B-B14F-4D97-AF65-F5344CB8AC3E}">
        <p14:creationId xmlns:p14="http://schemas.microsoft.com/office/powerpoint/2010/main" val="392388627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accent1"/>
                </a:solidFill>
              </a:rPr>
              <a:t>Now you should be able to…</a:t>
            </a:r>
          </a:p>
        </p:txBody>
      </p:sp>
      <p:sp>
        <p:nvSpPr>
          <p:cNvPr id="5" name="Content Placeholder 4"/>
          <p:cNvSpPr>
            <a:spLocks noGrp="1"/>
          </p:cNvSpPr>
          <p:nvPr>
            <p:ph idx="1"/>
          </p:nvPr>
        </p:nvSpPr>
        <p:spPr/>
        <p:txBody>
          <a:bodyPr/>
          <a:lstStyle/>
          <a:p>
            <a:pPr lvl="1"/>
            <a:r>
              <a:rPr lang="en-US" dirty="0"/>
              <a:t>Use balanced equations to determine the amount of a product that will form.</a:t>
            </a:r>
          </a:p>
          <a:p>
            <a:pPr lvl="1"/>
            <a:r>
              <a:rPr lang="en-US" dirty="0"/>
              <a:t>Calculate the percent yield of a lab.</a:t>
            </a:r>
          </a:p>
          <a:p>
            <a:endParaRPr lang="en-US" dirty="0"/>
          </a:p>
        </p:txBody>
      </p:sp>
    </p:spTree>
    <p:extLst>
      <p:ext uri="{BB962C8B-B14F-4D97-AF65-F5344CB8AC3E}">
        <p14:creationId xmlns:p14="http://schemas.microsoft.com/office/powerpoint/2010/main" val="195528315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solidFill>
            <a:schemeClr val="bg2"/>
          </a:solidFill>
        </p:spPr>
        <p:txBody>
          <a:bodyPr/>
          <a:lstStyle/>
          <a:p>
            <a:r>
              <a:rPr lang="en-US" dirty="0"/>
              <a:t>Types of Reactions</a:t>
            </a:r>
          </a:p>
        </p:txBody>
      </p:sp>
    </p:spTree>
    <p:extLst>
      <p:ext uri="{BB962C8B-B14F-4D97-AF65-F5344CB8AC3E}">
        <p14:creationId xmlns:p14="http://schemas.microsoft.com/office/powerpoint/2010/main" val="414514983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Objectives</a:t>
            </a:r>
          </a:p>
        </p:txBody>
      </p:sp>
      <p:sp>
        <p:nvSpPr>
          <p:cNvPr id="3" name="Content Placeholder 2"/>
          <p:cNvSpPr>
            <a:spLocks noGrp="1"/>
          </p:cNvSpPr>
          <p:nvPr>
            <p:ph idx="1"/>
          </p:nvPr>
        </p:nvSpPr>
        <p:spPr/>
        <p:txBody>
          <a:bodyPr/>
          <a:lstStyle/>
          <a:p>
            <a:pPr marL="0" indent="0">
              <a:buNone/>
            </a:pPr>
            <a:r>
              <a:rPr lang="en-US" dirty="0">
                <a:solidFill>
                  <a:schemeClr val="accent1"/>
                </a:solidFill>
              </a:rPr>
              <a:t>You should already be able to…</a:t>
            </a:r>
          </a:p>
          <a:p>
            <a:pPr lvl="1"/>
            <a:r>
              <a:rPr lang="en-US" dirty="0"/>
              <a:t>Identify types of reactions</a:t>
            </a:r>
          </a:p>
          <a:p>
            <a:pPr marL="0" indent="0">
              <a:buNone/>
            </a:pPr>
            <a:r>
              <a:rPr lang="en-US" dirty="0">
                <a:solidFill>
                  <a:schemeClr val="accent1"/>
                </a:solidFill>
              </a:rPr>
              <a:t>By the end of this video you should be able to…</a:t>
            </a:r>
          </a:p>
          <a:p>
            <a:pPr lvl="1"/>
            <a:r>
              <a:rPr lang="en-US" dirty="0"/>
              <a:t>Write products of all reactions.</a:t>
            </a:r>
          </a:p>
        </p:txBody>
      </p:sp>
    </p:spTree>
    <p:extLst>
      <p:ext uri="{BB962C8B-B14F-4D97-AF65-F5344CB8AC3E}">
        <p14:creationId xmlns:p14="http://schemas.microsoft.com/office/powerpoint/2010/main" val="172840053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of the Video</a:t>
            </a:r>
          </a:p>
        </p:txBody>
      </p:sp>
      <p:sp>
        <p:nvSpPr>
          <p:cNvPr id="3" name="Content Placeholder 2"/>
          <p:cNvSpPr>
            <a:spLocks noGrp="1"/>
          </p:cNvSpPr>
          <p:nvPr>
            <p:ph idx="1"/>
          </p:nvPr>
        </p:nvSpPr>
        <p:spPr/>
        <p:txBody>
          <a:bodyPr/>
          <a:lstStyle/>
          <a:p>
            <a:pPr marL="0" indent="0" algn="ctr">
              <a:buNone/>
            </a:pPr>
            <a:r>
              <a:rPr lang="en-US" dirty="0"/>
              <a:t>Sometimes the best way to clean something is to use baking soda and vinegar. Baking soda, NaHCO</a:t>
            </a:r>
            <a:r>
              <a:rPr lang="en-US" baseline="-25000" dirty="0"/>
              <a:t>3</a:t>
            </a:r>
            <a:r>
              <a:rPr lang="en-US" dirty="0"/>
              <a:t> is a slightly abrasive, basic solid that absorbs odors. Vinegar, HC</a:t>
            </a:r>
            <a:r>
              <a:rPr lang="en-US" baseline="-25000" dirty="0"/>
              <a:t>2</a:t>
            </a:r>
            <a:r>
              <a:rPr lang="en-US" dirty="0"/>
              <a:t>H</a:t>
            </a:r>
            <a:r>
              <a:rPr lang="en-US" baseline="-25000" dirty="0"/>
              <a:t>3</a:t>
            </a:r>
            <a:r>
              <a:rPr lang="en-US" dirty="0"/>
              <a:t>O</a:t>
            </a:r>
            <a:r>
              <a:rPr lang="en-US" baseline="-25000" dirty="0"/>
              <a:t>2</a:t>
            </a:r>
            <a:r>
              <a:rPr lang="en-US" dirty="0"/>
              <a:t>, is an acid. Write their molecular reaction and net ionic equation to help explain what really is going on.</a:t>
            </a:r>
          </a:p>
          <a:p>
            <a:pPr marL="0" indent="0" algn="ctr">
              <a:buNone/>
            </a:pPr>
            <a:endParaRPr lang="en-US" dirty="0"/>
          </a:p>
        </p:txBody>
      </p:sp>
      <p:pic>
        <p:nvPicPr>
          <p:cNvPr id="4" name="Picture 3">
            <a:extLst>
              <a:ext uri="{FF2B5EF4-FFF2-40B4-BE49-F238E27FC236}">
                <a16:creationId xmlns:a16="http://schemas.microsoft.com/office/drawing/2014/main" id="{22176DFB-9555-B746-B8BE-204DA8770C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0947" y="3429000"/>
            <a:ext cx="3881788" cy="2613159"/>
          </a:xfrm>
          <a:prstGeom prst="rect">
            <a:avLst/>
          </a:prstGeom>
        </p:spPr>
      </p:pic>
    </p:spTree>
    <p:extLst>
      <p:ext uri="{BB962C8B-B14F-4D97-AF65-F5344CB8AC3E}">
        <p14:creationId xmlns:p14="http://schemas.microsoft.com/office/powerpoint/2010/main" val="32550440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accent1"/>
                </a:solidFill>
              </a:rPr>
              <a:t>Synthesis</a:t>
            </a:r>
            <a:r>
              <a:rPr lang="en-US" dirty="0"/>
              <a:t>: </a:t>
            </a:r>
            <a:r>
              <a:rPr lang="en-US" sz="2700" dirty="0"/>
              <a:t>involves two or more reactants which combine to form one compound as a product. </a:t>
            </a:r>
            <a:r>
              <a:rPr lang="en-US" dirty="0"/>
              <a:t/>
            </a:r>
            <a:br>
              <a:rPr lang="en-US" dirty="0"/>
            </a:br>
            <a:endParaRPr lang="en-US" dirty="0"/>
          </a:p>
        </p:txBody>
      </p:sp>
      <p:sp>
        <p:nvSpPr>
          <p:cNvPr id="3" name="Content Placeholder 2"/>
          <p:cNvSpPr>
            <a:spLocks noGrp="1"/>
          </p:cNvSpPr>
          <p:nvPr>
            <p:ph idx="1"/>
          </p:nvPr>
        </p:nvSpPr>
        <p:spPr>
          <a:xfrm>
            <a:off x="965915" y="1981200"/>
            <a:ext cx="10387885" cy="4648200"/>
          </a:xfrm>
        </p:spPr>
        <p:txBody>
          <a:bodyPr>
            <a:normAutofit/>
          </a:bodyPr>
          <a:lstStyle/>
          <a:p>
            <a:r>
              <a:rPr lang="en-US" b="1" dirty="0"/>
              <a:t> A metal can combine with a non metal to form a compound.</a:t>
            </a:r>
            <a:endParaRPr lang="en-US" dirty="0"/>
          </a:p>
          <a:p>
            <a:pPr marL="0" indent="0">
              <a:buNone/>
            </a:pPr>
            <a:r>
              <a:rPr lang="en-US" dirty="0"/>
              <a:t>	-Lithium reacts with nitrogen: 	6Li + N</a:t>
            </a:r>
            <a:r>
              <a:rPr lang="en-US" baseline="-25000" dirty="0"/>
              <a:t>2</a:t>
            </a:r>
            <a:r>
              <a:rPr lang="en-US" dirty="0"/>
              <a:t> </a:t>
            </a:r>
            <a:r>
              <a:rPr lang="en-US" dirty="0">
                <a:sym typeface="Wingdings" panose="05000000000000000000" pitchFamily="2" charset="2"/>
              </a:rPr>
              <a:t></a:t>
            </a:r>
            <a:r>
              <a:rPr lang="en-US" dirty="0"/>
              <a:t> 2Li</a:t>
            </a:r>
            <a:r>
              <a:rPr lang="en-US" baseline="-25000" dirty="0"/>
              <a:t>3</a:t>
            </a:r>
            <a:r>
              <a:rPr lang="en-US" dirty="0"/>
              <a:t>N</a:t>
            </a:r>
          </a:p>
          <a:p>
            <a:pPr marL="0" indent="0">
              <a:buNone/>
            </a:pPr>
            <a:r>
              <a:rPr lang="en-US" dirty="0"/>
              <a:t>	-Sodium reacts with fluorine:		2Na + F</a:t>
            </a:r>
            <a:r>
              <a:rPr lang="en-US" baseline="-25000" dirty="0"/>
              <a:t>2</a:t>
            </a:r>
            <a:r>
              <a:rPr lang="en-US" dirty="0"/>
              <a:t> </a:t>
            </a:r>
            <a:r>
              <a:rPr lang="en-US" dirty="0">
                <a:sym typeface="Wingdings" panose="05000000000000000000" pitchFamily="2" charset="2"/>
              </a:rPr>
              <a:t></a:t>
            </a:r>
            <a:r>
              <a:rPr lang="en-US" dirty="0"/>
              <a:t> 2NaF</a:t>
            </a:r>
          </a:p>
          <a:p>
            <a:r>
              <a:rPr lang="en-US" b="1" dirty="0"/>
              <a:t>Metallic oxides and water form bases (compounds ending in hydroxide (OH)).</a:t>
            </a:r>
            <a:endParaRPr lang="en-US" dirty="0"/>
          </a:p>
          <a:p>
            <a:pPr marL="0" indent="0">
              <a:buNone/>
            </a:pPr>
            <a:r>
              <a:rPr lang="en-US" dirty="0"/>
              <a:t>	-Solid sodium oxide reacts with water:	Na</a:t>
            </a:r>
            <a:r>
              <a:rPr lang="en-US" baseline="-25000" dirty="0"/>
              <a:t>2</a:t>
            </a:r>
            <a:r>
              <a:rPr lang="en-US" dirty="0"/>
              <a:t>O + H</a:t>
            </a:r>
            <a:r>
              <a:rPr lang="en-US" baseline="-25000" dirty="0"/>
              <a:t>2</a:t>
            </a:r>
            <a:r>
              <a:rPr lang="en-US" dirty="0"/>
              <a:t>O </a:t>
            </a:r>
            <a:r>
              <a:rPr lang="en-US" dirty="0">
                <a:sym typeface="Wingdings" panose="05000000000000000000" pitchFamily="2" charset="2"/>
              </a:rPr>
              <a:t></a:t>
            </a:r>
            <a:r>
              <a:rPr lang="en-US" dirty="0"/>
              <a:t> 2NaOH</a:t>
            </a:r>
          </a:p>
          <a:p>
            <a:pPr marL="0" indent="0">
              <a:buNone/>
            </a:pPr>
            <a:r>
              <a:rPr lang="en-US" dirty="0"/>
              <a:t>	-Magnesium oxide solid dissolves in water:	MgO + H</a:t>
            </a:r>
            <a:r>
              <a:rPr lang="en-US" baseline="-25000" dirty="0"/>
              <a:t>2</a:t>
            </a:r>
            <a:r>
              <a:rPr lang="en-US" dirty="0"/>
              <a:t>O </a:t>
            </a:r>
            <a:r>
              <a:rPr lang="en-US" dirty="0">
                <a:sym typeface="Wingdings" panose="05000000000000000000" pitchFamily="2" charset="2"/>
              </a:rPr>
              <a:t></a:t>
            </a:r>
            <a:r>
              <a:rPr lang="en-US" dirty="0"/>
              <a:t> Mg(OH)</a:t>
            </a:r>
            <a:r>
              <a:rPr lang="en-US" baseline="-25000" dirty="0"/>
              <a:t>2</a:t>
            </a:r>
            <a:endParaRPr lang="en-US" dirty="0"/>
          </a:p>
          <a:p>
            <a:endParaRPr lang="en-US" dirty="0"/>
          </a:p>
        </p:txBody>
      </p:sp>
    </p:spTree>
    <p:extLst>
      <p:ext uri="{BB962C8B-B14F-4D97-AF65-F5344CB8AC3E}">
        <p14:creationId xmlns:p14="http://schemas.microsoft.com/office/powerpoint/2010/main" val="170334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3330" y="197830"/>
            <a:ext cx="2649140" cy="1478570"/>
          </a:xfrm>
        </p:spPr>
        <p:txBody>
          <a:bodyPr/>
          <a:lstStyle/>
          <a:p>
            <a:r>
              <a:rPr lang="en-US" dirty="0">
                <a:solidFill>
                  <a:schemeClr val="accent1"/>
                </a:solidFill>
              </a:rPr>
              <a:t>Synthesis</a:t>
            </a:r>
          </a:p>
        </p:txBody>
      </p:sp>
      <p:sp>
        <p:nvSpPr>
          <p:cNvPr id="3" name="Content Placeholder 2"/>
          <p:cNvSpPr>
            <a:spLocks noGrp="1"/>
          </p:cNvSpPr>
          <p:nvPr>
            <p:ph idx="1"/>
          </p:nvPr>
        </p:nvSpPr>
        <p:spPr>
          <a:xfrm>
            <a:off x="669701" y="1219200"/>
            <a:ext cx="10972800" cy="5410200"/>
          </a:xfrm>
        </p:spPr>
        <p:txBody>
          <a:bodyPr>
            <a:normAutofit/>
          </a:bodyPr>
          <a:lstStyle/>
          <a:p>
            <a:r>
              <a:rPr lang="en-US" b="1" dirty="0"/>
              <a:t>Nonmetallic oxides and water from acids (compounds starting with the hydrogen ion).</a:t>
            </a:r>
            <a:endParaRPr lang="en-US" dirty="0"/>
          </a:p>
          <a:p>
            <a:pPr marL="0" indent="0">
              <a:buNone/>
            </a:pPr>
            <a:r>
              <a:rPr lang="en-US" dirty="0"/>
              <a:t>     -Carbon dioxide is bubbled into water:			 CO</a:t>
            </a:r>
            <a:r>
              <a:rPr lang="en-US" baseline="-25000" dirty="0"/>
              <a:t>2</a:t>
            </a:r>
            <a:r>
              <a:rPr lang="en-US" dirty="0"/>
              <a:t> + H</a:t>
            </a:r>
            <a:r>
              <a:rPr lang="en-US" baseline="-25000" dirty="0"/>
              <a:t>2</a:t>
            </a:r>
            <a:r>
              <a:rPr lang="en-US" dirty="0"/>
              <a:t>O </a:t>
            </a:r>
            <a:r>
              <a:rPr lang="en-US" dirty="0">
                <a:sym typeface="Wingdings" panose="05000000000000000000" pitchFamily="2" charset="2"/>
              </a:rPr>
              <a:t></a:t>
            </a:r>
            <a:r>
              <a:rPr lang="en-US" dirty="0"/>
              <a:t> H</a:t>
            </a:r>
            <a:r>
              <a:rPr lang="en-US" baseline="-25000" dirty="0"/>
              <a:t>2</a:t>
            </a:r>
            <a:r>
              <a:rPr lang="en-US" dirty="0"/>
              <a:t>CO</a:t>
            </a:r>
            <a:r>
              <a:rPr lang="en-US" baseline="-25000" dirty="0"/>
              <a:t>3</a:t>
            </a:r>
            <a:endParaRPr lang="en-US" dirty="0"/>
          </a:p>
          <a:p>
            <a:pPr marL="0" indent="0">
              <a:buNone/>
            </a:pPr>
            <a:r>
              <a:rPr lang="en-US" dirty="0"/>
              <a:t>     -Dinitrogen pentoxide gas is dissolved into water:    	 N</a:t>
            </a:r>
            <a:r>
              <a:rPr lang="en-US" baseline="-25000" dirty="0"/>
              <a:t>2</a:t>
            </a:r>
            <a:r>
              <a:rPr lang="en-US" dirty="0"/>
              <a:t>O</a:t>
            </a:r>
            <a:r>
              <a:rPr lang="en-US" baseline="-25000" dirty="0"/>
              <a:t>5</a:t>
            </a:r>
            <a:r>
              <a:rPr lang="en-US" dirty="0"/>
              <a:t> + H</a:t>
            </a:r>
            <a:r>
              <a:rPr lang="en-US" baseline="-25000" dirty="0"/>
              <a:t>2</a:t>
            </a:r>
            <a:r>
              <a:rPr lang="en-US" dirty="0"/>
              <a:t>O </a:t>
            </a:r>
            <a:r>
              <a:rPr lang="en-US" dirty="0">
                <a:sym typeface="Wingdings" panose="05000000000000000000" pitchFamily="2" charset="2"/>
              </a:rPr>
              <a:t></a:t>
            </a:r>
            <a:r>
              <a:rPr lang="en-US" dirty="0"/>
              <a:t> 2HNO</a:t>
            </a:r>
            <a:r>
              <a:rPr lang="en-US" baseline="-25000" dirty="0"/>
              <a:t>3</a:t>
            </a:r>
          </a:p>
          <a:p>
            <a:r>
              <a:rPr lang="en-US" b="1" dirty="0"/>
              <a:t>Metallic oxides and nonmetallic oxides combine to form a salt.</a:t>
            </a:r>
            <a:endParaRPr lang="en-US" dirty="0"/>
          </a:p>
          <a:p>
            <a:pPr marL="0" indent="0">
              <a:buNone/>
            </a:pPr>
            <a:r>
              <a:rPr lang="en-US" dirty="0"/>
              <a:t>     -Solid sodium oxide reacts with carbon dioxide: 		Na</a:t>
            </a:r>
            <a:r>
              <a:rPr lang="en-US" baseline="-25000" dirty="0"/>
              <a:t>2</a:t>
            </a:r>
            <a:r>
              <a:rPr lang="en-US" dirty="0"/>
              <a:t>O + CO</a:t>
            </a:r>
            <a:r>
              <a:rPr lang="en-US" baseline="-25000" dirty="0"/>
              <a:t>2</a:t>
            </a:r>
            <a:r>
              <a:rPr lang="en-US" dirty="0"/>
              <a:t> </a:t>
            </a:r>
            <a:r>
              <a:rPr lang="en-US" dirty="0">
                <a:sym typeface="Wingdings" panose="05000000000000000000" pitchFamily="2" charset="2"/>
              </a:rPr>
              <a:t></a:t>
            </a:r>
            <a:r>
              <a:rPr lang="en-US" dirty="0"/>
              <a:t> Na</a:t>
            </a:r>
            <a:r>
              <a:rPr lang="en-US" baseline="-25000" dirty="0"/>
              <a:t>2</a:t>
            </a:r>
            <a:r>
              <a:rPr lang="en-US" dirty="0"/>
              <a:t>CO</a:t>
            </a:r>
            <a:r>
              <a:rPr lang="en-US" baseline="-25000" dirty="0"/>
              <a:t>3</a:t>
            </a:r>
            <a:endParaRPr lang="en-US" dirty="0"/>
          </a:p>
          <a:p>
            <a:pPr marL="0" indent="0">
              <a:buNone/>
            </a:pPr>
            <a:r>
              <a:rPr lang="en-US" dirty="0"/>
              <a:t>      -Solid calcium oxide is added to sulfur trioxide:		</a:t>
            </a:r>
            <a:r>
              <a:rPr lang="en-US" dirty="0" err="1"/>
              <a:t>CaO</a:t>
            </a:r>
            <a:r>
              <a:rPr lang="en-US" dirty="0"/>
              <a:t> + SO</a:t>
            </a:r>
            <a:r>
              <a:rPr lang="en-US" baseline="-25000" dirty="0"/>
              <a:t>3</a:t>
            </a:r>
            <a:r>
              <a:rPr lang="en-US" dirty="0"/>
              <a:t> </a:t>
            </a:r>
            <a:r>
              <a:rPr lang="en-US" dirty="0">
                <a:sym typeface="Wingdings" panose="05000000000000000000" pitchFamily="2" charset="2"/>
              </a:rPr>
              <a:t></a:t>
            </a:r>
            <a:r>
              <a:rPr lang="en-US" dirty="0"/>
              <a:t> CaSO</a:t>
            </a:r>
            <a:r>
              <a:rPr lang="en-US" baseline="-25000" dirty="0"/>
              <a:t>4</a:t>
            </a:r>
            <a:endParaRPr lang="en-US" dirty="0"/>
          </a:p>
          <a:p>
            <a:pPr marL="0" indent="0">
              <a:buNone/>
            </a:pPr>
            <a:r>
              <a:rPr lang="en-US" b="1" i="1" u="sng" dirty="0">
                <a:solidFill>
                  <a:schemeClr val="accent4"/>
                </a:solidFill>
              </a:rPr>
              <a:t>*HINTS*</a:t>
            </a:r>
            <a:r>
              <a:rPr lang="en-US" b="1" i="1" dirty="0">
                <a:solidFill>
                  <a:schemeClr val="accent4"/>
                </a:solidFill>
              </a:rPr>
              <a:t>: Look for single elements combining or oxides. Add all atoms together in order of the periodic table. Always reduce to empirical formulas. Watch out for diatomic elements!</a:t>
            </a:r>
            <a:endParaRPr lang="en-US" dirty="0">
              <a:solidFill>
                <a:schemeClr val="accent4"/>
              </a:solidFill>
            </a:endParaRPr>
          </a:p>
          <a:p>
            <a:endParaRPr lang="en-US" dirty="0"/>
          </a:p>
        </p:txBody>
      </p:sp>
    </p:spTree>
    <p:extLst>
      <p:ext uri="{BB962C8B-B14F-4D97-AF65-F5344CB8AC3E}">
        <p14:creationId xmlns:p14="http://schemas.microsoft.com/office/powerpoint/2010/main" val="203219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9290" y="304800"/>
            <a:ext cx="8229600" cy="1143000"/>
          </a:xfrm>
        </p:spPr>
        <p:txBody>
          <a:bodyPr/>
          <a:lstStyle/>
          <a:p>
            <a:pPr algn="l"/>
            <a:r>
              <a:rPr lang="en-US" dirty="0">
                <a:solidFill>
                  <a:schemeClr val="accent1"/>
                </a:solidFill>
              </a:rPr>
              <a:t>Synthesis practice</a:t>
            </a:r>
          </a:p>
        </p:txBody>
      </p:sp>
      <p:sp>
        <p:nvSpPr>
          <p:cNvPr id="3" name="Content Placeholder 2"/>
          <p:cNvSpPr>
            <a:spLocks noGrp="1"/>
          </p:cNvSpPr>
          <p:nvPr>
            <p:ph idx="1"/>
          </p:nvPr>
        </p:nvSpPr>
        <p:spPr>
          <a:xfrm>
            <a:off x="1661375" y="2057400"/>
            <a:ext cx="9311425" cy="4495800"/>
          </a:xfrm>
        </p:spPr>
        <p:txBody>
          <a:bodyPr>
            <a:normAutofit/>
          </a:bodyPr>
          <a:lstStyle/>
          <a:p>
            <a:pPr marL="514350" indent="-514350">
              <a:buAutoNum type="arabicPeriod"/>
            </a:pPr>
            <a:r>
              <a:rPr lang="en-US" dirty="0"/>
              <a:t>Potassium oxide + water</a:t>
            </a:r>
          </a:p>
          <a:p>
            <a:pPr marL="514350" indent="-514350">
              <a:buAutoNum type="arabicPeriod"/>
            </a:pPr>
            <a:endParaRPr lang="en-US" dirty="0"/>
          </a:p>
          <a:p>
            <a:pPr marL="514350" indent="-514350">
              <a:buAutoNum type="arabicPeriod"/>
            </a:pPr>
            <a:endParaRPr lang="en-US" dirty="0"/>
          </a:p>
          <a:p>
            <a:pPr marL="514350" indent="-514350">
              <a:buFont typeface="Arial" panose="020B0604020202020204" pitchFamily="34" charset="0"/>
              <a:buAutoNum type="arabicPeriod"/>
            </a:pPr>
            <a:r>
              <a:rPr lang="en-US" dirty="0"/>
              <a:t>S</a:t>
            </a:r>
            <a:r>
              <a:rPr lang="en-US" dirty="0" smtClean="0"/>
              <a:t>ulfur </a:t>
            </a:r>
            <a:r>
              <a:rPr lang="en-US" dirty="0"/>
              <a:t>dioxide + water</a:t>
            </a:r>
          </a:p>
          <a:p>
            <a:pPr marL="514350" indent="-514350">
              <a:buAutoNum type="arabicPeriod"/>
            </a:pPr>
            <a:endParaRPr lang="en-US" dirty="0"/>
          </a:p>
          <a:p>
            <a:pPr marL="0" indent="0">
              <a:buNone/>
            </a:pPr>
            <a:endParaRPr lang="en-US" dirty="0"/>
          </a:p>
          <a:p>
            <a:pPr marL="0" indent="0">
              <a:buNone/>
            </a:pPr>
            <a:r>
              <a:rPr lang="en-US" dirty="0" smtClean="0"/>
              <a:t>3. Calcium </a:t>
            </a:r>
            <a:r>
              <a:rPr lang="en-US" dirty="0"/>
              <a:t>+ Fluorine</a:t>
            </a:r>
          </a:p>
          <a:p>
            <a:pPr marL="0" indent="0">
              <a:buNone/>
            </a:pPr>
            <a:endParaRPr lang="en-US" dirty="0"/>
          </a:p>
          <a:p>
            <a:pPr marL="514350" indent="-514350">
              <a:buFont typeface="Wingdings 2"/>
              <a:buAutoNum type="arabicPeriod"/>
            </a:pPr>
            <a:endParaRPr lang="en-US" dirty="0"/>
          </a:p>
          <a:p>
            <a:pPr marL="514350" indent="-514350">
              <a:buFont typeface="Wingdings 2"/>
              <a:buAutoNum type="arabicPeriod"/>
            </a:pPr>
            <a:endParaRPr lang="en-US" dirty="0"/>
          </a:p>
          <a:p>
            <a:pPr marL="514350" indent="-514350">
              <a:buAutoNum type="arabicPeriod"/>
            </a:pPr>
            <a:endParaRPr lang="en-US" dirty="0"/>
          </a:p>
          <a:p>
            <a:pPr marL="514350" indent="-514350">
              <a:buAutoNum type="arabicPeriod"/>
            </a:pPr>
            <a:endParaRPr lang="en-US" dirty="0"/>
          </a:p>
          <a:p>
            <a:pPr marL="514350" indent="-514350">
              <a:buAutoNum type="arabicPeriod"/>
            </a:pPr>
            <a:endParaRPr lang="en-US" dirty="0"/>
          </a:p>
          <a:p>
            <a:pPr marL="514350" indent="-514350">
              <a:buAutoNum type="arabicPeriod"/>
            </a:pPr>
            <a:endParaRPr lang="en-US" dirty="0"/>
          </a:p>
        </p:txBody>
      </p:sp>
      <p:sp>
        <p:nvSpPr>
          <p:cNvPr id="4" name="TextBox 3">
            <a:extLst>
              <a:ext uri="{FF2B5EF4-FFF2-40B4-BE49-F238E27FC236}">
                <a16:creationId xmlns:a16="http://schemas.microsoft.com/office/drawing/2014/main" id="{EA94CA69-0BAB-024B-8C23-239A58C41874}"/>
              </a:ext>
            </a:extLst>
          </p:cNvPr>
          <p:cNvSpPr txBox="1"/>
          <p:nvPr/>
        </p:nvSpPr>
        <p:spPr>
          <a:xfrm>
            <a:off x="2382592" y="2524259"/>
            <a:ext cx="3039414" cy="461665"/>
          </a:xfrm>
          <a:prstGeom prst="rect">
            <a:avLst/>
          </a:prstGeom>
          <a:noFill/>
        </p:spPr>
        <p:txBody>
          <a:bodyPr wrap="square" rtlCol="0">
            <a:spAutoFit/>
          </a:bodyPr>
          <a:lstStyle/>
          <a:p>
            <a:r>
              <a:rPr lang="en-US" sz="2400" dirty="0">
                <a:solidFill>
                  <a:schemeClr val="accent1"/>
                </a:solidFill>
              </a:rPr>
              <a:t>K</a:t>
            </a:r>
            <a:r>
              <a:rPr lang="en-US" sz="2400" baseline="-25000" dirty="0">
                <a:solidFill>
                  <a:schemeClr val="accent1"/>
                </a:solidFill>
              </a:rPr>
              <a:t>2</a:t>
            </a:r>
            <a:r>
              <a:rPr lang="en-US" sz="2400" dirty="0">
                <a:solidFill>
                  <a:schemeClr val="accent1"/>
                </a:solidFill>
              </a:rPr>
              <a:t>O + H</a:t>
            </a:r>
            <a:r>
              <a:rPr lang="en-US" sz="2400" baseline="-25000" dirty="0">
                <a:solidFill>
                  <a:schemeClr val="accent1"/>
                </a:solidFill>
              </a:rPr>
              <a:t>2</a:t>
            </a:r>
            <a:r>
              <a:rPr lang="en-US" sz="2400" dirty="0">
                <a:solidFill>
                  <a:schemeClr val="accent1"/>
                </a:solidFill>
              </a:rPr>
              <a:t>O </a:t>
            </a:r>
            <a:r>
              <a:rPr lang="en-US" sz="2400" dirty="0">
                <a:solidFill>
                  <a:schemeClr val="accent1"/>
                </a:solidFill>
                <a:sym typeface="Wingdings" pitchFamily="2" charset="2"/>
              </a:rPr>
              <a:t> 2KOH  </a:t>
            </a:r>
            <a:endParaRPr lang="en-US" sz="2400" dirty="0">
              <a:solidFill>
                <a:schemeClr val="accent1"/>
              </a:solidFill>
            </a:endParaRPr>
          </a:p>
        </p:txBody>
      </p:sp>
      <p:sp>
        <p:nvSpPr>
          <p:cNvPr id="6" name="TextBox 5">
            <a:extLst>
              <a:ext uri="{FF2B5EF4-FFF2-40B4-BE49-F238E27FC236}">
                <a16:creationId xmlns:a16="http://schemas.microsoft.com/office/drawing/2014/main" id="{AD564C52-D0EA-6F4C-A8C9-D1A891DA09AE}"/>
              </a:ext>
            </a:extLst>
          </p:cNvPr>
          <p:cNvSpPr txBox="1"/>
          <p:nvPr/>
        </p:nvSpPr>
        <p:spPr>
          <a:xfrm>
            <a:off x="2501741" y="3973445"/>
            <a:ext cx="3039414" cy="461665"/>
          </a:xfrm>
          <a:prstGeom prst="rect">
            <a:avLst/>
          </a:prstGeom>
          <a:noFill/>
        </p:spPr>
        <p:txBody>
          <a:bodyPr wrap="square" rtlCol="0">
            <a:spAutoFit/>
          </a:bodyPr>
          <a:lstStyle/>
          <a:p>
            <a:r>
              <a:rPr lang="en-US" sz="2400" dirty="0">
                <a:solidFill>
                  <a:schemeClr val="accent1"/>
                </a:solidFill>
              </a:rPr>
              <a:t>SO</a:t>
            </a:r>
            <a:r>
              <a:rPr lang="en-US" sz="2400" baseline="-25000" dirty="0">
                <a:solidFill>
                  <a:schemeClr val="accent1"/>
                </a:solidFill>
              </a:rPr>
              <a:t>2</a:t>
            </a:r>
            <a:r>
              <a:rPr lang="en-US" sz="2400" dirty="0">
                <a:solidFill>
                  <a:schemeClr val="accent1"/>
                </a:solidFill>
              </a:rPr>
              <a:t> + H</a:t>
            </a:r>
            <a:r>
              <a:rPr lang="en-US" sz="2400" baseline="-25000" dirty="0">
                <a:solidFill>
                  <a:schemeClr val="accent1"/>
                </a:solidFill>
              </a:rPr>
              <a:t>2</a:t>
            </a:r>
            <a:r>
              <a:rPr lang="en-US" sz="2400" dirty="0">
                <a:solidFill>
                  <a:schemeClr val="accent1"/>
                </a:solidFill>
              </a:rPr>
              <a:t>O </a:t>
            </a:r>
            <a:r>
              <a:rPr lang="en-US" sz="2400" dirty="0">
                <a:solidFill>
                  <a:schemeClr val="accent1"/>
                </a:solidFill>
                <a:sym typeface="Wingdings" pitchFamily="2" charset="2"/>
              </a:rPr>
              <a:t> H</a:t>
            </a:r>
            <a:r>
              <a:rPr lang="en-US" sz="2400" baseline="-25000" dirty="0">
                <a:solidFill>
                  <a:schemeClr val="accent1"/>
                </a:solidFill>
                <a:sym typeface="Wingdings" pitchFamily="2" charset="2"/>
              </a:rPr>
              <a:t>2</a:t>
            </a:r>
            <a:r>
              <a:rPr lang="en-US" sz="2400" dirty="0">
                <a:solidFill>
                  <a:schemeClr val="accent1"/>
                </a:solidFill>
                <a:sym typeface="Wingdings" pitchFamily="2" charset="2"/>
              </a:rPr>
              <a:t>SO</a:t>
            </a:r>
            <a:r>
              <a:rPr lang="en-US" sz="2400" baseline="-25000" dirty="0">
                <a:solidFill>
                  <a:schemeClr val="accent1"/>
                </a:solidFill>
                <a:sym typeface="Wingdings" pitchFamily="2" charset="2"/>
              </a:rPr>
              <a:t>3</a:t>
            </a:r>
            <a:r>
              <a:rPr lang="en-US" sz="2400" dirty="0">
                <a:solidFill>
                  <a:schemeClr val="accent1"/>
                </a:solidFill>
                <a:sym typeface="Wingdings" pitchFamily="2" charset="2"/>
              </a:rPr>
              <a:t> </a:t>
            </a:r>
            <a:endParaRPr lang="en-US" sz="2400" dirty="0">
              <a:solidFill>
                <a:schemeClr val="accent1"/>
              </a:solidFill>
            </a:endParaRPr>
          </a:p>
        </p:txBody>
      </p:sp>
      <p:sp>
        <p:nvSpPr>
          <p:cNvPr id="7" name="TextBox 6">
            <a:extLst>
              <a:ext uri="{FF2B5EF4-FFF2-40B4-BE49-F238E27FC236}">
                <a16:creationId xmlns:a16="http://schemas.microsoft.com/office/drawing/2014/main" id="{C23D4CB8-B822-3040-947E-44924AB53BF7}"/>
              </a:ext>
            </a:extLst>
          </p:cNvPr>
          <p:cNvSpPr txBox="1"/>
          <p:nvPr/>
        </p:nvSpPr>
        <p:spPr>
          <a:xfrm>
            <a:off x="2382592" y="5239554"/>
            <a:ext cx="3039414" cy="461665"/>
          </a:xfrm>
          <a:prstGeom prst="rect">
            <a:avLst/>
          </a:prstGeom>
          <a:noFill/>
        </p:spPr>
        <p:txBody>
          <a:bodyPr wrap="square" rtlCol="0">
            <a:spAutoFit/>
          </a:bodyPr>
          <a:lstStyle/>
          <a:p>
            <a:r>
              <a:rPr lang="en-US" sz="2400" dirty="0">
                <a:solidFill>
                  <a:schemeClr val="accent1"/>
                </a:solidFill>
              </a:rPr>
              <a:t>Ca+ F</a:t>
            </a:r>
            <a:r>
              <a:rPr lang="en-US" sz="2400" baseline="-25000" dirty="0">
                <a:solidFill>
                  <a:schemeClr val="accent1"/>
                </a:solidFill>
              </a:rPr>
              <a:t>2</a:t>
            </a:r>
            <a:r>
              <a:rPr lang="en-US" sz="2400" dirty="0">
                <a:solidFill>
                  <a:schemeClr val="accent1"/>
                </a:solidFill>
              </a:rPr>
              <a:t> </a:t>
            </a:r>
            <a:r>
              <a:rPr lang="en-US" sz="2400" dirty="0">
                <a:solidFill>
                  <a:schemeClr val="accent1"/>
                </a:solidFill>
                <a:sym typeface="Wingdings" pitchFamily="2" charset="2"/>
              </a:rPr>
              <a:t> CaF</a:t>
            </a:r>
            <a:r>
              <a:rPr lang="en-US" sz="2400" baseline="-25000" dirty="0">
                <a:solidFill>
                  <a:schemeClr val="accent1"/>
                </a:solidFill>
                <a:sym typeface="Wingdings" pitchFamily="2" charset="2"/>
              </a:rPr>
              <a:t>2</a:t>
            </a:r>
            <a:r>
              <a:rPr lang="en-US" sz="2400" dirty="0">
                <a:solidFill>
                  <a:schemeClr val="accent1"/>
                </a:solidFill>
                <a:sym typeface="Wingdings" pitchFamily="2" charset="2"/>
              </a:rPr>
              <a:t> </a:t>
            </a:r>
            <a:endParaRPr lang="en-US" sz="2400" dirty="0">
              <a:solidFill>
                <a:schemeClr val="accent1"/>
              </a:solidFill>
            </a:endParaRPr>
          </a:p>
        </p:txBody>
      </p:sp>
    </p:spTree>
    <p:extLst>
      <p:ext uri="{BB962C8B-B14F-4D97-AF65-F5344CB8AC3E}">
        <p14:creationId xmlns:p14="http://schemas.microsoft.com/office/powerpoint/2010/main" val="149742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Decomposition</a:t>
            </a:r>
          </a:p>
        </p:txBody>
      </p:sp>
      <p:sp>
        <p:nvSpPr>
          <p:cNvPr id="3" name="Content Placeholder 2"/>
          <p:cNvSpPr>
            <a:spLocks noGrp="1"/>
          </p:cNvSpPr>
          <p:nvPr>
            <p:ph idx="1"/>
          </p:nvPr>
        </p:nvSpPr>
        <p:spPr>
          <a:xfrm>
            <a:off x="1969395" y="1431409"/>
            <a:ext cx="8763000" cy="4876800"/>
          </a:xfrm>
        </p:spPr>
        <p:txBody>
          <a:bodyPr>
            <a:normAutofit/>
          </a:bodyPr>
          <a:lstStyle/>
          <a:p>
            <a:pPr marL="0" indent="0">
              <a:lnSpc>
                <a:spcPct val="115000"/>
              </a:lnSpc>
              <a:spcBef>
                <a:spcPts val="0"/>
              </a:spcBef>
              <a:spcAft>
                <a:spcPts val="1000"/>
              </a:spcAft>
              <a:buNone/>
            </a:pPr>
            <a:r>
              <a:rPr lang="en-US" sz="1800" b="1" u="sng" dirty="0">
                <a:latin typeface="Times New Roman" panose="02020603050405020304" pitchFamily="18" charset="0"/>
                <a:ea typeface="Calibri" panose="020F0502020204030204" pitchFamily="34" charset="0"/>
                <a:cs typeface="Times New Roman" panose="02020603050405020304" pitchFamily="18" charset="0"/>
              </a:rPr>
              <a:t>Decomposition reactions</a:t>
            </a:r>
            <a:r>
              <a:rPr lang="en-US" sz="1800" dirty="0">
                <a:latin typeface="Times New Roman" panose="02020603050405020304" pitchFamily="18" charset="0"/>
                <a:ea typeface="Calibri" panose="020F0502020204030204" pitchFamily="34" charset="0"/>
                <a:cs typeface="Times New Roman" panose="02020603050405020304" pitchFamily="18" charset="0"/>
              </a:rPr>
              <a:t> occur when a single reactant breaks down into multiple products. All decomposition reactions result in gas formation. </a:t>
            </a:r>
            <a:r>
              <a:rPr lang="en-US" sz="1800"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The gases </a:t>
            </a:r>
            <a:r>
              <a:rPr lang="en-US" sz="1800" b="1"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CO</a:t>
            </a:r>
            <a:r>
              <a:rPr lang="en-US" sz="1800" b="1" baseline="-25000"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2</a:t>
            </a:r>
            <a:r>
              <a:rPr lang="en-US" sz="1800" b="1"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 NH</a:t>
            </a:r>
            <a:r>
              <a:rPr lang="en-US" sz="1800" b="1" baseline="-25000"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3</a:t>
            </a:r>
            <a:r>
              <a:rPr lang="en-US" sz="1800" b="1"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 SO</a:t>
            </a:r>
            <a:r>
              <a:rPr lang="en-US" sz="1800" b="1" baseline="-25000"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2</a:t>
            </a:r>
            <a:r>
              <a:rPr lang="en-US" sz="1800" b="1"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and</a:t>
            </a:r>
            <a:r>
              <a:rPr lang="en-US" sz="1800" b="1"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 O</a:t>
            </a:r>
            <a:r>
              <a:rPr lang="en-US" sz="1800" b="1" baseline="-25000"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2</a:t>
            </a:r>
            <a:r>
              <a:rPr lang="en-US" sz="1800"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a:latin typeface="Times New Roman" panose="02020603050405020304" pitchFamily="18" charset="0"/>
                <a:ea typeface="Calibri" panose="020F0502020204030204" pitchFamily="34" charset="0"/>
                <a:cs typeface="Times New Roman" panose="02020603050405020304" pitchFamily="18" charset="0"/>
              </a:rPr>
              <a:t>will be subtracted from the original reactant. Water is another common product.</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1000"/>
              </a:spcAft>
            </a:pPr>
            <a:r>
              <a:rPr lang="en-US" sz="1800" dirty="0">
                <a:latin typeface="Times New Roman" panose="02020603050405020304" pitchFamily="18" charset="0"/>
                <a:ea typeface="Calibri" panose="020F0502020204030204" pitchFamily="34" charset="0"/>
                <a:cs typeface="Times New Roman" panose="02020603050405020304" pitchFamily="18" charset="0"/>
              </a:rPr>
              <a:t>Solid magnesium carbonate is heated:	MgCO</a:t>
            </a:r>
            <a:r>
              <a:rPr lang="en-US" sz="1800" baseline="-25000" dirty="0">
                <a:latin typeface="Times New Roman" panose="02020603050405020304" pitchFamily="18" charset="0"/>
                <a:ea typeface="Calibri" panose="020F0502020204030204" pitchFamily="34" charset="0"/>
                <a:cs typeface="Times New Roman" panose="02020603050405020304" pitchFamily="18" charset="0"/>
              </a:rPr>
              <a:t>3</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a:latin typeface="Times New Roman" panose="02020603050405020304" pitchFamily="18" charset="0"/>
                <a:ea typeface="Calibri" panose="020F0502020204030204" pitchFamily="34" charset="0"/>
                <a:cs typeface="Times New Roman" panose="02020603050405020304" pitchFamily="18" charset="0"/>
              </a:rPr>
              <a:t>CO</a:t>
            </a:r>
            <a:r>
              <a:rPr lang="en-US" sz="1800" b="1" baseline="-25000" dirty="0">
                <a:latin typeface="Times New Roman" panose="02020603050405020304" pitchFamily="18" charset="0"/>
                <a:ea typeface="Calibri" panose="020F0502020204030204" pitchFamily="34" charset="0"/>
                <a:cs typeface="Times New Roman" panose="02020603050405020304" pitchFamily="18" charset="0"/>
              </a:rPr>
              <a:t>2</a:t>
            </a:r>
            <a:r>
              <a:rPr lang="en-US" sz="1800" dirty="0">
                <a:latin typeface="Times New Roman" panose="02020603050405020304" pitchFamily="18" charset="0"/>
                <a:ea typeface="Calibri" panose="020F0502020204030204" pitchFamily="34" charset="0"/>
                <a:cs typeface="Times New Roman" panose="02020603050405020304" pitchFamily="18" charset="0"/>
              </a:rPr>
              <a:t> + </a:t>
            </a:r>
            <a:r>
              <a:rPr lang="en-US" sz="1800" dirty="0" err="1">
                <a:latin typeface="Times New Roman" panose="02020603050405020304" pitchFamily="18" charset="0"/>
                <a:ea typeface="Calibri" panose="020F0502020204030204" pitchFamily="34" charset="0"/>
                <a:cs typeface="Times New Roman" panose="02020603050405020304" pitchFamily="18" charset="0"/>
              </a:rPr>
              <a:t>MgO</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1000"/>
              </a:spcAft>
            </a:pPr>
            <a:r>
              <a:rPr lang="en-US" sz="1800" dirty="0">
                <a:latin typeface="Times New Roman" panose="02020603050405020304" pitchFamily="18" charset="0"/>
                <a:ea typeface="Calibri" panose="020F0502020204030204" pitchFamily="34" charset="0"/>
                <a:cs typeface="Times New Roman" panose="02020603050405020304" pitchFamily="18" charset="0"/>
              </a:rPr>
              <a:t>Solid magnesium chlorate is heated:	    	 Mg(ClO</a:t>
            </a:r>
            <a:r>
              <a:rPr lang="en-US" sz="1800" baseline="-25000" dirty="0">
                <a:latin typeface="Times New Roman" panose="02020603050405020304" pitchFamily="18" charset="0"/>
                <a:ea typeface="Calibri" panose="020F0502020204030204" pitchFamily="34" charset="0"/>
                <a:cs typeface="Times New Roman" panose="02020603050405020304" pitchFamily="18" charset="0"/>
              </a:rPr>
              <a:t>3</a:t>
            </a:r>
            <a:r>
              <a:rPr lang="en-US" sz="1800" dirty="0">
                <a:latin typeface="Times New Roman" panose="02020603050405020304" pitchFamily="18" charset="0"/>
                <a:ea typeface="Calibri" panose="020F0502020204030204" pitchFamily="34" charset="0"/>
                <a:cs typeface="Times New Roman" panose="02020603050405020304" pitchFamily="18" charset="0"/>
              </a:rPr>
              <a:t>)</a:t>
            </a:r>
            <a:r>
              <a:rPr lang="en-US" sz="1800" baseline="-25000" dirty="0">
                <a:latin typeface="Times New Roman" panose="02020603050405020304" pitchFamily="18" charset="0"/>
                <a:ea typeface="Calibri" panose="020F0502020204030204" pitchFamily="34" charset="0"/>
                <a:cs typeface="Times New Roman" panose="02020603050405020304" pitchFamily="18" charset="0"/>
              </a:rPr>
              <a:t>2</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a:latin typeface="Times New Roman" panose="02020603050405020304" pitchFamily="18" charset="0"/>
                <a:ea typeface="Calibri" panose="020F0502020204030204" pitchFamily="34" charset="0"/>
                <a:cs typeface="Times New Roman" panose="02020603050405020304" pitchFamily="18" charset="0"/>
              </a:rPr>
              <a:t>3O</a:t>
            </a:r>
            <a:r>
              <a:rPr lang="en-US" sz="1800" b="1" baseline="-25000" dirty="0">
                <a:latin typeface="Times New Roman" panose="02020603050405020304" pitchFamily="18" charset="0"/>
                <a:ea typeface="Calibri" panose="020F0502020204030204" pitchFamily="34" charset="0"/>
                <a:cs typeface="Times New Roman" panose="02020603050405020304" pitchFamily="18" charset="0"/>
              </a:rPr>
              <a:t>2</a:t>
            </a:r>
            <a:r>
              <a:rPr lang="en-US" sz="1800" dirty="0">
                <a:latin typeface="Times New Roman" panose="02020603050405020304" pitchFamily="18" charset="0"/>
                <a:ea typeface="Calibri" panose="020F0502020204030204" pitchFamily="34" charset="0"/>
                <a:cs typeface="Times New Roman" panose="02020603050405020304" pitchFamily="18" charset="0"/>
              </a:rPr>
              <a:t> + MgCl</a:t>
            </a:r>
            <a:r>
              <a:rPr lang="en-US" sz="1800" baseline="-25000" dirty="0">
                <a:latin typeface="Times New Roman" panose="02020603050405020304" pitchFamily="18" charset="0"/>
                <a:ea typeface="Calibri" panose="020F0502020204030204" pitchFamily="34" charset="0"/>
                <a:cs typeface="Times New Roman" panose="02020603050405020304" pitchFamily="18" charset="0"/>
              </a:rPr>
              <a:t>2</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1000"/>
              </a:spcAft>
            </a:pPr>
            <a:r>
              <a:rPr lang="en-US" sz="1800" dirty="0">
                <a:latin typeface="Times New Roman" panose="02020603050405020304" pitchFamily="18" charset="0"/>
                <a:ea typeface="Calibri" panose="020F0502020204030204" pitchFamily="34" charset="0"/>
                <a:cs typeface="Times New Roman" panose="02020603050405020304" pitchFamily="18" charset="0"/>
              </a:rPr>
              <a:t>Solid ammonium carbonate is heated:	(NH</a:t>
            </a:r>
            <a:r>
              <a:rPr lang="en-US" sz="1800" baseline="-25000" dirty="0">
                <a:latin typeface="Times New Roman" panose="02020603050405020304" pitchFamily="18" charset="0"/>
                <a:ea typeface="Calibri" panose="020F0502020204030204" pitchFamily="34" charset="0"/>
                <a:cs typeface="Times New Roman" panose="02020603050405020304" pitchFamily="18" charset="0"/>
              </a:rPr>
              <a:t>4</a:t>
            </a:r>
            <a:r>
              <a:rPr lang="en-US" sz="1800" dirty="0">
                <a:latin typeface="Times New Roman" panose="02020603050405020304" pitchFamily="18" charset="0"/>
                <a:ea typeface="Calibri" panose="020F0502020204030204" pitchFamily="34" charset="0"/>
                <a:cs typeface="Times New Roman" panose="02020603050405020304" pitchFamily="18" charset="0"/>
              </a:rPr>
              <a:t>)</a:t>
            </a:r>
            <a:r>
              <a:rPr lang="en-US" sz="1800" baseline="-25000" dirty="0">
                <a:latin typeface="Times New Roman" panose="02020603050405020304" pitchFamily="18" charset="0"/>
                <a:ea typeface="Calibri" panose="020F0502020204030204" pitchFamily="34" charset="0"/>
                <a:cs typeface="Times New Roman" panose="02020603050405020304" pitchFamily="18" charset="0"/>
              </a:rPr>
              <a:t>2</a:t>
            </a:r>
            <a:r>
              <a:rPr lang="en-US" sz="1800" dirty="0">
                <a:latin typeface="Times New Roman" panose="02020603050405020304" pitchFamily="18" charset="0"/>
                <a:ea typeface="Calibri" panose="020F0502020204030204" pitchFamily="34" charset="0"/>
                <a:cs typeface="Times New Roman" panose="02020603050405020304" pitchFamily="18" charset="0"/>
              </a:rPr>
              <a:t>CO</a:t>
            </a:r>
            <a:r>
              <a:rPr lang="en-US" sz="1800" baseline="-25000" dirty="0">
                <a:latin typeface="Times New Roman" panose="02020603050405020304" pitchFamily="18" charset="0"/>
                <a:ea typeface="Calibri" panose="020F0502020204030204" pitchFamily="34" charset="0"/>
                <a:cs typeface="Times New Roman" panose="02020603050405020304" pitchFamily="18" charset="0"/>
              </a:rPr>
              <a:t>3</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a:latin typeface="Times New Roman" panose="02020603050405020304" pitchFamily="18" charset="0"/>
                <a:ea typeface="Calibri" panose="020F0502020204030204" pitchFamily="34" charset="0"/>
                <a:cs typeface="Times New Roman" panose="02020603050405020304" pitchFamily="18" charset="0"/>
              </a:rPr>
              <a:t>2NH</a:t>
            </a:r>
            <a:r>
              <a:rPr lang="en-US" sz="1800" b="1" baseline="-25000" dirty="0">
                <a:latin typeface="Times New Roman" panose="02020603050405020304" pitchFamily="18" charset="0"/>
                <a:ea typeface="Calibri" panose="020F0502020204030204" pitchFamily="34" charset="0"/>
                <a:cs typeface="Times New Roman" panose="02020603050405020304" pitchFamily="18" charset="0"/>
              </a:rPr>
              <a:t>3</a:t>
            </a:r>
            <a:r>
              <a:rPr lang="en-US" sz="1800" dirty="0">
                <a:latin typeface="Times New Roman" panose="02020603050405020304" pitchFamily="18" charset="0"/>
                <a:ea typeface="Calibri" panose="020F0502020204030204" pitchFamily="34" charset="0"/>
                <a:cs typeface="Times New Roman" panose="02020603050405020304" pitchFamily="18" charset="0"/>
              </a:rPr>
              <a:t> + </a:t>
            </a:r>
            <a:r>
              <a:rPr lang="en-US" sz="1800" b="1" dirty="0">
                <a:latin typeface="Times New Roman" panose="02020603050405020304" pitchFamily="18" charset="0"/>
                <a:ea typeface="Calibri" panose="020F0502020204030204" pitchFamily="34" charset="0"/>
                <a:cs typeface="Times New Roman" panose="02020603050405020304" pitchFamily="18" charset="0"/>
              </a:rPr>
              <a:t>CO</a:t>
            </a:r>
            <a:r>
              <a:rPr lang="en-US" sz="1800" b="1" baseline="-25000" dirty="0">
                <a:latin typeface="Times New Roman" panose="02020603050405020304" pitchFamily="18" charset="0"/>
                <a:ea typeface="Calibri" panose="020F0502020204030204" pitchFamily="34" charset="0"/>
                <a:cs typeface="Times New Roman" panose="02020603050405020304" pitchFamily="18" charset="0"/>
              </a:rPr>
              <a:t>2</a:t>
            </a:r>
            <a:r>
              <a:rPr lang="en-US" sz="1800" dirty="0">
                <a:latin typeface="Times New Roman" panose="02020603050405020304" pitchFamily="18" charset="0"/>
                <a:ea typeface="Calibri" panose="020F0502020204030204" pitchFamily="34" charset="0"/>
                <a:cs typeface="Times New Roman" panose="02020603050405020304" pitchFamily="18" charset="0"/>
              </a:rPr>
              <a:t> + H</a:t>
            </a:r>
            <a:r>
              <a:rPr lang="en-US" sz="1800" baseline="-25000" dirty="0">
                <a:latin typeface="Times New Roman" panose="02020603050405020304" pitchFamily="18" charset="0"/>
                <a:ea typeface="Calibri" panose="020F0502020204030204" pitchFamily="34" charset="0"/>
                <a:cs typeface="Times New Roman" panose="02020603050405020304" pitchFamily="18" charset="0"/>
              </a:rPr>
              <a:t>2</a:t>
            </a:r>
            <a:r>
              <a:rPr lang="en-US" sz="1800" dirty="0">
                <a:latin typeface="Times New Roman" panose="02020603050405020304" pitchFamily="18" charset="0"/>
                <a:ea typeface="Calibri" panose="020F0502020204030204" pitchFamily="34" charset="0"/>
                <a:cs typeface="Times New Roman" panose="02020603050405020304" pitchFamily="18" charset="0"/>
              </a:rPr>
              <a:t>O</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1000"/>
              </a:spcAft>
            </a:pPr>
            <a:r>
              <a:rPr lang="en-US" sz="1800" dirty="0">
                <a:latin typeface="Times New Roman" panose="02020603050405020304" pitchFamily="18" charset="0"/>
                <a:ea typeface="Calibri" panose="020F0502020204030204" pitchFamily="34" charset="0"/>
                <a:cs typeface="Times New Roman" panose="02020603050405020304" pitchFamily="18" charset="0"/>
              </a:rPr>
              <a:t>Sulfurous acid decomposes:		H</a:t>
            </a:r>
            <a:r>
              <a:rPr lang="en-US" sz="1800" baseline="-25000" dirty="0">
                <a:latin typeface="Times New Roman" panose="02020603050405020304" pitchFamily="18" charset="0"/>
                <a:ea typeface="Calibri" panose="020F0502020204030204" pitchFamily="34" charset="0"/>
                <a:cs typeface="Times New Roman" panose="02020603050405020304" pitchFamily="18" charset="0"/>
              </a:rPr>
              <a:t>2</a:t>
            </a:r>
            <a:r>
              <a:rPr lang="en-US" sz="1800" dirty="0">
                <a:latin typeface="Times New Roman" panose="02020603050405020304" pitchFamily="18" charset="0"/>
                <a:ea typeface="Calibri" panose="020F0502020204030204" pitchFamily="34" charset="0"/>
                <a:cs typeface="Times New Roman" panose="02020603050405020304" pitchFamily="18" charset="0"/>
              </a:rPr>
              <a:t>SO</a:t>
            </a:r>
            <a:r>
              <a:rPr lang="en-US" sz="1800" baseline="-25000" dirty="0">
                <a:latin typeface="Times New Roman" panose="02020603050405020304" pitchFamily="18" charset="0"/>
                <a:ea typeface="Calibri" panose="020F0502020204030204" pitchFamily="34" charset="0"/>
                <a:cs typeface="Times New Roman" panose="02020603050405020304" pitchFamily="18" charset="0"/>
              </a:rPr>
              <a:t>3</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a:latin typeface="Times New Roman" panose="02020603050405020304" pitchFamily="18" charset="0"/>
                <a:ea typeface="Calibri" panose="020F0502020204030204" pitchFamily="34" charset="0"/>
                <a:cs typeface="Times New Roman" panose="02020603050405020304" pitchFamily="18" charset="0"/>
              </a:rPr>
              <a:t>SO</a:t>
            </a:r>
            <a:r>
              <a:rPr lang="en-US" sz="1800" b="1" baseline="-25000" dirty="0">
                <a:latin typeface="Times New Roman" panose="02020603050405020304" pitchFamily="18" charset="0"/>
                <a:ea typeface="Calibri" panose="020F0502020204030204" pitchFamily="34" charset="0"/>
                <a:cs typeface="Times New Roman" panose="02020603050405020304" pitchFamily="18" charset="0"/>
              </a:rPr>
              <a:t>2</a:t>
            </a:r>
            <a:r>
              <a:rPr lang="en-US" sz="1800" dirty="0">
                <a:latin typeface="Times New Roman" panose="02020603050405020304" pitchFamily="18" charset="0"/>
                <a:ea typeface="Calibri" panose="020F0502020204030204" pitchFamily="34" charset="0"/>
                <a:cs typeface="Times New Roman" panose="02020603050405020304" pitchFamily="18" charset="0"/>
              </a:rPr>
              <a:t> + H</a:t>
            </a:r>
            <a:r>
              <a:rPr lang="en-US" sz="1800" baseline="-25000" dirty="0">
                <a:latin typeface="Times New Roman" panose="02020603050405020304" pitchFamily="18" charset="0"/>
                <a:ea typeface="Calibri" panose="020F0502020204030204" pitchFamily="34" charset="0"/>
                <a:cs typeface="Times New Roman" panose="02020603050405020304" pitchFamily="18" charset="0"/>
              </a:rPr>
              <a:t>2</a:t>
            </a:r>
            <a:r>
              <a:rPr lang="en-US" sz="1800" dirty="0">
                <a:latin typeface="Times New Roman" panose="02020603050405020304" pitchFamily="18" charset="0"/>
                <a:ea typeface="Calibri" panose="020F0502020204030204" pitchFamily="34" charset="0"/>
                <a:cs typeface="Times New Roman" panose="02020603050405020304" pitchFamily="18" charset="0"/>
              </a:rPr>
              <a:t>O</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1000"/>
              </a:spcAft>
            </a:pPr>
            <a:r>
              <a:rPr lang="en-US" sz="1800" dirty="0">
                <a:latin typeface="Times New Roman" panose="02020603050405020304" pitchFamily="18" charset="0"/>
                <a:ea typeface="Calibri" panose="020F0502020204030204" pitchFamily="34" charset="0"/>
                <a:cs typeface="Times New Roman" panose="02020603050405020304" pitchFamily="18" charset="0"/>
              </a:rPr>
              <a:t>Carbonic acid is heated:			 H</a:t>
            </a:r>
            <a:r>
              <a:rPr lang="en-US" sz="1800" baseline="-25000" dirty="0">
                <a:latin typeface="Times New Roman" panose="02020603050405020304" pitchFamily="18" charset="0"/>
                <a:ea typeface="Calibri" panose="020F0502020204030204" pitchFamily="34" charset="0"/>
                <a:cs typeface="Times New Roman" panose="02020603050405020304" pitchFamily="18" charset="0"/>
              </a:rPr>
              <a:t>2</a:t>
            </a:r>
            <a:r>
              <a:rPr lang="en-US" sz="1800" dirty="0">
                <a:latin typeface="Times New Roman" panose="02020603050405020304" pitchFamily="18" charset="0"/>
                <a:ea typeface="Calibri" panose="020F0502020204030204" pitchFamily="34" charset="0"/>
                <a:cs typeface="Times New Roman" panose="02020603050405020304" pitchFamily="18" charset="0"/>
              </a:rPr>
              <a:t>CO</a:t>
            </a:r>
            <a:r>
              <a:rPr lang="en-US" sz="1800" baseline="-25000" dirty="0">
                <a:latin typeface="Times New Roman" panose="02020603050405020304" pitchFamily="18" charset="0"/>
                <a:ea typeface="Calibri" panose="020F0502020204030204" pitchFamily="34" charset="0"/>
                <a:cs typeface="Times New Roman" panose="02020603050405020304" pitchFamily="18" charset="0"/>
              </a:rPr>
              <a:t>3</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a:latin typeface="Times New Roman" panose="02020603050405020304" pitchFamily="18" charset="0"/>
                <a:ea typeface="Calibri" panose="020F0502020204030204" pitchFamily="34" charset="0"/>
                <a:cs typeface="Times New Roman" panose="02020603050405020304" pitchFamily="18" charset="0"/>
              </a:rPr>
              <a:t>CO</a:t>
            </a:r>
            <a:r>
              <a:rPr lang="en-US" sz="1800" b="1" baseline="-25000" dirty="0">
                <a:latin typeface="Times New Roman" panose="02020603050405020304" pitchFamily="18" charset="0"/>
                <a:ea typeface="Calibri" panose="020F0502020204030204" pitchFamily="34" charset="0"/>
                <a:cs typeface="Times New Roman" panose="02020603050405020304" pitchFamily="18" charset="0"/>
              </a:rPr>
              <a:t>2</a:t>
            </a:r>
            <a:r>
              <a:rPr lang="en-US" sz="1800" dirty="0">
                <a:latin typeface="Times New Roman" panose="02020603050405020304" pitchFamily="18" charset="0"/>
                <a:ea typeface="Calibri" panose="020F0502020204030204" pitchFamily="34" charset="0"/>
                <a:cs typeface="Times New Roman" panose="02020603050405020304" pitchFamily="18" charset="0"/>
              </a:rPr>
              <a:t> + H</a:t>
            </a:r>
            <a:r>
              <a:rPr lang="en-US" sz="1800" baseline="-25000" dirty="0">
                <a:latin typeface="Times New Roman" panose="02020603050405020304" pitchFamily="18" charset="0"/>
                <a:ea typeface="Calibri" panose="020F0502020204030204" pitchFamily="34" charset="0"/>
                <a:cs typeface="Times New Roman" panose="02020603050405020304" pitchFamily="18" charset="0"/>
              </a:rPr>
              <a:t>2</a:t>
            </a:r>
            <a:r>
              <a:rPr lang="en-US" sz="1800" dirty="0">
                <a:latin typeface="Times New Roman" panose="02020603050405020304" pitchFamily="18" charset="0"/>
                <a:ea typeface="Calibri" panose="020F0502020204030204" pitchFamily="34" charset="0"/>
                <a:cs typeface="Times New Roman" panose="02020603050405020304" pitchFamily="18" charset="0"/>
              </a:rPr>
              <a:t>O</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1000"/>
              </a:spcAft>
            </a:pPr>
            <a:r>
              <a:rPr lang="en-US" sz="1800" dirty="0">
                <a:latin typeface="Times New Roman" panose="02020603050405020304" pitchFamily="18" charset="0"/>
                <a:ea typeface="Calibri" panose="020F0502020204030204" pitchFamily="34" charset="0"/>
                <a:cs typeface="Times New Roman" panose="02020603050405020304" pitchFamily="18" charset="0"/>
              </a:rPr>
              <a:t>Solid ammonium hydroxide is heated:  	NH</a:t>
            </a:r>
            <a:r>
              <a:rPr lang="en-US" sz="1800" baseline="-25000" dirty="0">
                <a:latin typeface="Times New Roman" panose="02020603050405020304" pitchFamily="18" charset="0"/>
                <a:ea typeface="Calibri" panose="020F0502020204030204" pitchFamily="34" charset="0"/>
                <a:cs typeface="Times New Roman" panose="02020603050405020304" pitchFamily="18" charset="0"/>
              </a:rPr>
              <a:t>4</a:t>
            </a:r>
            <a:r>
              <a:rPr lang="en-US" sz="1800" dirty="0">
                <a:latin typeface="Times New Roman" panose="02020603050405020304" pitchFamily="18" charset="0"/>
                <a:ea typeface="Calibri" panose="020F0502020204030204" pitchFamily="34" charset="0"/>
                <a:cs typeface="Times New Roman" panose="02020603050405020304" pitchFamily="18" charset="0"/>
              </a:rPr>
              <a:t>OH </a:t>
            </a:r>
            <a:r>
              <a:rPr lang="en-US" sz="18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a:latin typeface="Times New Roman" panose="02020603050405020304" pitchFamily="18" charset="0"/>
                <a:ea typeface="Calibri" panose="020F0502020204030204" pitchFamily="34" charset="0"/>
                <a:cs typeface="Times New Roman" panose="02020603050405020304" pitchFamily="18" charset="0"/>
              </a:rPr>
              <a:t>NH</a:t>
            </a:r>
            <a:r>
              <a:rPr lang="en-US" sz="1800" b="1" baseline="-25000" dirty="0">
                <a:latin typeface="Times New Roman" panose="02020603050405020304" pitchFamily="18" charset="0"/>
                <a:ea typeface="Calibri" panose="020F0502020204030204" pitchFamily="34" charset="0"/>
                <a:cs typeface="Times New Roman" panose="02020603050405020304" pitchFamily="18" charset="0"/>
              </a:rPr>
              <a:t>3</a:t>
            </a:r>
            <a:r>
              <a:rPr lang="en-US" sz="1800" dirty="0">
                <a:latin typeface="Times New Roman" panose="02020603050405020304" pitchFamily="18" charset="0"/>
                <a:ea typeface="Calibri" panose="020F0502020204030204" pitchFamily="34" charset="0"/>
                <a:cs typeface="Times New Roman" panose="02020603050405020304" pitchFamily="18" charset="0"/>
              </a:rPr>
              <a:t> + H</a:t>
            </a:r>
            <a:r>
              <a:rPr lang="en-US" sz="1800" baseline="-25000" dirty="0">
                <a:latin typeface="Times New Roman" panose="02020603050405020304" pitchFamily="18" charset="0"/>
                <a:ea typeface="Calibri" panose="020F0502020204030204" pitchFamily="34" charset="0"/>
                <a:cs typeface="Times New Roman" panose="02020603050405020304" pitchFamily="18" charset="0"/>
              </a:rPr>
              <a:t>2</a:t>
            </a:r>
            <a:r>
              <a:rPr lang="en-US" sz="1800" dirty="0">
                <a:latin typeface="Times New Roman" panose="02020603050405020304" pitchFamily="18" charset="0"/>
                <a:ea typeface="Calibri" panose="020F0502020204030204" pitchFamily="34" charset="0"/>
                <a:cs typeface="Times New Roman" panose="02020603050405020304" pitchFamily="18" charset="0"/>
              </a:rPr>
              <a:t>O</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sz="1800" dirty="0"/>
          </a:p>
        </p:txBody>
      </p:sp>
    </p:spTree>
    <p:extLst>
      <p:ext uri="{BB962C8B-B14F-4D97-AF65-F5344CB8AC3E}">
        <p14:creationId xmlns:p14="http://schemas.microsoft.com/office/powerpoint/2010/main" val="140603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Decomposition</a:t>
            </a:r>
          </a:p>
        </p:txBody>
      </p:sp>
      <p:sp>
        <p:nvSpPr>
          <p:cNvPr id="3" name="Content Placeholder 2"/>
          <p:cNvSpPr>
            <a:spLocks noGrp="1"/>
          </p:cNvSpPr>
          <p:nvPr>
            <p:ph idx="1"/>
          </p:nvPr>
        </p:nvSpPr>
        <p:spPr>
          <a:xfrm>
            <a:off x="1133341" y="1676400"/>
            <a:ext cx="10753859" cy="4648200"/>
          </a:xfrm>
        </p:spPr>
        <p:txBody>
          <a:bodyPr>
            <a:normAutofit fontScale="92500"/>
          </a:bodyPr>
          <a:lstStyle/>
          <a:p>
            <a:pPr marL="0" indent="0">
              <a:lnSpc>
                <a:spcPct val="115000"/>
              </a:lnSpc>
              <a:spcBef>
                <a:spcPts val="0"/>
              </a:spcBef>
              <a:spcAft>
                <a:spcPts val="1000"/>
              </a:spcAft>
              <a:buNone/>
            </a:pPr>
            <a:r>
              <a:rPr lang="en-US" u="sng" dirty="0">
                <a:latin typeface="Times New Roman" panose="02020603050405020304" pitchFamily="18" charset="0"/>
                <a:ea typeface="Calibri" panose="020F0502020204030204" pitchFamily="34" charset="0"/>
                <a:cs typeface="Times New Roman" panose="02020603050405020304" pitchFamily="18" charset="0"/>
              </a:rPr>
              <a:t>Exceptions to the rules:</a:t>
            </a:r>
            <a:endParaRPr lang="en-US" u="sng"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Bef>
                <a:spcPts val="0"/>
              </a:spcBef>
              <a:spcAft>
                <a:spcPts val="1000"/>
              </a:spcAft>
              <a:buNone/>
            </a:pPr>
            <a:r>
              <a:rPr lang="en-US" dirty="0">
                <a:latin typeface="Times New Roman" panose="02020603050405020304" pitchFamily="18" charset="0"/>
                <a:ea typeface="Calibri" panose="020F0502020204030204" pitchFamily="34" charset="0"/>
                <a:cs typeface="Times New Roman" panose="02020603050405020304" pitchFamily="18" charset="0"/>
              </a:rPr>
              <a:t>1. Hydrogen peroxide solutions forms water and O</a:t>
            </a:r>
            <a:r>
              <a:rPr lang="en-US" baseline="-25000" dirty="0">
                <a:latin typeface="Times New Roman" panose="02020603050405020304" pitchFamily="18" charset="0"/>
                <a:ea typeface="Calibri" panose="020F0502020204030204" pitchFamily="34" charset="0"/>
                <a:cs typeface="Times New Roman" panose="02020603050405020304" pitchFamily="18" charset="0"/>
              </a:rPr>
              <a:t>2</a:t>
            </a:r>
            <a:r>
              <a:rPr lang="en-US" dirty="0">
                <a:latin typeface="Times New Roman" panose="02020603050405020304" pitchFamily="18" charset="0"/>
                <a:ea typeface="Calibri" panose="020F0502020204030204" pitchFamily="34" charset="0"/>
                <a:cs typeface="Times New Roman" panose="02020603050405020304" pitchFamily="18" charset="0"/>
              </a:rPr>
              <a:t>, not H</a:t>
            </a:r>
            <a:r>
              <a:rPr lang="en-US" baseline="-25000" dirty="0">
                <a:latin typeface="Times New Roman" panose="02020603050405020304" pitchFamily="18" charset="0"/>
                <a:ea typeface="Calibri" panose="020F0502020204030204" pitchFamily="34" charset="0"/>
                <a:cs typeface="Times New Roman" panose="02020603050405020304" pitchFamily="18" charset="0"/>
              </a:rPr>
              <a:t>2</a:t>
            </a: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Bef>
                <a:spcPts val="0"/>
              </a:spcBef>
              <a:spcAft>
                <a:spcPts val="1000"/>
              </a:spcAft>
              <a:buNone/>
            </a:pPr>
            <a:r>
              <a:rPr lang="en-US" dirty="0">
                <a:latin typeface="Times New Roman" panose="02020603050405020304" pitchFamily="18" charset="0"/>
                <a:ea typeface="Calibri" panose="020F0502020204030204" pitchFamily="34" charset="0"/>
                <a:cs typeface="Times New Roman" panose="02020603050405020304" pitchFamily="18" charset="0"/>
              </a:rPr>
              <a:t>	Hydrogen peroxide solution is heated:			2H</a:t>
            </a:r>
            <a:r>
              <a:rPr lang="en-US" baseline="-25000" dirty="0">
                <a:latin typeface="Times New Roman" panose="02020603050405020304" pitchFamily="18" charset="0"/>
                <a:ea typeface="Calibri" panose="020F0502020204030204" pitchFamily="34" charset="0"/>
                <a:cs typeface="Times New Roman" panose="02020603050405020304" pitchFamily="18" charset="0"/>
              </a:rPr>
              <a:t>2</a:t>
            </a:r>
            <a:r>
              <a:rPr lang="en-US" dirty="0">
                <a:latin typeface="Times New Roman" panose="02020603050405020304" pitchFamily="18" charset="0"/>
                <a:ea typeface="Calibri" panose="020F0502020204030204" pitchFamily="34" charset="0"/>
                <a:cs typeface="Times New Roman" panose="02020603050405020304" pitchFamily="18" charset="0"/>
              </a:rPr>
              <a:t>O</a:t>
            </a:r>
            <a:r>
              <a:rPr lang="en-US" baseline="-25000" dirty="0">
                <a:latin typeface="Times New Roman" panose="02020603050405020304" pitchFamily="18" charset="0"/>
                <a:ea typeface="Calibri" panose="020F0502020204030204" pitchFamily="34" charset="0"/>
                <a:cs typeface="Times New Roman" panose="02020603050405020304" pitchFamily="18" charset="0"/>
              </a:rPr>
              <a:t>2</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dirty="0">
                <a:latin typeface="Times New Roman" panose="02020603050405020304" pitchFamily="18" charset="0"/>
                <a:ea typeface="Calibri" panose="020F0502020204030204" pitchFamily="34" charset="0"/>
                <a:cs typeface="Times New Roman" panose="02020603050405020304" pitchFamily="18" charset="0"/>
              </a:rPr>
              <a:t> O</a:t>
            </a:r>
            <a:r>
              <a:rPr lang="en-US" baseline="-25000" dirty="0">
                <a:latin typeface="Times New Roman" panose="02020603050405020304" pitchFamily="18" charset="0"/>
                <a:ea typeface="Calibri" panose="020F0502020204030204" pitchFamily="34" charset="0"/>
                <a:cs typeface="Times New Roman" panose="02020603050405020304" pitchFamily="18" charset="0"/>
              </a:rPr>
              <a:t>2</a:t>
            </a:r>
            <a:r>
              <a:rPr lang="en-US" dirty="0">
                <a:latin typeface="Times New Roman" panose="02020603050405020304" pitchFamily="18" charset="0"/>
                <a:ea typeface="Calibri" panose="020F0502020204030204" pitchFamily="34" charset="0"/>
                <a:cs typeface="Times New Roman" panose="02020603050405020304" pitchFamily="18" charset="0"/>
              </a:rPr>
              <a:t> + 2H</a:t>
            </a:r>
            <a:r>
              <a:rPr lang="en-US" baseline="-25000" dirty="0">
                <a:latin typeface="Times New Roman" panose="02020603050405020304" pitchFamily="18" charset="0"/>
                <a:ea typeface="Calibri" panose="020F0502020204030204" pitchFamily="34" charset="0"/>
                <a:cs typeface="Times New Roman" panose="02020603050405020304" pitchFamily="18" charset="0"/>
              </a:rPr>
              <a:t>2</a:t>
            </a:r>
            <a:r>
              <a:rPr lang="en-US" dirty="0">
                <a:latin typeface="Times New Roman" panose="02020603050405020304" pitchFamily="18" charset="0"/>
                <a:ea typeface="Calibri" panose="020F0502020204030204" pitchFamily="34" charset="0"/>
                <a:cs typeface="Times New Roman" panose="02020603050405020304" pitchFamily="18" charset="0"/>
              </a:rPr>
              <a:t>O</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Bef>
                <a:spcPts val="0"/>
              </a:spcBef>
              <a:spcAft>
                <a:spcPts val="1000"/>
              </a:spcAft>
              <a:buNone/>
            </a:pPr>
            <a:r>
              <a:rPr lang="en-US" dirty="0">
                <a:latin typeface="Times New Roman" panose="02020603050405020304" pitchFamily="18" charset="0"/>
                <a:ea typeface="Calibri" panose="020F0502020204030204" pitchFamily="34" charset="0"/>
                <a:cs typeface="Times New Roman" panose="02020603050405020304" pitchFamily="18" charset="0"/>
              </a:rPr>
              <a:t>2. Compounds with neither of these gases break down into elements.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Bef>
                <a:spcPts val="0"/>
              </a:spcBef>
              <a:spcAft>
                <a:spcPts val="1000"/>
              </a:spcAft>
              <a:buNone/>
            </a:pPr>
            <a:r>
              <a:rPr lang="en-US" dirty="0">
                <a:latin typeface="Times New Roman" panose="02020603050405020304" pitchFamily="18" charset="0"/>
                <a:ea typeface="Calibri" panose="020F0502020204030204" pitchFamily="34" charset="0"/>
                <a:cs typeface="Times New Roman" panose="02020603050405020304" pitchFamily="18" charset="0"/>
              </a:rPr>
              <a:t>	Molten sodium chloride is electrolyzed:			2NaCl </a:t>
            </a:r>
            <a:r>
              <a:rPr lang="en-US"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dirty="0">
                <a:latin typeface="Times New Roman" panose="02020603050405020304" pitchFamily="18" charset="0"/>
                <a:ea typeface="Calibri" panose="020F0502020204030204" pitchFamily="34" charset="0"/>
                <a:cs typeface="Times New Roman" panose="02020603050405020304" pitchFamily="18" charset="0"/>
              </a:rPr>
              <a:t> 2Na + Cl</a:t>
            </a:r>
            <a:r>
              <a:rPr lang="en-US" baseline="-25000" dirty="0">
                <a:latin typeface="Times New Roman" panose="02020603050405020304" pitchFamily="18" charset="0"/>
                <a:ea typeface="Calibri" panose="020F0502020204030204" pitchFamily="34" charset="0"/>
                <a:cs typeface="Times New Roman" panose="02020603050405020304" pitchFamily="18" charset="0"/>
              </a:rPr>
              <a:t>2</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Bef>
                <a:spcPts val="0"/>
              </a:spcBef>
              <a:spcAft>
                <a:spcPts val="1000"/>
              </a:spcAft>
              <a:buNone/>
            </a:pPr>
            <a:r>
              <a:rPr lang="en-US" dirty="0">
                <a:latin typeface="Times New Roman" panose="02020603050405020304" pitchFamily="18"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Bef>
                <a:spcPts val="0"/>
              </a:spcBef>
              <a:spcAft>
                <a:spcPts val="1000"/>
              </a:spcAft>
              <a:buNone/>
            </a:pPr>
            <a:r>
              <a:rPr lang="en-US" dirty="0">
                <a:latin typeface="Times New Roman" panose="02020603050405020304" pitchFamily="18" charset="0"/>
                <a:ea typeface="Calibri" panose="020F0502020204030204" pitchFamily="34" charset="0"/>
                <a:cs typeface="Times New Roman" panose="02020603050405020304" pitchFamily="18" charset="0"/>
              </a:rPr>
              <a:t>*HINTS*: Look for a single reactant. Subtract gas particles. Memorize exceptions. Watch out for diatomic elements! </a:t>
            </a:r>
            <a:r>
              <a:rPr lang="en-US" i="1" dirty="0">
                <a:latin typeface="Times New Roman" panose="02020603050405020304" pitchFamily="18"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70686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Decomposition practice</a:t>
            </a:r>
          </a:p>
        </p:txBody>
      </p:sp>
      <p:sp>
        <p:nvSpPr>
          <p:cNvPr id="3" name="Content Placeholder 2"/>
          <p:cNvSpPr>
            <a:spLocks noGrp="1"/>
          </p:cNvSpPr>
          <p:nvPr>
            <p:ph idx="1"/>
          </p:nvPr>
        </p:nvSpPr>
        <p:spPr/>
        <p:txBody>
          <a:bodyPr>
            <a:normAutofit/>
          </a:bodyPr>
          <a:lstStyle/>
          <a:p>
            <a:pPr marL="514350" indent="-514350">
              <a:buAutoNum type="arabicPeriod"/>
            </a:pPr>
            <a:r>
              <a:rPr lang="en-US" dirty="0"/>
              <a:t>Strontium carbonate is heated.</a:t>
            </a:r>
          </a:p>
          <a:p>
            <a:pPr marL="514350" indent="-514350">
              <a:buAutoNum type="arabicPeriod"/>
            </a:pPr>
            <a:endParaRPr lang="en-US" dirty="0"/>
          </a:p>
          <a:p>
            <a:pPr marL="514350" indent="-514350">
              <a:buAutoNum type="arabicPeriod"/>
            </a:pPr>
            <a:endParaRPr lang="en-US" dirty="0"/>
          </a:p>
          <a:p>
            <a:pPr marL="514350" indent="-514350">
              <a:buAutoNum type="arabicPeriod"/>
            </a:pPr>
            <a:r>
              <a:rPr lang="en-US" dirty="0"/>
              <a:t>Ammonium carbonate is heated.</a:t>
            </a:r>
          </a:p>
          <a:p>
            <a:pPr marL="514350" indent="-514350">
              <a:buAutoNum type="arabicPeriod"/>
            </a:pPr>
            <a:endParaRPr lang="en-US" dirty="0"/>
          </a:p>
        </p:txBody>
      </p:sp>
      <p:sp>
        <p:nvSpPr>
          <p:cNvPr id="4" name="TextBox 3">
            <a:extLst>
              <a:ext uri="{FF2B5EF4-FFF2-40B4-BE49-F238E27FC236}">
                <a16:creationId xmlns:a16="http://schemas.microsoft.com/office/drawing/2014/main" id="{1C8D1102-8CCE-8640-978C-301B828E9E0A}"/>
              </a:ext>
            </a:extLst>
          </p:cNvPr>
          <p:cNvSpPr txBox="1"/>
          <p:nvPr/>
        </p:nvSpPr>
        <p:spPr>
          <a:xfrm>
            <a:off x="2382592" y="2524259"/>
            <a:ext cx="3039414" cy="461665"/>
          </a:xfrm>
          <a:prstGeom prst="rect">
            <a:avLst/>
          </a:prstGeom>
          <a:noFill/>
        </p:spPr>
        <p:txBody>
          <a:bodyPr wrap="square" rtlCol="0">
            <a:spAutoFit/>
          </a:bodyPr>
          <a:lstStyle/>
          <a:p>
            <a:r>
              <a:rPr lang="en-US" sz="2400" dirty="0">
                <a:solidFill>
                  <a:schemeClr val="accent1"/>
                </a:solidFill>
              </a:rPr>
              <a:t>SrCO</a:t>
            </a:r>
            <a:r>
              <a:rPr lang="en-US" sz="2400" baseline="-25000" dirty="0">
                <a:solidFill>
                  <a:schemeClr val="accent1"/>
                </a:solidFill>
              </a:rPr>
              <a:t>3</a:t>
            </a:r>
            <a:r>
              <a:rPr lang="en-US" sz="2400" dirty="0">
                <a:solidFill>
                  <a:schemeClr val="accent1"/>
                </a:solidFill>
              </a:rPr>
              <a:t>  </a:t>
            </a:r>
            <a:r>
              <a:rPr lang="en-US" sz="2400" dirty="0">
                <a:solidFill>
                  <a:schemeClr val="accent1"/>
                </a:solidFill>
                <a:sym typeface="Wingdings" pitchFamily="2" charset="2"/>
              </a:rPr>
              <a:t> </a:t>
            </a:r>
            <a:r>
              <a:rPr lang="en-US" sz="2400" dirty="0" err="1">
                <a:solidFill>
                  <a:schemeClr val="accent1"/>
                </a:solidFill>
                <a:sym typeface="Wingdings" pitchFamily="2" charset="2"/>
              </a:rPr>
              <a:t>SrO</a:t>
            </a:r>
            <a:r>
              <a:rPr lang="en-US" sz="2400" dirty="0">
                <a:solidFill>
                  <a:schemeClr val="accent1"/>
                </a:solidFill>
                <a:sym typeface="Wingdings" pitchFamily="2" charset="2"/>
              </a:rPr>
              <a:t> + </a:t>
            </a:r>
            <a:r>
              <a:rPr lang="en-US" sz="2400" dirty="0">
                <a:solidFill>
                  <a:schemeClr val="accent2"/>
                </a:solidFill>
                <a:sym typeface="Wingdings" pitchFamily="2" charset="2"/>
              </a:rPr>
              <a:t>CO</a:t>
            </a:r>
            <a:r>
              <a:rPr lang="en-US" sz="2400" baseline="-25000" dirty="0">
                <a:solidFill>
                  <a:schemeClr val="accent2"/>
                </a:solidFill>
                <a:sym typeface="Wingdings" pitchFamily="2" charset="2"/>
              </a:rPr>
              <a:t>2</a:t>
            </a:r>
            <a:r>
              <a:rPr lang="en-US" sz="2400" dirty="0">
                <a:solidFill>
                  <a:schemeClr val="accent2"/>
                </a:solidFill>
                <a:sym typeface="Wingdings" pitchFamily="2" charset="2"/>
              </a:rPr>
              <a:t>  </a:t>
            </a:r>
            <a:endParaRPr lang="en-US" sz="2400" dirty="0">
              <a:solidFill>
                <a:schemeClr val="accent2"/>
              </a:solidFill>
            </a:endParaRPr>
          </a:p>
        </p:txBody>
      </p:sp>
      <p:sp>
        <p:nvSpPr>
          <p:cNvPr id="5" name="TextBox 4">
            <a:extLst>
              <a:ext uri="{FF2B5EF4-FFF2-40B4-BE49-F238E27FC236}">
                <a16:creationId xmlns:a16="http://schemas.microsoft.com/office/drawing/2014/main" id="{57C6DAE2-ACFB-AA45-8304-2A61DEF97937}"/>
              </a:ext>
            </a:extLst>
          </p:cNvPr>
          <p:cNvSpPr txBox="1"/>
          <p:nvPr/>
        </p:nvSpPr>
        <p:spPr>
          <a:xfrm>
            <a:off x="2382592" y="3684558"/>
            <a:ext cx="4404574" cy="461665"/>
          </a:xfrm>
          <a:prstGeom prst="rect">
            <a:avLst/>
          </a:prstGeom>
          <a:noFill/>
        </p:spPr>
        <p:txBody>
          <a:bodyPr wrap="square" rtlCol="0">
            <a:spAutoFit/>
          </a:bodyPr>
          <a:lstStyle/>
          <a:p>
            <a:r>
              <a:rPr lang="en-US" sz="2400" dirty="0">
                <a:solidFill>
                  <a:schemeClr val="accent1"/>
                </a:solidFill>
              </a:rPr>
              <a:t>(NH</a:t>
            </a:r>
            <a:r>
              <a:rPr lang="en-US" sz="2400" baseline="-25000" dirty="0">
                <a:solidFill>
                  <a:schemeClr val="accent1"/>
                </a:solidFill>
              </a:rPr>
              <a:t>4</a:t>
            </a:r>
            <a:r>
              <a:rPr lang="en-US" sz="2400" dirty="0">
                <a:solidFill>
                  <a:schemeClr val="accent1"/>
                </a:solidFill>
              </a:rPr>
              <a:t>)</a:t>
            </a:r>
            <a:r>
              <a:rPr lang="en-US" sz="2400" baseline="-25000" dirty="0">
                <a:solidFill>
                  <a:schemeClr val="accent1"/>
                </a:solidFill>
              </a:rPr>
              <a:t>2</a:t>
            </a:r>
            <a:r>
              <a:rPr lang="en-US" sz="2400" dirty="0">
                <a:solidFill>
                  <a:schemeClr val="accent1"/>
                </a:solidFill>
              </a:rPr>
              <a:t>CO</a:t>
            </a:r>
            <a:r>
              <a:rPr lang="en-US" sz="2400" baseline="-25000" dirty="0">
                <a:solidFill>
                  <a:schemeClr val="accent1"/>
                </a:solidFill>
              </a:rPr>
              <a:t>3</a:t>
            </a:r>
            <a:r>
              <a:rPr lang="en-US" sz="2400" dirty="0">
                <a:solidFill>
                  <a:schemeClr val="accent1"/>
                </a:solidFill>
                <a:sym typeface="Wingdings" pitchFamily="2" charset="2"/>
              </a:rPr>
              <a:t></a:t>
            </a:r>
            <a:r>
              <a:rPr lang="en-US" sz="2400" dirty="0">
                <a:solidFill>
                  <a:schemeClr val="accent2"/>
                </a:solidFill>
                <a:sym typeface="Wingdings" pitchFamily="2" charset="2"/>
              </a:rPr>
              <a:t> 2NH</a:t>
            </a:r>
            <a:r>
              <a:rPr lang="en-US" sz="2400" baseline="-25000" dirty="0">
                <a:solidFill>
                  <a:schemeClr val="accent2"/>
                </a:solidFill>
                <a:sym typeface="Wingdings" pitchFamily="2" charset="2"/>
              </a:rPr>
              <a:t>3</a:t>
            </a:r>
            <a:r>
              <a:rPr lang="en-US" sz="2400" dirty="0">
                <a:solidFill>
                  <a:schemeClr val="accent2"/>
                </a:solidFill>
                <a:sym typeface="Wingdings" pitchFamily="2" charset="2"/>
              </a:rPr>
              <a:t> </a:t>
            </a:r>
            <a:r>
              <a:rPr lang="en-US" sz="2400" dirty="0">
                <a:solidFill>
                  <a:schemeClr val="accent1"/>
                </a:solidFill>
                <a:sym typeface="Wingdings" pitchFamily="2" charset="2"/>
              </a:rPr>
              <a:t>+ </a:t>
            </a:r>
            <a:r>
              <a:rPr lang="en-US" sz="2400" dirty="0">
                <a:solidFill>
                  <a:schemeClr val="accent2"/>
                </a:solidFill>
                <a:sym typeface="Wingdings" pitchFamily="2" charset="2"/>
              </a:rPr>
              <a:t>CO</a:t>
            </a:r>
            <a:r>
              <a:rPr lang="en-US" sz="2400" baseline="-25000" dirty="0">
                <a:solidFill>
                  <a:schemeClr val="accent2"/>
                </a:solidFill>
                <a:sym typeface="Wingdings" pitchFamily="2" charset="2"/>
              </a:rPr>
              <a:t>2</a:t>
            </a:r>
            <a:r>
              <a:rPr lang="en-US" sz="2400" dirty="0">
                <a:solidFill>
                  <a:schemeClr val="accent1"/>
                </a:solidFill>
                <a:sym typeface="Wingdings" pitchFamily="2" charset="2"/>
              </a:rPr>
              <a:t> + H</a:t>
            </a:r>
            <a:r>
              <a:rPr lang="en-US" sz="2400" baseline="-25000" dirty="0">
                <a:solidFill>
                  <a:schemeClr val="accent1"/>
                </a:solidFill>
                <a:sym typeface="Wingdings" pitchFamily="2" charset="2"/>
              </a:rPr>
              <a:t>2</a:t>
            </a:r>
            <a:r>
              <a:rPr lang="en-US" sz="2400" dirty="0">
                <a:solidFill>
                  <a:schemeClr val="accent1"/>
                </a:solidFill>
                <a:sym typeface="Wingdings" pitchFamily="2" charset="2"/>
              </a:rPr>
              <a:t>O  </a:t>
            </a:r>
            <a:endParaRPr lang="en-US" sz="2400" dirty="0">
              <a:solidFill>
                <a:schemeClr val="accent1"/>
              </a:solidFill>
            </a:endParaRPr>
          </a:p>
        </p:txBody>
      </p:sp>
    </p:spTree>
    <p:extLst>
      <p:ext uri="{BB962C8B-B14F-4D97-AF65-F5344CB8AC3E}">
        <p14:creationId xmlns:p14="http://schemas.microsoft.com/office/powerpoint/2010/main" val="161668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accent1"/>
                </a:solidFill>
              </a:rPr>
              <a:t>Stoichiometry</a:t>
            </a:r>
          </a:p>
        </p:txBody>
      </p:sp>
      <p:sp>
        <p:nvSpPr>
          <p:cNvPr id="5" name="Content Placeholder 4"/>
          <p:cNvSpPr>
            <a:spLocks noGrp="1"/>
          </p:cNvSpPr>
          <p:nvPr>
            <p:ph sz="half" idx="1"/>
          </p:nvPr>
        </p:nvSpPr>
        <p:spPr>
          <a:xfrm>
            <a:off x="1981200" y="2438400"/>
            <a:ext cx="4038600" cy="2667000"/>
          </a:xfrm>
        </p:spPr>
        <p:txBody>
          <a:bodyPr>
            <a:noAutofit/>
          </a:bodyPr>
          <a:lstStyle/>
          <a:p>
            <a:pPr marL="118872" indent="0">
              <a:buNone/>
            </a:pPr>
            <a:r>
              <a:rPr lang="en-US" sz="3200" dirty="0">
                <a:solidFill>
                  <a:schemeClr val="accent1"/>
                </a:solidFill>
              </a:rPr>
              <a:t>The Mole </a:t>
            </a:r>
            <a:r>
              <a:rPr lang="en-US" sz="3200" dirty="0"/>
              <a:t>represents </a:t>
            </a:r>
            <a:r>
              <a:rPr lang="en-US" sz="3200" dirty="0">
                <a:solidFill>
                  <a:schemeClr val="accent1"/>
                </a:solidFill>
              </a:rPr>
              <a:t>6.02x10</a:t>
            </a:r>
            <a:r>
              <a:rPr lang="en-US" sz="3200" baseline="30000" dirty="0">
                <a:solidFill>
                  <a:schemeClr val="accent1"/>
                </a:solidFill>
              </a:rPr>
              <a:t>23</a:t>
            </a:r>
            <a:r>
              <a:rPr lang="en-US" sz="3200" dirty="0"/>
              <a:t> particles such as atoms and molecules.</a:t>
            </a:r>
          </a:p>
        </p:txBody>
      </p:sp>
      <p:pic>
        <p:nvPicPr>
          <p:cNvPr id="7" name="Content Placeholder 6" descr="mole.jpg"/>
          <p:cNvPicPr>
            <a:picLocks noGrp="1" noChangeAspect="1"/>
          </p:cNvPicPr>
          <p:nvPr>
            <p:ph sz="half" idx="2"/>
          </p:nvPr>
        </p:nvPicPr>
        <p:blipFill>
          <a:blip r:embed="rId2" cstate="print"/>
          <a:stretch>
            <a:fillRect/>
          </a:stretch>
        </p:blipFill>
        <p:spPr>
          <a:xfrm>
            <a:off x="6645195" y="1981201"/>
            <a:ext cx="3543021" cy="3733799"/>
          </a:xfrm>
        </p:spPr>
      </p:pic>
    </p:spTree>
    <p:extLst>
      <p:ext uri="{BB962C8B-B14F-4D97-AF65-F5344CB8AC3E}">
        <p14:creationId xmlns:p14="http://schemas.microsoft.com/office/powerpoint/2010/main" val="8005917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Decomposition Practice</a:t>
            </a:r>
          </a:p>
        </p:txBody>
      </p:sp>
      <p:sp>
        <p:nvSpPr>
          <p:cNvPr id="3" name="Content Placeholder 2"/>
          <p:cNvSpPr>
            <a:spLocks noGrp="1"/>
          </p:cNvSpPr>
          <p:nvPr>
            <p:ph idx="1"/>
          </p:nvPr>
        </p:nvSpPr>
        <p:spPr/>
        <p:txBody>
          <a:bodyPr/>
          <a:lstStyle/>
          <a:p>
            <a:pPr marL="0" indent="0">
              <a:buNone/>
            </a:pPr>
            <a:r>
              <a:rPr lang="en-US" dirty="0"/>
              <a:t>3.   Ammonium hydroxide is heated.</a:t>
            </a:r>
          </a:p>
          <a:p>
            <a:pPr marL="0" indent="0">
              <a:buNone/>
            </a:pPr>
            <a:endParaRPr lang="en-US" dirty="0"/>
          </a:p>
          <a:p>
            <a:pPr marL="0" indent="0">
              <a:buNone/>
            </a:pPr>
            <a:endParaRPr lang="en-US" dirty="0"/>
          </a:p>
          <a:p>
            <a:pPr marL="0" indent="0">
              <a:buNone/>
            </a:pPr>
            <a:r>
              <a:rPr lang="en-US" dirty="0"/>
              <a:t>4.   Sulfurous acid is heated.</a:t>
            </a:r>
          </a:p>
          <a:p>
            <a:pPr marL="514350" indent="-514350">
              <a:buAutoNum type="arabicPeriod"/>
            </a:pPr>
            <a:endParaRPr lang="en-US" dirty="0"/>
          </a:p>
          <a:p>
            <a:pPr marL="514350" indent="-514350">
              <a:buAutoNum type="arabicPeriod"/>
            </a:pPr>
            <a:endParaRPr lang="en-US" dirty="0"/>
          </a:p>
          <a:p>
            <a:endParaRPr lang="en-US" dirty="0"/>
          </a:p>
        </p:txBody>
      </p:sp>
      <p:sp>
        <p:nvSpPr>
          <p:cNvPr id="4" name="TextBox 3">
            <a:extLst>
              <a:ext uri="{FF2B5EF4-FFF2-40B4-BE49-F238E27FC236}">
                <a16:creationId xmlns:a16="http://schemas.microsoft.com/office/drawing/2014/main" id="{A60359C8-FEBD-044F-9A66-CF31126DFA9C}"/>
              </a:ext>
            </a:extLst>
          </p:cNvPr>
          <p:cNvSpPr txBox="1"/>
          <p:nvPr/>
        </p:nvSpPr>
        <p:spPr>
          <a:xfrm>
            <a:off x="1880316" y="2305318"/>
            <a:ext cx="3039414" cy="461665"/>
          </a:xfrm>
          <a:prstGeom prst="rect">
            <a:avLst/>
          </a:prstGeom>
          <a:noFill/>
        </p:spPr>
        <p:txBody>
          <a:bodyPr wrap="square" rtlCol="0">
            <a:spAutoFit/>
          </a:bodyPr>
          <a:lstStyle/>
          <a:p>
            <a:r>
              <a:rPr lang="en-US" sz="2400" dirty="0">
                <a:solidFill>
                  <a:schemeClr val="accent1"/>
                </a:solidFill>
              </a:rPr>
              <a:t>NH</a:t>
            </a:r>
            <a:r>
              <a:rPr lang="en-US" sz="2400" baseline="-25000" dirty="0">
                <a:solidFill>
                  <a:schemeClr val="accent1"/>
                </a:solidFill>
              </a:rPr>
              <a:t>4</a:t>
            </a:r>
            <a:r>
              <a:rPr lang="en-US" sz="2400" dirty="0">
                <a:solidFill>
                  <a:schemeClr val="accent1"/>
                </a:solidFill>
              </a:rPr>
              <a:t>OH</a:t>
            </a:r>
            <a:r>
              <a:rPr lang="en-US" sz="2400" dirty="0">
                <a:solidFill>
                  <a:schemeClr val="accent1"/>
                </a:solidFill>
                <a:sym typeface="Wingdings" pitchFamily="2" charset="2"/>
              </a:rPr>
              <a:t> </a:t>
            </a:r>
            <a:r>
              <a:rPr lang="en-US" sz="2400" dirty="0">
                <a:solidFill>
                  <a:schemeClr val="accent2"/>
                </a:solidFill>
                <a:sym typeface="Wingdings" pitchFamily="2" charset="2"/>
              </a:rPr>
              <a:t>NH</a:t>
            </a:r>
            <a:r>
              <a:rPr lang="en-US" sz="2400" baseline="-25000" dirty="0">
                <a:solidFill>
                  <a:schemeClr val="accent2"/>
                </a:solidFill>
                <a:sym typeface="Wingdings" pitchFamily="2" charset="2"/>
              </a:rPr>
              <a:t>3</a:t>
            </a:r>
            <a:r>
              <a:rPr lang="en-US" sz="2400" dirty="0">
                <a:solidFill>
                  <a:schemeClr val="accent1"/>
                </a:solidFill>
                <a:sym typeface="Wingdings" pitchFamily="2" charset="2"/>
              </a:rPr>
              <a:t> + H</a:t>
            </a:r>
            <a:r>
              <a:rPr lang="en-US" sz="2400" baseline="-25000" dirty="0">
                <a:solidFill>
                  <a:schemeClr val="accent1"/>
                </a:solidFill>
                <a:sym typeface="Wingdings" pitchFamily="2" charset="2"/>
              </a:rPr>
              <a:t>2</a:t>
            </a:r>
            <a:r>
              <a:rPr lang="en-US" sz="2400" dirty="0">
                <a:solidFill>
                  <a:schemeClr val="accent1"/>
                </a:solidFill>
                <a:sym typeface="Wingdings" pitchFamily="2" charset="2"/>
              </a:rPr>
              <a:t>O  </a:t>
            </a:r>
            <a:endParaRPr lang="en-US" sz="2400" dirty="0">
              <a:solidFill>
                <a:schemeClr val="accent1"/>
              </a:solidFill>
            </a:endParaRPr>
          </a:p>
        </p:txBody>
      </p:sp>
      <p:sp>
        <p:nvSpPr>
          <p:cNvPr id="5" name="TextBox 4">
            <a:extLst>
              <a:ext uri="{FF2B5EF4-FFF2-40B4-BE49-F238E27FC236}">
                <a16:creationId xmlns:a16="http://schemas.microsoft.com/office/drawing/2014/main" id="{F3ED7C4B-F57C-8D4E-B0E9-882338A740F5}"/>
              </a:ext>
            </a:extLst>
          </p:cNvPr>
          <p:cNvSpPr txBox="1"/>
          <p:nvPr/>
        </p:nvSpPr>
        <p:spPr>
          <a:xfrm>
            <a:off x="1880316" y="3860185"/>
            <a:ext cx="3039414" cy="461665"/>
          </a:xfrm>
          <a:prstGeom prst="rect">
            <a:avLst/>
          </a:prstGeom>
          <a:noFill/>
        </p:spPr>
        <p:txBody>
          <a:bodyPr wrap="square" rtlCol="0">
            <a:spAutoFit/>
          </a:bodyPr>
          <a:lstStyle/>
          <a:p>
            <a:r>
              <a:rPr lang="en-US" sz="2400" dirty="0">
                <a:solidFill>
                  <a:schemeClr val="accent1"/>
                </a:solidFill>
              </a:rPr>
              <a:t>H</a:t>
            </a:r>
            <a:r>
              <a:rPr lang="en-US" sz="2400" baseline="-25000" dirty="0">
                <a:solidFill>
                  <a:schemeClr val="accent1"/>
                </a:solidFill>
              </a:rPr>
              <a:t>2</a:t>
            </a:r>
            <a:r>
              <a:rPr lang="en-US" sz="2400" dirty="0">
                <a:solidFill>
                  <a:schemeClr val="accent1"/>
                </a:solidFill>
              </a:rPr>
              <a:t>SO</a:t>
            </a:r>
            <a:r>
              <a:rPr lang="en-US" sz="2400" baseline="-25000" dirty="0">
                <a:solidFill>
                  <a:schemeClr val="accent1"/>
                </a:solidFill>
              </a:rPr>
              <a:t>3</a:t>
            </a:r>
            <a:r>
              <a:rPr lang="en-US" sz="2400" dirty="0">
                <a:solidFill>
                  <a:schemeClr val="accent1"/>
                </a:solidFill>
                <a:sym typeface="Wingdings" pitchFamily="2" charset="2"/>
              </a:rPr>
              <a:t> H</a:t>
            </a:r>
            <a:r>
              <a:rPr lang="en-US" sz="2400" baseline="-25000" dirty="0">
                <a:solidFill>
                  <a:schemeClr val="accent1"/>
                </a:solidFill>
                <a:sym typeface="Wingdings" pitchFamily="2" charset="2"/>
              </a:rPr>
              <a:t>2</a:t>
            </a:r>
            <a:r>
              <a:rPr lang="en-US" sz="2400" dirty="0">
                <a:solidFill>
                  <a:schemeClr val="accent1"/>
                </a:solidFill>
                <a:sym typeface="Wingdings" pitchFamily="2" charset="2"/>
              </a:rPr>
              <a:t>O + </a:t>
            </a:r>
            <a:r>
              <a:rPr lang="en-US" sz="2400" dirty="0">
                <a:solidFill>
                  <a:schemeClr val="accent2"/>
                </a:solidFill>
                <a:sym typeface="Wingdings" pitchFamily="2" charset="2"/>
              </a:rPr>
              <a:t>SO</a:t>
            </a:r>
            <a:r>
              <a:rPr lang="en-US" sz="2400" baseline="-25000" dirty="0">
                <a:solidFill>
                  <a:schemeClr val="accent2"/>
                </a:solidFill>
                <a:sym typeface="Wingdings" pitchFamily="2" charset="2"/>
              </a:rPr>
              <a:t>2</a:t>
            </a:r>
            <a:r>
              <a:rPr lang="en-US" sz="2400" dirty="0">
                <a:solidFill>
                  <a:schemeClr val="accent2"/>
                </a:solidFill>
                <a:sym typeface="Wingdings" pitchFamily="2" charset="2"/>
              </a:rPr>
              <a:t>  </a:t>
            </a:r>
            <a:endParaRPr lang="en-US" sz="2400" dirty="0">
              <a:solidFill>
                <a:schemeClr val="accent2"/>
              </a:solidFill>
            </a:endParaRPr>
          </a:p>
        </p:txBody>
      </p:sp>
    </p:spTree>
    <p:extLst>
      <p:ext uri="{BB962C8B-B14F-4D97-AF65-F5344CB8AC3E}">
        <p14:creationId xmlns:p14="http://schemas.microsoft.com/office/powerpoint/2010/main" val="389315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Single Replacement</a:t>
            </a:r>
          </a:p>
        </p:txBody>
      </p:sp>
      <p:sp>
        <p:nvSpPr>
          <p:cNvPr id="3" name="Content Placeholder 2"/>
          <p:cNvSpPr>
            <a:spLocks noGrp="1"/>
          </p:cNvSpPr>
          <p:nvPr>
            <p:ph idx="1"/>
          </p:nvPr>
        </p:nvSpPr>
        <p:spPr>
          <a:xfrm>
            <a:off x="334851" y="1676400"/>
            <a:ext cx="11436439" cy="4648200"/>
          </a:xfrm>
        </p:spPr>
        <p:txBody>
          <a:bodyPr>
            <a:normAutofit/>
          </a:bodyPr>
          <a:lstStyle/>
          <a:p>
            <a:pPr marL="0" indent="0">
              <a:buNone/>
            </a:pPr>
            <a:r>
              <a:rPr lang="en-US" b="1" u="sng" dirty="0"/>
              <a:t>Single Replacement Reactions</a:t>
            </a:r>
            <a:r>
              <a:rPr lang="en-US" dirty="0"/>
              <a:t> involve an element replacing a part of the compound it is reacting with. Metals replace metals. Nonmetals replace nonmetals. However, since hydrogen forms a cation like metals, hydrogen replaces metals.</a:t>
            </a:r>
          </a:p>
          <a:p>
            <a:r>
              <a:rPr lang="en-US" dirty="0"/>
              <a:t>Magnesium is added to a solution of iron(III) chloride	3Mg + 2FeCl</a:t>
            </a:r>
            <a:r>
              <a:rPr lang="en-US" baseline="-25000" dirty="0"/>
              <a:t>3</a:t>
            </a:r>
            <a:r>
              <a:rPr lang="en-US" dirty="0"/>
              <a:t> </a:t>
            </a:r>
            <a:r>
              <a:rPr lang="en-US" dirty="0">
                <a:sym typeface="Wingdings" panose="05000000000000000000" pitchFamily="2" charset="2"/>
              </a:rPr>
              <a:t></a:t>
            </a:r>
            <a:r>
              <a:rPr lang="en-US" dirty="0"/>
              <a:t> 3MgCl</a:t>
            </a:r>
            <a:r>
              <a:rPr lang="en-US" baseline="-25000" dirty="0"/>
              <a:t>2 </a:t>
            </a:r>
            <a:r>
              <a:rPr lang="en-US" dirty="0"/>
              <a:t>+ 2Fe</a:t>
            </a:r>
          </a:p>
          <a:p>
            <a:r>
              <a:rPr lang="en-US" dirty="0"/>
              <a:t>Sodium is added to water					2Na + 2HOH </a:t>
            </a:r>
            <a:r>
              <a:rPr lang="en-US" dirty="0">
                <a:sym typeface="Wingdings" panose="05000000000000000000" pitchFamily="2" charset="2"/>
              </a:rPr>
              <a:t></a:t>
            </a:r>
            <a:r>
              <a:rPr lang="en-US" dirty="0"/>
              <a:t> 2NaOH + H</a:t>
            </a:r>
            <a:r>
              <a:rPr lang="en-US" baseline="-25000" dirty="0"/>
              <a:t>2</a:t>
            </a:r>
            <a:endParaRPr lang="en-US" dirty="0"/>
          </a:p>
          <a:p>
            <a:endParaRPr lang="en-US" dirty="0"/>
          </a:p>
        </p:txBody>
      </p:sp>
    </p:spTree>
    <p:extLst>
      <p:ext uri="{BB962C8B-B14F-4D97-AF65-F5344CB8AC3E}">
        <p14:creationId xmlns:p14="http://schemas.microsoft.com/office/powerpoint/2010/main" val="124767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Single Replacement</a:t>
            </a:r>
          </a:p>
        </p:txBody>
      </p:sp>
      <p:sp>
        <p:nvSpPr>
          <p:cNvPr id="3" name="Content Placeholder 2"/>
          <p:cNvSpPr>
            <a:spLocks noGrp="1"/>
          </p:cNvSpPr>
          <p:nvPr>
            <p:ph idx="1"/>
          </p:nvPr>
        </p:nvSpPr>
        <p:spPr>
          <a:xfrm>
            <a:off x="631065" y="1676400"/>
            <a:ext cx="11359166" cy="4648200"/>
          </a:xfrm>
        </p:spPr>
        <p:txBody>
          <a:bodyPr>
            <a:normAutofit/>
          </a:bodyPr>
          <a:lstStyle/>
          <a:p>
            <a:r>
              <a:rPr lang="en-US" dirty="0"/>
              <a:t>Lithium metal is added to hydrochloric acid			2Li + 2HCl </a:t>
            </a:r>
            <a:r>
              <a:rPr lang="en-US" dirty="0">
                <a:sym typeface="Wingdings" panose="05000000000000000000" pitchFamily="2" charset="2"/>
              </a:rPr>
              <a:t></a:t>
            </a:r>
            <a:r>
              <a:rPr lang="en-US" dirty="0"/>
              <a:t> 2LiCl + H</a:t>
            </a:r>
            <a:r>
              <a:rPr lang="en-US" baseline="-25000" dirty="0"/>
              <a:t>2</a:t>
            </a:r>
            <a:endParaRPr lang="en-US" dirty="0"/>
          </a:p>
          <a:p>
            <a:r>
              <a:rPr lang="en-US" dirty="0"/>
              <a:t>Chlorine gas is bubbled in to a solution of potassium iodide	Cl</a:t>
            </a:r>
            <a:r>
              <a:rPr lang="en-US" baseline="-25000" dirty="0"/>
              <a:t>2</a:t>
            </a:r>
            <a:r>
              <a:rPr lang="en-US" dirty="0"/>
              <a:t> + 2KI </a:t>
            </a:r>
            <a:r>
              <a:rPr lang="en-US" dirty="0">
                <a:sym typeface="Wingdings" panose="05000000000000000000" pitchFamily="2" charset="2"/>
              </a:rPr>
              <a:t></a:t>
            </a:r>
            <a:r>
              <a:rPr lang="en-US" dirty="0"/>
              <a:t> 2KCl + I</a:t>
            </a:r>
            <a:r>
              <a:rPr lang="en-US" baseline="-25000" dirty="0"/>
              <a:t>2</a:t>
            </a:r>
          </a:p>
          <a:p>
            <a:endParaRPr lang="en-US" dirty="0"/>
          </a:p>
          <a:p>
            <a:pPr marL="0" indent="0">
              <a:buNone/>
            </a:pPr>
            <a:r>
              <a:rPr lang="en-US" u="sng" dirty="0"/>
              <a:t>*HINTS*:</a:t>
            </a:r>
            <a:r>
              <a:rPr lang="en-US" dirty="0"/>
              <a:t> Write water HOH so you remember to replace only one hydrogen atom. A single element should be on each side as well as a compound. Watch out for </a:t>
            </a:r>
            <a:r>
              <a:rPr lang="en-US" dirty="0" err="1"/>
              <a:t>BrINClHOF</a:t>
            </a:r>
            <a:r>
              <a:rPr lang="en-US" dirty="0"/>
              <a:t>! If a compound is an oxide, it is a synthesis reaction, not single replacement.</a:t>
            </a:r>
          </a:p>
          <a:p>
            <a:endParaRPr lang="en-US" dirty="0"/>
          </a:p>
        </p:txBody>
      </p:sp>
    </p:spTree>
    <p:extLst>
      <p:ext uri="{BB962C8B-B14F-4D97-AF65-F5344CB8AC3E}">
        <p14:creationId xmlns:p14="http://schemas.microsoft.com/office/powerpoint/2010/main" val="17079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Single Replacement</a:t>
            </a:r>
          </a:p>
        </p:txBody>
      </p:sp>
      <p:sp>
        <p:nvSpPr>
          <p:cNvPr id="3" name="Content Placeholder 2"/>
          <p:cNvSpPr>
            <a:spLocks noGrp="1"/>
          </p:cNvSpPr>
          <p:nvPr>
            <p:ph idx="1"/>
          </p:nvPr>
        </p:nvSpPr>
        <p:spPr/>
        <p:txBody>
          <a:bodyPr>
            <a:normAutofit/>
          </a:bodyPr>
          <a:lstStyle/>
          <a:p>
            <a:pPr marL="514350" indent="-514350">
              <a:buAutoNum type="arabicPeriod"/>
            </a:pPr>
            <a:r>
              <a:rPr lang="en-US" sz="2800" dirty="0"/>
              <a:t>Bromine gas is added to aqueous lithium iodide.</a:t>
            </a:r>
          </a:p>
          <a:p>
            <a:pPr marL="514350" indent="-514350">
              <a:buAutoNum type="arabicPeriod"/>
            </a:pPr>
            <a:endParaRPr lang="en-US" sz="2800" dirty="0"/>
          </a:p>
          <a:p>
            <a:pPr marL="514350" indent="-514350">
              <a:buAutoNum type="arabicPeriod"/>
            </a:pPr>
            <a:endParaRPr lang="en-US" sz="2800" dirty="0"/>
          </a:p>
          <a:p>
            <a:pPr marL="514350" indent="-514350">
              <a:buAutoNum type="arabicPeriod"/>
            </a:pPr>
            <a:r>
              <a:rPr lang="en-US" sz="2800" dirty="0"/>
              <a:t>Hydrochloric acid reacts with potassium.</a:t>
            </a:r>
          </a:p>
          <a:p>
            <a:pPr marL="514350" indent="-514350">
              <a:buAutoNum type="arabicPeriod"/>
            </a:pPr>
            <a:endParaRPr lang="en-US" sz="2800" dirty="0"/>
          </a:p>
          <a:p>
            <a:pPr marL="514350" indent="-514350">
              <a:buAutoNum type="arabicPeriod"/>
            </a:pPr>
            <a:endParaRPr lang="en-US" sz="2800" dirty="0"/>
          </a:p>
          <a:p>
            <a:pPr marL="514350" indent="-514350">
              <a:buAutoNum type="arabicPeriod"/>
            </a:pPr>
            <a:endParaRPr lang="en-US" sz="2800" dirty="0"/>
          </a:p>
        </p:txBody>
      </p:sp>
      <p:sp>
        <p:nvSpPr>
          <p:cNvPr id="4" name="TextBox 3">
            <a:extLst>
              <a:ext uri="{FF2B5EF4-FFF2-40B4-BE49-F238E27FC236}">
                <a16:creationId xmlns:a16="http://schemas.microsoft.com/office/drawing/2014/main" id="{ACD63F7B-80F3-B34F-B2D7-14C0E4B10D2B}"/>
              </a:ext>
            </a:extLst>
          </p:cNvPr>
          <p:cNvSpPr txBox="1"/>
          <p:nvPr/>
        </p:nvSpPr>
        <p:spPr>
          <a:xfrm>
            <a:off x="2382592" y="2524259"/>
            <a:ext cx="3039414" cy="461665"/>
          </a:xfrm>
          <a:prstGeom prst="rect">
            <a:avLst/>
          </a:prstGeom>
          <a:noFill/>
        </p:spPr>
        <p:txBody>
          <a:bodyPr wrap="square" rtlCol="0">
            <a:spAutoFit/>
          </a:bodyPr>
          <a:lstStyle/>
          <a:p>
            <a:r>
              <a:rPr lang="en-US" sz="2400" dirty="0">
                <a:solidFill>
                  <a:schemeClr val="accent1"/>
                </a:solidFill>
              </a:rPr>
              <a:t>Br</a:t>
            </a:r>
            <a:r>
              <a:rPr lang="en-US" sz="2400" baseline="-25000" dirty="0">
                <a:solidFill>
                  <a:schemeClr val="accent1"/>
                </a:solidFill>
              </a:rPr>
              <a:t>2</a:t>
            </a:r>
            <a:r>
              <a:rPr lang="en-US" sz="2400" dirty="0">
                <a:solidFill>
                  <a:schemeClr val="accent1"/>
                </a:solidFill>
              </a:rPr>
              <a:t> + 2LiI </a:t>
            </a:r>
            <a:r>
              <a:rPr lang="en-US" sz="2400" dirty="0">
                <a:solidFill>
                  <a:schemeClr val="accent1"/>
                </a:solidFill>
                <a:sym typeface="Wingdings" pitchFamily="2" charset="2"/>
              </a:rPr>
              <a:t> 2LiBr</a:t>
            </a:r>
            <a:r>
              <a:rPr lang="en-US" sz="2400" baseline="-25000" dirty="0">
                <a:solidFill>
                  <a:schemeClr val="accent1"/>
                </a:solidFill>
                <a:sym typeface="Wingdings" pitchFamily="2" charset="2"/>
              </a:rPr>
              <a:t>2</a:t>
            </a:r>
            <a:r>
              <a:rPr lang="en-US" sz="2400" dirty="0">
                <a:solidFill>
                  <a:schemeClr val="accent1"/>
                </a:solidFill>
                <a:sym typeface="Wingdings" pitchFamily="2" charset="2"/>
              </a:rPr>
              <a:t> + I</a:t>
            </a:r>
            <a:r>
              <a:rPr lang="en-US" sz="2400" baseline="-25000" dirty="0">
                <a:solidFill>
                  <a:schemeClr val="accent1"/>
                </a:solidFill>
                <a:sym typeface="Wingdings" pitchFamily="2" charset="2"/>
              </a:rPr>
              <a:t>2</a:t>
            </a:r>
            <a:r>
              <a:rPr lang="en-US" sz="2400" dirty="0">
                <a:solidFill>
                  <a:schemeClr val="accent1"/>
                </a:solidFill>
                <a:sym typeface="Wingdings" pitchFamily="2" charset="2"/>
              </a:rPr>
              <a:t>  </a:t>
            </a:r>
            <a:endParaRPr lang="en-US" sz="2400" dirty="0">
              <a:solidFill>
                <a:schemeClr val="accent1"/>
              </a:solidFill>
            </a:endParaRPr>
          </a:p>
        </p:txBody>
      </p:sp>
      <p:sp>
        <p:nvSpPr>
          <p:cNvPr id="5" name="TextBox 4">
            <a:extLst>
              <a:ext uri="{FF2B5EF4-FFF2-40B4-BE49-F238E27FC236}">
                <a16:creationId xmlns:a16="http://schemas.microsoft.com/office/drawing/2014/main" id="{A135BA52-5DDF-0F48-8860-ED7323ED302E}"/>
              </a:ext>
            </a:extLst>
          </p:cNvPr>
          <p:cNvSpPr txBox="1"/>
          <p:nvPr/>
        </p:nvSpPr>
        <p:spPr>
          <a:xfrm>
            <a:off x="2382592" y="4001294"/>
            <a:ext cx="3039414" cy="461665"/>
          </a:xfrm>
          <a:prstGeom prst="rect">
            <a:avLst/>
          </a:prstGeom>
          <a:noFill/>
        </p:spPr>
        <p:txBody>
          <a:bodyPr wrap="square" rtlCol="0">
            <a:spAutoFit/>
          </a:bodyPr>
          <a:lstStyle/>
          <a:p>
            <a:r>
              <a:rPr lang="en-US" sz="2400" dirty="0">
                <a:solidFill>
                  <a:schemeClr val="accent1"/>
                </a:solidFill>
              </a:rPr>
              <a:t>HCl + K </a:t>
            </a:r>
            <a:r>
              <a:rPr lang="en-US" sz="2400" dirty="0">
                <a:solidFill>
                  <a:schemeClr val="accent1"/>
                </a:solidFill>
                <a:sym typeface="Wingdings" pitchFamily="2" charset="2"/>
              </a:rPr>
              <a:t> </a:t>
            </a:r>
            <a:r>
              <a:rPr lang="en-US" sz="2400" dirty="0" err="1">
                <a:solidFill>
                  <a:schemeClr val="accent1"/>
                </a:solidFill>
                <a:sym typeface="Wingdings" pitchFamily="2" charset="2"/>
              </a:rPr>
              <a:t>KCl</a:t>
            </a:r>
            <a:r>
              <a:rPr lang="en-US" sz="2400" dirty="0">
                <a:solidFill>
                  <a:schemeClr val="accent1"/>
                </a:solidFill>
                <a:sym typeface="Wingdings" pitchFamily="2" charset="2"/>
              </a:rPr>
              <a:t> + H</a:t>
            </a:r>
            <a:r>
              <a:rPr lang="en-US" sz="2400" baseline="-25000" dirty="0">
                <a:solidFill>
                  <a:schemeClr val="accent1"/>
                </a:solidFill>
                <a:sym typeface="Wingdings" pitchFamily="2" charset="2"/>
              </a:rPr>
              <a:t>2</a:t>
            </a:r>
            <a:r>
              <a:rPr lang="en-US" sz="2400" dirty="0">
                <a:solidFill>
                  <a:schemeClr val="accent1"/>
                </a:solidFill>
                <a:sym typeface="Wingdings" pitchFamily="2" charset="2"/>
              </a:rPr>
              <a:t>  </a:t>
            </a:r>
            <a:endParaRPr lang="en-US" sz="2400" dirty="0">
              <a:solidFill>
                <a:schemeClr val="accent1"/>
              </a:solidFill>
            </a:endParaRPr>
          </a:p>
        </p:txBody>
      </p:sp>
    </p:spTree>
    <p:extLst>
      <p:ext uri="{BB962C8B-B14F-4D97-AF65-F5344CB8AC3E}">
        <p14:creationId xmlns:p14="http://schemas.microsoft.com/office/powerpoint/2010/main" val="100609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Double Replacement</a:t>
            </a:r>
          </a:p>
        </p:txBody>
      </p:sp>
      <p:sp>
        <p:nvSpPr>
          <p:cNvPr id="3" name="Content Placeholder 2"/>
          <p:cNvSpPr>
            <a:spLocks noGrp="1"/>
          </p:cNvSpPr>
          <p:nvPr>
            <p:ph idx="1"/>
          </p:nvPr>
        </p:nvSpPr>
        <p:spPr>
          <a:xfrm>
            <a:off x="1133341" y="1676401"/>
            <a:ext cx="10220459" cy="4724399"/>
          </a:xfrm>
        </p:spPr>
        <p:txBody>
          <a:bodyPr>
            <a:normAutofit/>
          </a:bodyPr>
          <a:lstStyle/>
          <a:p>
            <a:pPr marL="0" indent="0">
              <a:buNone/>
            </a:pPr>
            <a:r>
              <a:rPr lang="en-US" dirty="0"/>
              <a:t>Double Replacement Reactions involve two compounds that trade cations to form two new compounds. No changes in oxidation number occur. They have the general formula AX + BY </a:t>
            </a:r>
            <a:r>
              <a:rPr lang="en-US" dirty="0">
                <a:sym typeface="Wingdings" panose="05000000000000000000" pitchFamily="2" charset="2"/>
              </a:rPr>
              <a:t></a:t>
            </a:r>
            <a:r>
              <a:rPr lang="en-US" dirty="0"/>
              <a:t> AY + BX. Keep cations first in the formula. A precipitate will form. The precipitate is an insoluble solid. </a:t>
            </a:r>
          </a:p>
          <a:p>
            <a:pPr marL="0" indent="0">
              <a:buNone/>
            </a:pPr>
            <a:endParaRPr lang="en-US" dirty="0"/>
          </a:p>
          <a:p>
            <a:r>
              <a:rPr lang="en-US" dirty="0"/>
              <a:t>  A solution of potassium bromide is mixed with a solution of silver nitrate   </a:t>
            </a:r>
          </a:p>
          <a:p>
            <a:pPr marL="457200" lvl="1" indent="0">
              <a:buNone/>
            </a:pPr>
            <a:r>
              <a:rPr lang="en-US" dirty="0" err="1"/>
              <a:t>KBr</a:t>
            </a:r>
            <a:r>
              <a:rPr lang="en-US" dirty="0"/>
              <a:t> + AgNO</a:t>
            </a:r>
            <a:r>
              <a:rPr lang="en-US" baseline="-25000" dirty="0"/>
              <a:t>3</a:t>
            </a:r>
            <a:r>
              <a:rPr lang="en-US" dirty="0"/>
              <a:t> </a:t>
            </a:r>
            <a:r>
              <a:rPr lang="en-US" dirty="0">
                <a:sym typeface="Wingdings" panose="05000000000000000000" pitchFamily="2" charset="2"/>
              </a:rPr>
              <a:t></a:t>
            </a:r>
            <a:r>
              <a:rPr lang="en-US" dirty="0"/>
              <a:t> KNO</a:t>
            </a:r>
            <a:r>
              <a:rPr lang="en-US" baseline="-25000" dirty="0"/>
              <a:t>3</a:t>
            </a:r>
            <a:r>
              <a:rPr lang="en-US" dirty="0"/>
              <a:t> + </a:t>
            </a:r>
            <a:r>
              <a:rPr lang="en-US" dirty="0" err="1"/>
              <a:t>AgBr</a:t>
            </a:r>
            <a:endParaRPr lang="en-US" dirty="0"/>
          </a:p>
          <a:p>
            <a:pPr marL="0" indent="0">
              <a:buNone/>
            </a:pPr>
            <a:r>
              <a:rPr lang="en-US" dirty="0"/>
              <a:t> </a:t>
            </a:r>
          </a:p>
          <a:p>
            <a:pPr marL="0" indent="0">
              <a:buNone/>
            </a:pPr>
            <a:r>
              <a:rPr lang="en-US" u="sng" dirty="0"/>
              <a:t>*HINTS*</a:t>
            </a:r>
            <a:r>
              <a:rPr lang="en-US" dirty="0"/>
              <a:t>: Always look for a driving force (precipitate = insoluble = solid). Charges don’t change; check all charges and drop and swap. Keep cations (positive ions) first in the formula. </a:t>
            </a:r>
          </a:p>
          <a:p>
            <a:endParaRPr lang="en-US" dirty="0"/>
          </a:p>
        </p:txBody>
      </p:sp>
    </p:spTree>
    <p:extLst>
      <p:ext uri="{BB962C8B-B14F-4D97-AF65-F5344CB8AC3E}">
        <p14:creationId xmlns:p14="http://schemas.microsoft.com/office/powerpoint/2010/main" val="321933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Gas Forming DR</a:t>
            </a:r>
          </a:p>
        </p:txBody>
      </p:sp>
      <p:sp>
        <p:nvSpPr>
          <p:cNvPr id="3" name="Content Placeholder 2"/>
          <p:cNvSpPr>
            <a:spLocks noGrp="1"/>
          </p:cNvSpPr>
          <p:nvPr>
            <p:ph idx="1"/>
          </p:nvPr>
        </p:nvSpPr>
        <p:spPr/>
        <p:txBody>
          <a:bodyPr>
            <a:normAutofit/>
          </a:bodyPr>
          <a:lstStyle/>
          <a:p>
            <a:pPr marL="0" indent="0">
              <a:buNone/>
            </a:pPr>
            <a:r>
              <a:rPr lang="en-US" dirty="0"/>
              <a:t>These double replacement reactions are the same as the last set, but instead of a precipitate forming, a gas forms. This gas is the driving force in these reactions. One of the following gases must be present in order for these reactions to “work”: </a:t>
            </a:r>
            <a:r>
              <a:rPr lang="en-US" b="1" dirty="0">
                <a:solidFill>
                  <a:srgbClr val="FFC000"/>
                </a:solidFill>
              </a:rPr>
              <a:t>H</a:t>
            </a:r>
            <a:r>
              <a:rPr lang="en-US" b="1" baseline="-25000" dirty="0">
                <a:solidFill>
                  <a:srgbClr val="FFC000"/>
                </a:solidFill>
              </a:rPr>
              <a:t>2</a:t>
            </a:r>
            <a:r>
              <a:rPr lang="en-US" b="1" dirty="0">
                <a:solidFill>
                  <a:srgbClr val="FFC000"/>
                </a:solidFill>
              </a:rPr>
              <a:t>S, CO</a:t>
            </a:r>
            <a:r>
              <a:rPr lang="en-US" b="1" baseline="-25000" dirty="0">
                <a:solidFill>
                  <a:srgbClr val="FFC000"/>
                </a:solidFill>
              </a:rPr>
              <a:t>2</a:t>
            </a:r>
            <a:r>
              <a:rPr lang="en-US" b="1" dirty="0">
                <a:solidFill>
                  <a:srgbClr val="FFC000"/>
                </a:solidFill>
              </a:rPr>
              <a:t>, SO</a:t>
            </a:r>
            <a:r>
              <a:rPr lang="en-US" b="1" baseline="-25000" dirty="0">
                <a:solidFill>
                  <a:srgbClr val="FFC000"/>
                </a:solidFill>
              </a:rPr>
              <a:t>2</a:t>
            </a:r>
            <a:r>
              <a:rPr lang="en-US" b="1" dirty="0">
                <a:solidFill>
                  <a:srgbClr val="FFC000"/>
                </a:solidFill>
              </a:rPr>
              <a:t>, NH</a:t>
            </a:r>
            <a:r>
              <a:rPr lang="en-US" b="1" baseline="-25000" dirty="0">
                <a:solidFill>
                  <a:srgbClr val="FFC000"/>
                </a:solidFill>
              </a:rPr>
              <a:t>3</a:t>
            </a:r>
            <a:r>
              <a:rPr lang="en-US" dirty="0"/>
              <a:t>. H</a:t>
            </a:r>
            <a:r>
              <a:rPr lang="en-US" baseline="-25000" dirty="0"/>
              <a:t>2</a:t>
            </a:r>
            <a:r>
              <a:rPr lang="en-US" dirty="0"/>
              <a:t>S is formed directly from a double replacement reaction. The other three are formed when a compound in the products breaks down:</a:t>
            </a:r>
          </a:p>
          <a:p>
            <a:pPr marL="0" indent="0">
              <a:buNone/>
            </a:pPr>
            <a:r>
              <a:rPr lang="en-US" b="1" dirty="0"/>
              <a:t>	H</a:t>
            </a:r>
            <a:r>
              <a:rPr lang="en-US" b="1" baseline="-25000" dirty="0"/>
              <a:t>2</a:t>
            </a:r>
            <a:r>
              <a:rPr lang="en-US" b="1" dirty="0"/>
              <a:t>CO</a:t>
            </a:r>
            <a:r>
              <a:rPr lang="en-US" b="1" baseline="-25000" dirty="0"/>
              <a:t>3</a:t>
            </a:r>
            <a:r>
              <a:rPr lang="en-US" b="1" dirty="0"/>
              <a:t> </a:t>
            </a:r>
            <a:r>
              <a:rPr lang="en-US" b="1" dirty="0">
                <a:sym typeface="Wingdings" panose="05000000000000000000" pitchFamily="2" charset="2"/>
              </a:rPr>
              <a:t></a:t>
            </a:r>
            <a:r>
              <a:rPr lang="en-US" b="1" dirty="0"/>
              <a:t> H</a:t>
            </a:r>
            <a:r>
              <a:rPr lang="en-US" b="1" baseline="-25000" dirty="0"/>
              <a:t>2</a:t>
            </a:r>
            <a:r>
              <a:rPr lang="en-US" b="1" dirty="0"/>
              <a:t>O + CO</a:t>
            </a:r>
            <a:r>
              <a:rPr lang="en-US" b="1" baseline="-25000" dirty="0"/>
              <a:t>2</a:t>
            </a:r>
            <a:endParaRPr lang="en-US" dirty="0"/>
          </a:p>
          <a:p>
            <a:pPr marL="0" indent="0">
              <a:buNone/>
            </a:pPr>
            <a:r>
              <a:rPr lang="en-US" b="1" dirty="0"/>
              <a:t>	H</a:t>
            </a:r>
            <a:r>
              <a:rPr lang="en-US" b="1" baseline="-25000" dirty="0"/>
              <a:t>2</a:t>
            </a:r>
            <a:r>
              <a:rPr lang="en-US" b="1" dirty="0"/>
              <a:t>SO</a:t>
            </a:r>
            <a:r>
              <a:rPr lang="en-US" b="1" baseline="-25000" dirty="0"/>
              <a:t>3</a:t>
            </a:r>
            <a:r>
              <a:rPr lang="en-US" b="1" dirty="0"/>
              <a:t> </a:t>
            </a:r>
            <a:r>
              <a:rPr lang="en-US" b="1" dirty="0">
                <a:sym typeface="Wingdings" panose="05000000000000000000" pitchFamily="2" charset="2"/>
              </a:rPr>
              <a:t></a:t>
            </a:r>
            <a:r>
              <a:rPr lang="en-US" b="1" dirty="0"/>
              <a:t> H</a:t>
            </a:r>
            <a:r>
              <a:rPr lang="en-US" b="1" baseline="-25000" dirty="0"/>
              <a:t>2</a:t>
            </a:r>
            <a:r>
              <a:rPr lang="en-US" b="1" dirty="0"/>
              <a:t>O + SO</a:t>
            </a:r>
            <a:r>
              <a:rPr lang="en-US" b="1" baseline="-25000" dirty="0"/>
              <a:t>2</a:t>
            </a:r>
            <a:endParaRPr lang="en-US" dirty="0"/>
          </a:p>
          <a:p>
            <a:pPr marL="0" indent="0">
              <a:buNone/>
            </a:pPr>
            <a:r>
              <a:rPr lang="en-US" b="1" dirty="0"/>
              <a:t>	NH</a:t>
            </a:r>
            <a:r>
              <a:rPr lang="en-US" b="1" baseline="-25000" dirty="0"/>
              <a:t>4</a:t>
            </a:r>
            <a:r>
              <a:rPr lang="en-US" b="1" dirty="0"/>
              <a:t>OH </a:t>
            </a:r>
            <a:r>
              <a:rPr lang="en-US" b="1" dirty="0">
                <a:sym typeface="Wingdings" panose="05000000000000000000" pitchFamily="2" charset="2"/>
              </a:rPr>
              <a:t></a:t>
            </a:r>
            <a:r>
              <a:rPr lang="en-US" b="1" dirty="0"/>
              <a:t> H</a:t>
            </a:r>
            <a:r>
              <a:rPr lang="en-US" b="1" baseline="-25000" dirty="0"/>
              <a:t>2</a:t>
            </a:r>
            <a:r>
              <a:rPr lang="en-US" b="1" dirty="0"/>
              <a:t>O + NH</a:t>
            </a:r>
            <a:r>
              <a:rPr lang="en-US" b="1" baseline="-25000" dirty="0"/>
              <a:t>3</a:t>
            </a:r>
            <a:endParaRPr lang="en-US" dirty="0"/>
          </a:p>
          <a:p>
            <a:endParaRPr lang="en-US" dirty="0"/>
          </a:p>
        </p:txBody>
      </p:sp>
    </p:spTree>
    <p:extLst>
      <p:ext uri="{BB962C8B-B14F-4D97-AF65-F5344CB8AC3E}">
        <p14:creationId xmlns:p14="http://schemas.microsoft.com/office/powerpoint/2010/main" val="56834566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Gas forming DR</a:t>
            </a:r>
          </a:p>
        </p:txBody>
      </p:sp>
      <p:sp>
        <p:nvSpPr>
          <p:cNvPr id="3" name="Content Placeholder 2"/>
          <p:cNvSpPr>
            <a:spLocks noGrp="1"/>
          </p:cNvSpPr>
          <p:nvPr>
            <p:ph idx="1"/>
          </p:nvPr>
        </p:nvSpPr>
        <p:spPr>
          <a:xfrm>
            <a:off x="1455313" y="1752600"/>
            <a:ext cx="10174309" cy="4379914"/>
          </a:xfrm>
        </p:spPr>
        <p:txBody>
          <a:bodyPr>
            <a:normAutofit lnSpcReduction="10000"/>
          </a:bodyPr>
          <a:lstStyle/>
          <a:p>
            <a:pPr marL="0" indent="0">
              <a:buNone/>
            </a:pPr>
            <a:r>
              <a:rPr lang="en-US" dirty="0"/>
              <a:t>Solid sodium sulfite reacts with a solution of hydrochloric acid.         </a:t>
            </a:r>
          </a:p>
          <a:p>
            <a:pPr marL="0" indent="0">
              <a:buNone/>
            </a:pPr>
            <a:r>
              <a:rPr lang="en-US" dirty="0"/>
              <a:t>	Na</a:t>
            </a:r>
            <a:r>
              <a:rPr lang="en-US" baseline="-25000" dirty="0"/>
              <a:t>2</a:t>
            </a:r>
            <a:r>
              <a:rPr lang="en-US" dirty="0"/>
              <a:t>SO</a:t>
            </a:r>
            <a:r>
              <a:rPr lang="en-US" baseline="-25000" dirty="0"/>
              <a:t>3</a:t>
            </a:r>
            <a:r>
              <a:rPr lang="en-US" dirty="0"/>
              <a:t> + 2HCl </a:t>
            </a:r>
            <a:r>
              <a:rPr lang="en-US" dirty="0">
                <a:sym typeface="Wingdings" panose="05000000000000000000" pitchFamily="2" charset="2"/>
              </a:rPr>
              <a:t></a:t>
            </a:r>
            <a:r>
              <a:rPr lang="en-US" dirty="0"/>
              <a:t> 2NaCl + </a:t>
            </a:r>
            <a:r>
              <a:rPr lang="en-US" b="1" dirty="0"/>
              <a:t>H</a:t>
            </a:r>
            <a:r>
              <a:rPr lang="en-US" b="1" baseline="-25000" dirty="0"/>
              <a:t>2</a:t>
            </a:r>
            <a:r>
              <a:rPr lang="en-US" b="1" dirty="0"/>
              <a:t>SO</a:t>
            </a:r>
            <a:r>
              <a:rPr lang="en-US" b="1" baseline="-25000" dirty="0"/>
              <a:t>3</a:t>
            </a:r>
            <a:endParaRPr lang="en-US" dirty="0"/>
          </a:p>
          <a:p>
            <a:pPr marL="0" indent="0">
              <a:buNone/>
            </a:pPr>
            <a:r>
              <a:rPr lang="en-US" dirty="0"/>
              <a:t>	Na</a:t>
            </a:r>
            <a:r>
              <a:rPr lang="en-US" baseline="-25000" dirty="0"/>
              <a:t>2</a:t>
            </a:r>
            <a:r>
              <a:rPr lang="en-US" dirty="0"/>
              <a:t>SO</a:t>
            </a:r>
            <a:r>
              <a:rPr lang="en-US" baseline="-25000" dirty="0"/>
              <a:t>3</a:t>
            </a:r>
            <a:r>
              <a:rPr lang="en-US" dirty="0"/>
              <a:t> + 2HCl </a:t>
            </a:r>
            <a:r>
              <a:rPr lang="en-US" dirty="0">
                <a:sym typeface="Wingdings" panose="05000000000000000000" pitchFamily="2" charset="2"/>
              </a:rPr>
              <a:t></a:t>
            </a:r>
            <a:r>
              <a:rPr lang="en-US" dirty="0"/>
              <a:t> 2NaCl + </a:t>
            </a:r>
            <a:r>
              <a:rPr lang="en-US" b="1" dirty="0"/>
              <a:t>H</a:t>
            </a:r>
            <a:r>
              <a:rPr lang="en-US" b="1" baseline="-25000" dirty="0"/>
              <a:t>2</a:t>
            </a:r>
            <a:r>
              <a:rPr lang="en-US" b="1" dirty="0"/>
              <a:t>O + SO</a:t>
            </a:r>
            <a:r>
              <a:rPr lang="en-US" b="1" baseline="-25000" dirty="0"/>
              <a:t>2</a:t>
            </a:r>
            <a:endParaRPr lang="en-US" dirty="0"/>
          </a:p>
          <a:p>
            <a:pPr marL="0" indent="0">
              <a:buNone/>
            </a:pPr>
            <a:r>
              <a:rPr lang="en-US" dirty="0"/>
              <a:t>Solid potassium carbonate reacts with a solution of nitric acid.      </a:t>
            </a:r>
          </a:p>
          <a:p>
            <a:pPr marL="0" indent="0">
              <a:buNone/>
            </a:pPr>
            <a:r>
              <a:rPr lang="en-US" dirty="0"/>
              <a:t>	K</a:t>
            </a:r>
            <a:r>
              <a:rPr lang="en-US" baseline="-25000" dirty="0"/>
              <a:t>2</a:t>
            </a:r>
            <a:r>
              <a:rPr lang="en-US" dirty="0"/>
              <a:t>CO</a:t>
            </a:r>
            <a:r>
              <a:rPr lang="en-US" baseline="-25000" dirty="0"/>
              <a:t>3</a:t>
            </a:r>
            <a:r>
              <a:rPr lang="en-US" dirty="0"/>
              <a:t> + 2HNO</a:t>
            </a:r>
            <a:r>
              <a:rPr lang="en-US" baseline="-25000" dirty="0"/>
              <a:t>3</a:t>
            </a:r>
            <a:r>
              <a:rPr lang="en-US" dirty="0"/>
              <a:t> </a:t>
            </a:r>
            <a:r>
              <a:rPr lang="en-US" dirty="0">
                <a:sym typeface="Wingdings" panose="05000000000000000000" pitchFamily="2" charset="2"/>
              </a:rPr>
              <a:t></a:t>
            </a:r>
            <a:r>
              <a:rPr lang="en-US" dirty="0"/>
              <a:t> 2KNO</a:t>
            </a:r>
            <a:r>
              <a:rPr lang="en-US" baseline="-25000" dirty="0"/>
              <a:t>3</a:t>
            </a:r>
            <a:r>
              <a:rPr lang="en-US" dirty="0"/>
              <a:t> + </a:t>
            </a:r>
            <a:r>
              <a:rPr lang="en-US" b="1" dirty="0"/>
              <a:t>H</a:t>
            </a:r>
            <a:r>
              <a:rPr lang="en-US" b="1" baseline="-25000" dirty="0"/>
              <a:t>2</a:t>
            </a:r>
            <a:r>
              <a:rPr lang="en-US" b="1" dirty="0"/>
              <a:t>CO</a:t>
            </a:r>
            <a:r>
              <a:rPr lang="en-US" b="1" baseline="-25000" dirty="0"/>
              <a:t>3</a:t>
            </a:r>
            <a:endParaRPr lang="en-US" dirty="0"/>
          </a:p>
          <a:p>
            <a:pPr marL="0" indent="0">
              <a:buNone/>
            </a:pPr>
            <a:r>
              <a:rPr lang="en-US" dirty="0"/>
              <a:t>	K</a:t>
            </a:r>
            <a:r>
              <a:rPr lang="en-US" baseline="-25000" dirty="0"/>
              <a:t>2</a:t>
            </a:r>
            <a:r>
              <a:rPr lang="en-US" dirty="0"/>
              <a:t>CO</a:t>
            </a:r>
            <a:r>
              <a:rPr lang="en-US" baseline="-25000" dirty="0"/>
              <a:t>3</a:t>
            </a:r>
            <a:r>
              <a:rPr lang="en-US" dirty="0"/>
              <a:t> + 2HNO</a:t>
            </a:r>
            <a:r>
              <a:rPr lang="en-US" baseline="-25000" dirty="0"/>
              <a:t>3</a:t>
            </a:r>
            <a:r>
              <a:rPr lang="en-US" dirty="0"/>
              <a:t> </a:t>
            </a:r>
            <a:r>
              <a:rPr lang="en-US" dirty="0">
                <a:sym typeface="Wingdings" panose="05000000000000000000" pitchFamily="2" charset="2"/>
              </a:rPr>
              <a:t></a:t>
            </a:r>
            <a:r>
              <a:rPr lang="en-US" dirty="0"/>
              <a:t> 2KNO</a:t>
            </a:r>
            <a:r>
              <a:rPr lang="en-US" baseline="-25000" dirty="0"/>
              <a:t>3</a:t>
            </a:r>
            <a:r>
              <a:rPr lang="en-US" dirty="0"/>
              <a:t> + </a:t>
            </a:r>
            <a:r>
              <a:rPr lang="en-US" b="1" dirty="0"/>
              <a:t>H</a:t>
            </a:r>
            <a:r>
              <a:rPr lang="en-US" b="1" baseline="-25000" dirty="0"/>
              <a:t>2</a:t>
            </a:r>
            <a:r>
              <a:rPr lang="en-US" b="1" dirty="0"/>
              <a:t>O + CO</a:t>
            </a:r>
            <a:r>
              <a:rPr lang="en-US" b="1" baseline="-25000" dirty="0"/>
              <a:t>2</a:t>
            </a:r>
            <a:endParaRPr lang="en-US" dirty="0"/>
          </a:p>
          <a:p>
            <a:pPr marL="0" indent="0">
              <a:buNone/>
            </a:pPr>
            <a:r>
              <a:rPr lang="en-US" dirty="0"/>
              <a:t>Solutions of ammonium chloride and sodium hydroxide mix.            </a:t>
            </a:r>
          </a:p>
          <a:p>
            <a:pPr marL="0" indent="0">
              <a:buNone/>
            </a:pPr>
            <a:r>
              <a:rPr lang="en-US" dirty="0"/>
              <a:t>	NH</a:t>
            </a:r>
            <a:r>
              <a:rPr lang="en-US" baseline="-25000" dirty="0"/>
              <a:t>4</a:t>
            </a:r>
            <a:r>
              <a:rPr lang="en-US" dirty="0"/>
              <a:t>Cl + </a:t>
            </a:r>
            <a:r>
              <a:rPr lang="en-US" dirty="0" err="1"/>
              <a:t>NaOH</a:t>
            </a:r>
            <a:r>
              <a:rPr lang="en-US" dirty="0"/>
              <a:t> </a:t>
            </a:r>
            <a:r>
              <a:rPr lang="en-US" dirty="0">
                <a:sym typeface="Wingdings" panose="05000000000000000000" pitchFamily="2" charset="2"/>
              </a:rPr>
              <a:t></a:t>
            </a:r>
            <a:r>
              <a:rPr lang="en-US" dirty="0"/>
              <a:t> </a:t>
            </a:r>
            <a:r>
              <a:rPr lang="en-US" dirty="0" err="1"/>
              <a:t>NaCl</a:t>
            </a:r>
            <a:r>
              <a:rPr lang="en-US" dirty="0"/>
              <a:t> + </a:t>
            </a:r>
            <a:r>
              <a:rPr lang="en-US" b="1" dirty="0"/>
              <a:t>NH</a:t>
            </a:r>
            <a:r>
              <a:rPr lang="en-US" b="1" baseline="-25000" dirty="0"/>
              <a:t>4</a:t>
            </a:r>
            <a:r>
              <a:rPr lang="en-US" b="1" dirty="0"/>
              <a:t>OH</a:t>
            </a:r>
            <a:endParaRPr lang="en-US" dirty="0"/>
          </a:p>
          <a:p>
            <a:pPr marL="0" indent="0">
              <a:buNone/>
            </a:pPr>
            <a:r>
              <a:rPr lang="en-US" dirty="0"/>
              <a:t>  	 NH</a:t>
            </a:r>
            <a:r>
              <a:rPr lang="en-US" baseline="-25000" dirty="0"/>
              <a:t>4</a:t>
            </a:r>
            <a:r>
              <a:rPr lang="en-US" dirty="0"/>
              <a:t>Cl + </a:t>
            </a:r>
            <a:r>
              <a:rPr lang="en-US" dirty="0" err="1"/>
              <a:t>NaOH</a:t>
            </a:r>
            <a:r>
              <a:rPr lang="en-US" dirty="0"/>
              <a:t> </a:t>
            </a:r>
            <a:r>
              <a:rPr lang="en-US" dirty="0">
                <a:sym typeface="Wingdings" panose="05000000000000000000" pitchFamily="2" charset="2"/>
              </a:rPr>
              <a:t></a:t>
            </a:r>
            <a:r>
              <a:rPr lang="en-US" dirty="0"/>
              <a:t> </a:t>
            </a:r>
            <a:r>
              <a:rPr lang="en-US" dirty="0" err="1"/>
              <a:t>NaCl</a:t>
            </a:r>
            <a:r>
              <a:rPr lang="en-US" dirty="0"/>
              <a:t> + </a:t>
            </a:r>
            <a:r>
              <a:rPr lang="en-US" b="1" dirty="0"/>
              <a:t>H</a:t>
            </a:r>
            <a:r>
              <a:rPr lang="en-US" b="1" baseline="-25000" dirty="0"/>
              <a:t>2</a:t>
            </a:r>
            <a:r>
              <a:rPr lang="en-US" b="1" dirty="0"/>
              <a:t>O +</a:t>
            </a:r>
            <a:r>
              <a:rPr lang="en-US" dirty="0"/>
              <a:t> </a:t>
            </a:r>
            <a:r>
              <a:rPr lang="en-US" b="1" dirty="0"/>
              <a:t>NH</a:t>
            </a:r>
            <a:r>
              <a:rPr lang="en-US" b="1" baseline="-25000" dirty="0"/>
              <a:t>3</a:t>
            </a:r>
            <a:endParaRPr lang="en-US" dirty="0"/>
          </a:p>
          <a:p>
            <a:pPr marL="0" indent="0">
              <a:buNone/>
            </a:pPr>
            <a:r>
              <a:rPr lang="en-US" dirty="0"/>
              <a:t>Iron (II) sulfide solid reacts with hydrochloric acid.      </a:t>
            </a:r>
            <a:r>
              <a:rPr lang="en-US" dirty="0" err="1"/>
              <a:t>FeS</a:t>
            </a:r>
            <a:r>
              <a:rPr lang="en-US" dirty="0"/>
              <a:t> + 2HCl </a:t>
            </a:r>
            <a:r>
              <a:rPr lang="en-US" dirty="0">
                <a:sym typeface="Wingdings" panose="05000000000000000000" pitchFamily="2" charset="2"/>
              </a:rPr>
              <a:t></a:t>
            </a:r>
            <a:r>
              <a:rPr lang="en-US" dirty="0"/>
              <a:t> FeCl</a:t>
            </a:r>
            <a:r>
              <a:rPr lang="en-US" baseline="-25000" dirty="0"/>
              <a:t>2</a:t>
            </a:r>
            <a:r>
              <a:rPr lang="en-US" dirty="0"/>
              <a:t> +</a:t>
            </a:r>
            <a:r>
              <a:rPr lang="en-US" b="1" dirty="0"/>
              <a:t> H</a:t>
            </a:r>
            <a:r>
              <a:rPr lang="en-US" b="1" baseline="-25000" dirty="0"/>
              <a:t>2</a:t>
            </a:r>
            <a:r>
              <a:rPr lang="en-US" b="1" dirty="0"/>
              <a:t>S</a:t>
            </a:r>
          </a:p>
          <a:p>
            <a:endParaRPr lang="en-US" dirty="0"/>
          </a:p>
        </p:txBody>
      </p:sp>
    </p:spTree>
    <p:extLst>
      <p:ext uri="{BB962C8B-B14F-4D97-AF65-F5344CB8AC3E}">
        <p14:creationId xmlns:p14="http://schemas.microsoft.com/office/powerpoint/2010/main" val="150311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1"/>
                </a:solidFill>
              </a:rPr>
              <a:t>Double Replacement Practice</a:t>
            </a:r>
          </a:p>
        </p:txBody>
      </p:sp>
      <p:sp>
        <p:nvSpPr>
          <p:cNvPr id="3" name="Content Placeholder 2"/>
          <p:cNvSpPr>
            <a:spLocks noGrp="1"/>
          </p:cNvSpPr>
          <p:nvPr>
            <p:ph idx="1"/>
          </p:nvPr>
        </p:nvSpPr>
        <p:spPr>
          <a:xfrm>
            <a:off x="2380060" y="1905000"/>
            <a:ext cx="8686800" cy="5105400"/>
          </a:xfrm>
        </p:spPr>
        <p:txBody>
          <a:bodyPr>
            <a:normAutofit/>
          </a:bodyPr>
          <a:lstStyle/>
          <a:p>
            <a:pPr marL="514350" indent="-514350">
              <a:buAutoNum type="arabicPeriod"/>
            </a:pPr>
            <a:r>
              <a:rPr lang="en-US" dirty="0"/>
              <a:t>Barium nitrate is added to lithium sulfate.</a:t>
            </a:r>
          </a:p>
          <a:p>
            <a:pPr marL="514350" indent="-514350">
              <a:buAutoNum type="arabicPeriod"/>
            </a:pPr>
            <a:endParaRPr lang="en-US" dirty="0"/>
          </a:p>
          <a:p>
            <a:pPr marL="514350" indent="-514350">
              <a:buAutoNum type="arabicPeriod"/>
            </a:pPr>
            <a:endParaRPr lang="en-US" dirty="0"/>
          </a:p>
          <a:p>
            <a:pPr marL="514350" indent="-514350">
              <a:buAutoNum type="arabicPeriod"/>
            </a:pPr>
            <a:r>
              <a:rPr lang="en-US" dirty="0"/>
              <a:t>Aluminum acetate is added to potassium hydroxide. </a:t>
            </a:r>
          </a:p>
          <a:p>
            <a:pPr marL="514350" indent="-514350">
              <a:buAutoNum type="arabicPeriod"/>
            </a:pPr>
            <a:endParaRPr lang="en-US" dirty="0"/>
          </a:p>
          <a:p>
            <a:pPr marL="514350" indent="-514350">
              <a:buAutoNum type="arabicPeriod"/>
            </a:pPr>
            <a:endParaRPr lang="en-US" dirty="0"/>
          </a:p>
          <a:p>
            <a:pPr marL="514350" indent="-514350">
              <a:buAutoNum type="arabicPeriod"/>
            </a:pPr>
            <a:r>
              <a:rPr lang="en-US" dirty="0"/>
              <a:t>Magnesium sulfide reacts with </a:t>
            </a:r>
            <a:r>
              <a:rPr lang="en-US" dirty="0" err="1"/>
              <a:t>hydrobromic</a:t>
            </a:r>
            <a:r>
              <a:rPr lang="en-US" dirty="0"/>
              <a:t> acid.</a:t>
            </a:r>
          </a:p>
          <a:p>
            <a:pPr marL="514350" indent="-514350">
              <a:buAutoNum type="arabicPeriod"/>
            </a:pPr>
            <a:endParaRPr lang="en-US" dirty="0"/>
          </a:p>
          <a:p>
            <a:pPr marL="514350" indent="-514350">
              <a:buAutoNum type="arabicPeriod"/>
            </a:pPr>
            <a:endParaRPr lang="en-US" dirty="0"/>
          </a:p>
        </p:txBody>
      </p:sp>
      <p:sp>
        <p:nvSpPr>
          <p:cNvPr id="4" name="TextBox 3">
            <a:extLst>
              <a:ext uri="{FF2B5EF4-FFF2-40B4-BE49-F238E27FC236}">
                <a16:creationId xmlns:a16="http://schemas.microsoft.com/office/drawing/2014/main" id="{BE48327F-038A-1B4C-B470-AE856CA3C65B}"/>
              </a:ext>
            </a:extLst>
          </p:cNvPr>
          <p:cNvSpPr txBox="1"/>
          <p:nvPr/>
        </p:nvSpPr>
        <p:spPr>
          <a:xfrm>
            <a:off x="3244210" y="2421228"/>
            <a:ext cx="5703579" cy="461665"/>
          </a:xfrm>
          <a:prstGeom prst="rect">
            <a:avLst/>
          </a:prstGeom>
          <a:noFill/>
        </p:spPr>
        <p:txBody>
          <a:bodyPr wrap="square" rtlCol="0">
            <a:spAutoFit/>
          </a:bodyPr>
          <a:lstStyle/>
          <a:p>
            <a:r>
              <a:rPr lang="en-US" sz="2400" dirty="0">
                <a:solidFill>
                  <a:schemeClr val="accent1"/>
                </a:solidFill>
              </a:rPr>
              <a:t>Ba(NO</a:t>
            </a:r>
            <a:r>
              <a:rPr lang="en-US" sz="2400" baseline="-25000" dirty="0">
                <a:solidFill>
                  <a:schemeClr val="accent1"/>
                </a:solidFill>
              </a:rPr>
              <a:t>3</a:t>
            </a:r>
            <a:r>
              <a:rPr lang="en-US" sz="2400" dirty="0">
                <a:solidFill>
                  <a:schemeClr val="accent1"/>
                </a:solidFill>
              </a:rPr>
              <a:t>)</a:t>
            </a:r>
            <a:r>
              <a:rPr lang="en-US" sz="2400" baseline="-25000" dirty="0">
                <a:solidFill>
                  <a:schemeClr val="accent1"/>
                </a:solidFill>
              </a:rPr>
              <a:t>2</a:t>
            </a:r>
            <a:r>
              <a:rPr lang="en-US" sz="2400" dirty="0">
                <a:solidFill>
                  <a:schemeClr val="accent1"/>
                </a:solidFill>
              </a:rPr>
              <a:t> + Li</a:t>
            </a:r>
            <a:r>
              <a:rPr lang="en-US" sz="2400" baseline="-25000" dirty="0">
                <a:solidFill>
                  <a:schemeClr val="accent1"/>
                </a:solidFill>
              </a:rPr>
              <a:t>2</a:t>
            </a:r>
            <a:r>
              <a:rPr lang="en-US" sz="2400" dirty="0">
                <a:solidFill>
                  <a:schemeClr val="accent1"/>
                </a:solidFill>
              </a:rPr>
              <a:t>SO</a:t>
            </a:r>
            <a:r>
              <a:rPr lang="en-US" sz="2400" baseline="-25000" dirty="0">
                <a:solidFill>
                  <a:schemeClr val="accent1"/>
                </a:solidFill>
              </a:rPr>
              <a:t>4</a:t>
            </a:r>
            <a:r>
              <a:rPr lang="en-US" sz="2400" dirty="0">
                <a:solidFill>
                  <a:schemeClr val="accent1"/>
                </a:solidFill>
              </a:rPr>
              <a:t> </a:t>
            </a:r>
            <a:r>
              <a:rPr lang="en-US" sz="2400" dirty="0">
                <a:solidFill>
                  <a:schemeClr val="accent1"/>
                </a:solidFill>
                <a:sym typeface="Wingdings" pitchFamily="2" charset="2"/>
              </a:rPr>
              <a:t> BaSO</a:t>
            </a:r>
            <a:r>
              <a:rPr lang="en-US" sz="2400" baseline="-25000" dirty="0">
                <a:solidFill>
                  <a:schemeClr val="accent1"/>
                </a:solidFill>
                <a:sym typeface="Wingdings" pitchFamily="2" charset="2"/>
              </a:rPr>
              <a:t>4</a:t>
            </a:r>
            <a:r>
              <a:rPr lang="en-US" sz="2400" dirty="0">
                <a:solidFill>
                  <a:schemeClr val="accent1"/>
                </a:solidFill>
                <a:sym typeface="Wingdings" pitchFamily="2" charset="2"/>
              </a:rPr>
              <a:t> + 2LiNO</a:t>
            </a:r>
            <a:r>
              <a:rPr lang="en-US" sz="2400" baseline="-25000" dirty="0">
                <a:solidFill>
                  <a:schemeClr val="accent1"/>
                </a:solidFill>
                <a:sym typeface="Wingdings" pitchFamily="2" charset="2"/>
              </a:rPr>
              <a:t>3</a:t>
            </a:r>
            <a:r>
              <a:rPr lang="en-US" sz="2400" dirty="0">
                <a:solidFill>
                  <a:schemeClr val="accent1"/>
                </a:solidFill>
                <a:sym typeface="Wingdings" pitchFamily="2" charset="2"/>
              </a:rPr>
              <a:t>  </a:t>
            </a:r>
            <a:endParaRPr lang="en-US" sz="2400" dirty="0">
              <a:solidFill>
                <a:schemeClr val="accent1"/>
              </a:solidFill>
            </a:endParaRPr>
          </a:p>
        </p:txBody>
      </p:sp>
      <p:sp>
        <p:nvSpPr>
          <p:cNvPr id="5" name="TextBox 4">
            <a:extLst>
              <a:ext uri="{FF2B5EF4-FFF2-40B4-BE49-F238E27FC236}">
                <a16:creationId xmlns:a16="http://schemas.microsoft.com/office/drawing/2014/main" id="{C0B54CDB-3DCE-8F46-8950-A1A5CE3A33EF}"/>
              </a:ext>
            </a:extLst>
          </p:cNvPr>
          <p:cNvSpPr txBox="1"/>
          <p:nvPr/>
        </p:nvSpPr>
        <p:spPr>
          <a:xfrm>
            <a:off x="3244210" y="3758484"/>
            <a:ext cx="5703579" cy="461665"/>
          </a:xfrm>
          <a:prstGeom prst="rect">
            <a:avLst/>
          </a:prstGeom>
          <a:noFill/>
        </p:spPr>
        <p:txBody>
          <a:bodyPr wrap="square" rtlCol="0">
            <a:spAutoFit/>
          </a:bodyPr>
          <a:lstStyle/>
          <a:p>
            <a:r>
              <a:rPr lang="en-US" sz="2400" dirty="0">
                <a:solidFill>
                  <a:schemeClr val="accent1"/>
                </a:solidFill>
              </a:rPr>
              <a:t>Al(C</a:t>
            </a:r>
            <a:r>
              <a:rPr lang="en-US" sz="2400" baseline="-25000" dirty="0">
                <a:solidFill>
                  <a:schemeClr val="accent1"/>
                </a:solidFill>
              </a:rPr>
              <a:t>2</a:t>
            </a:r>
            <a:r>
              <a:rPr lang="en-US" sz="2400" dirty="0">
                <a:solidFill>
                  <a:schemeClr val="accent1"/>
                </a:solidFill>
              </a:rPr>
              <a:t>H</a:t>
            </a:r>
            <a:r>
              <a:rPr lang="en-US" sz="2400" baseline="-25000" dirty="0">
                <a:solidFill>
                  <a:schemeClr val="accent1"/>
                </a:solidFill>
              </a:rPr>
              <a:t>3</a:t>
            </a:r>
            <a:r>
              <a:rPr lang="en-US" sz="2400" dirty="0">
                <a:solidFill>
                  <a:schemeClr val="accent1"/>
                </a:solidFill>
              </a:rPr>
              <a:t>O</a:t>
            </a:r>
            <a:r>
              <a:rPr lang="en-US" sz="2400" baseline="-25000" dirty="0">
                <a:solidFill>
                  <a:schemeClr val="accent1"/>
                </a:solidFill>
              </a:rPr>
              <a:t>2</a:t>
            </a:r>
            <a:r>
              <a:rPr lang="en-US" sz="2400" dirty="0">
                <a:solidFill>
                  <a:schemeClr val="accent1"/>
                </a:solidFill>
              </a:rPr>
              <a:t>)</a:t>
            </a:r>
            <a:r>
              <a:rPr lang="en-US" sz="2400" baseline="-25000" dirty="0">
                <a:solidFill>
                  <a:schemeClr val="accent1"/>
                </a:solidFill>
              </a:rPr>
              <a:t>3</a:t>
            </a:r>
            <a:r>
              <a:rPr lang="en-US" sz="2400" dirty="0">
                <a:solidFill>
                  <a:schemeClr val="accent1"/>
                </a:solidFill>
              </a:rPr>
              <a:t> + 3KOH </a:t>
            </a:r>
            <a:r>
              <a:rPr lang="en-US" sz="2400" dirty="0">
                <a:solidFill>
                  <a:schemeClr val="accent1"/>
                </a:solidFill>
                <a:sym typeface="Wingdings" pitchFamily="2" charset="2"/>
              </a:rPr>
              <a:t> 3KC</a:t>
            </a:r>
            <a:r>
              <a:rPr lang="en-US" sz="2400" baseline="-25000" dirty="0">
                <a:solidFill>
                  <a:schemeClr val="accent1"/>
                </a:solidFill>
                <a:sym typeface="Wingdings" pitchFamily="2" charset="2"/>
              </a:rPr>
              <a:t>2</a:t>
            </a:r>
            <a:r>
              <a:rPr lang="en-US" sz="2400" dirty="0">
                <a:solidFill>
                  <a:schemeClr val="accent1"/>
                </a:solidFill>
                <a:sym typeface="Wingdings" pitchFamily="2" charset="2"/>
              </a:rPr>
              <a:t>H</a:t>
            </a:r>
            <a:r>
              <a:rPr lang="en-US" sz="2400" baseline="-25000" dirty="0">
                <a:solidFill>
                  <a:schemeClr val="accent1"/>
                </a:solidFill>
                <a:sym typeface="Wingdings" pitchFamily="2" charset="2"/>
              </a:rPr>
              <a:t>3</a:t>
            </a:r>
            <a:r>
              <a:rPr lang="en-US" sz="2400" dirty="0">
                <a:solidFill>
                  <a:schemeClr val="accent1"/>
                </a:solidFill>
                <a:sym typeface="Wingdings" pitchFamily="2" charset="2"/>
              </a:rPr>
              <a:t>O</a:t>
            </a:r>
            <a:r>
              <a:rPr lang="en-US" sz="2400" baseline="-25000" dirty="0">
                <a:solidFill>
                  <a:schemeClr val="accent1"/>
                </a:solidFill>
                <a:sym typeface="Wingdings" pitchFamily="2" charset="2"/>
              </a:rPr>
              <a:t>2</a:t>
            </a:r>
            <a:r>
              <a:rPr lang="en-US" sz="2400" dirty="0">
                <a:solidFill>
                  <a:schemeClr val="accent1"/>
                </a:solidFill>
                <a:sym typeface="Wingdings" pitchFamily="2" charset="2"/>
              </a:rPr>
              <a:t> + Al(OH)</a:t>
            </a:r>
            <a:r>
              <a:rPr lang="en-US" sz="2400" baseline="-25000" dirty="0">
                <a:solidFill>
                  <a:schemeClr val="accent1"/>
                </a:solidFill>
                <a:sym typeface="Wingdings" pitchFamily="2" charset="2"/>
              </a:rPr>
              <a:t>3</a:t>
            </a:r>
            <a:r>
              <a:rPr lang="en-US" sz="2400" dirty="0">
                <a:solidFill>
                  <a:schemeClr val="accent1"/>
                </a:solidFill>
                <a:sym typeface="Wingdings" pitchFamily="2" charset="2"/>
              </a:rPr>
              <a:t>  </a:t>
            </a:r>
            <a:endParaRPr lang="en-US" sz="2400" dirty="0">
              <a:solidFill>
                <a:schemeClr val="accent1"/>
              </a:solidFill>
            </a:endParaRPr>
          </a:p>
        </p:txBody>
      </p:sp>
      <p:sp>
        <p:nvSpPr>
          <p:cNvPr id="6" name="TextBox 5">
            <a:extLst>
              <a:ext uri="{FF2B5EF4-FFF2-40B4-BE49-F238E27FC236}">
                <a16:creationId xmlns:a16="http://schemas.microsoft.com/office/drawing/2014/main" id="{5E56E4D5-8BDA-7B4D-9E59-598E5464422C}"/>
              </a:ext>
            </a:extLst>
          </p:cNvPr>
          <p:cNvSpPr txBox="1"/>
          <p:nvPr/>
        </p:nvSpPr>
        <p:spPr>
          <a:xfrm>
            <a:off x="3579061" y="5095740"/>
            <a:ext cx="5703579" cy="461665"/>
          </a:xfrm>
          <a:prstGeom prst="rect">
            <a:avLst/>
          </a:prstGeom>
          <a:noFill/>
        </p:spPr>
        <p:txBody>
          <a:bodyPr wrap="square" rtlCol="0">
            <a:spAutoFit/>
          </a:bodyPr>
          <a:lstStyle/>
          <a:p>
            <a:r>
              <a:rPr lang="en-US" sz="2400" dirty="0" err="1">
                <a:solidFill>
                  <a:schemeClr val="accent1"/>
                </a:solidFill>
              </a:rPr>
              <a:t>MgS</a:t>
            </a:r>
            <a:r>
              <a:rPr lang="en-US" sz="2400" dirty="0">
                <a:solidFill>
                  <a:schemeClr val="accent1"/>
                </a:solidFill>
              </a:rPr>
              <a:t> + 2HBr </a:t>
            </a:r>
            <a:r>
              <a:rPr lang="en-US" sz="2400" dirty="0">
                <a:solidFill>
                  <a:schemeClr val="accent1"/>
                </a:solidFill>
                <a:sym typeface="Wingdings" pitchFamily="2" charset="2"/>
              </a:rPr>
              <a:t> MgBr</a:t>
            </a:r>
            <a:r>
              <a:rPr lang="en-US" sz="2400" baseline="-25000" dirty="0">
                <a:solidFill>
                  <a:schemeClr val="accent1"/>
                </a:solidFill>
                <a:sym typeface="Wingdings" pitchFamily="2" charset="2"/>
              </a:rPr>
              <a:t>2</a:t>
            </a:r>
            <a:r>
              <a:rPr lang="en-US" sz="2400" dirty="0">
                <a:solidFill>
                  <a:schemeClr val="accent1"/>
                </a:solidFill>
                <a:sym typeface="Wingdings" pitchFamily="2" charset="2"/>
              </a:rPr>
              <a:t> + H</a:t>
            </a:r>
            <a:r>
              <a:rPr lang="en-US" sz="2400" baseline="-25000" dirty="0">
                <a:solidFill>
                  <a:schemeClr val="accent1"/>
                </a:solidFill>
                <a:sym typeface="Wingdings" pitchFamily="2" charset="2"/>
              </a:rPr>
              <a:t>2</a:t>
            </a:r>
            <a:r>
              <a:rPr lang="en-US" sz="2400" dirty="0">
                <a:solidFill>
                  <a:schemeClr val="accent1"/>
                </a:solidFill>
                <a:sym typeface="Wingdings" pitchFamily="2" charset="2"/>
              </a:rPr>
              <a:t>S  </a:t>
            </a:r>
            <a:endParaRPr lang="en-US" sz="2400" dirty="0">
              <a:solidFill>
                <a:schemeClr val="accent1"/>
              </a:solidFill>
            </a:endParaRPr>
          </a:p>
        </p:txBody>
      </p:sp>
    </p:spTree>
    <p:extLst>
      <p:ext uri="{BB962C8B-B14F-4D97-AF65-F5344CB8AC3E}">
        <p14:creationId xmlns:p14="http://schemas.microsoft.com/office/powerpoint/2010/main" val="327535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Net Ionic Equations</a:t>
            </a:r>
          </a:p>
        </p:txBody>
      </p:sp>
      <p:sp>
        <p:nvSpPr>
          <p:cNvPr id="3" name="Content Placeholder 2"/>
          <p:cNvSpPr>
            <a:spLocks noGrp="1"/>
          </p:cNvSpPr>
          <p:nvPr>
            <p:ph idx="1"/>
          </p:nvPr>
        </p:nvSpPr>
        <p:spPr/>
        <p:txBody>
          <a:bodyPr>
            <a:normAutofit/>
          </a:bodyPr>
          <a:lstStyle/>
          <a:p>
            <a:pPr marL="0" indent="0">
              <a:buNone/>
            </a:pPr>
            <a:r>
              <a:rPr lang="en-US" b="1" u="sng" dirty="0"/>
              <a:t>Recall:</a:t>
            </a:r>
            <a:r>
              <a:rPr lang="en-US" b="1" dirty="0"/>
              <a:t> Net ionic equations </a:t>
            </a:r>
            <a:r>
              <a:rPr lang="en-US" dirty="0"/>
              <a:t>are reduced reactions that show the species that actually react in the formula. All soluble reactants and products will break into ions when they dissolve in water. All the species that do not ionize are called “driving forces.” Species that are alike of either side of the arrow will cancel. At least one of the driving force species must be present in order for a reaction to “work.” Otherwise, all species would cancel out.</a:t>
            </a:r>
          </a:p>
        </p:txBody>
      </p:sp>
    </p:spTree>
    <p:extLst>
      <p:ext uri="{BB962C8B-B14F-4D97-AF65-F5344CB8AC3E}">
        <p14:creationId xmlns:p14="http://schemas.microsoft.com/office/powerpoint/2010/main" val="386792070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Net Ionic Equations</a:t>
            </a:r>
          </a:p>
        </p:txBody>
      </p:sp>
      <p:sp>
        <p:nvSpPr>
          <p:cNvPr id="3" name="Content Placeholder 2"/>
          <p:cNvSpPr>
            <a:spLocks noGrp="1"/>
          </p:cNvSpPr>
          <p:nvPr>
            <p:ph idx="1"/>
          </p:nvPr>
        </p:nvSpPr>
        <p:spPr/>
        <p:txBody>
          <a:bodyPr>
            <a:normAutofit/>
          </a:bodyPr>
          <a:lstStyle/>
          <a:p>
            <a:pPr marL="0" indent="0">
              <a:buNone/>
            </a:pPr>
            <a:r>
              <a:rPr lang="en-US" dirty="0">
                <a:solidFill>
                  <a:schemeClr val="accent1"/>
                </a:solidFill>
              </a:rPr>
              <a:t>All insoluble solid precipitates will not ionize.</a:t>
            </a:r>
          </a:p>
          <a:p>
            <a:r>
              <a:rPr lang="en-US" dirty="0"/>
              <a:t>A solution of potassium bromide is mixed with a solution of silver nitrate  </a:t>
            </a:r>
          </a:p>
          <a:p>
            <a:pPr marL="0" indent="0">
              <a:buNone/>
            </a:pPr>
            <a:r>
              <a:rPr lang="en-US" dirty="0"/>
              <a:t>	  </a:t>
            </a:r>
            <a:r>
              <a:rPr lang="en-US" dirty="0" err="1"/>
              <a:t>KBr</a:t>
            </a:r>
            <a:r>
              <a:rPr lang="en-US" dirty="0"/>
              <a:t> + AgNO</a:t>
            </a:r>
            <a:r>
              <a:rPr lang="en-US" baseline="-25000" dirty="0"/>
              <a:t>3</a:t>
            </a:r>
            <a:r>
              <a:rPr lang="en-US" dirty="0"/>
              <a:t> </a:t>
            </a:r>
            <a:r>
              <a:rPr lang="en-US" dirty="0">
                <a:sym typeface="Wingdings" panose="05000000000000000000" pitchFamily="2" charset="2"/>
              </a:rPr>
              <a:t></a:t>
            </a:r>
            <a:r>
              <a:rPr lang="en-US" dirty="0"/>
              <a:t> KNO</a:t>
            </a:r>
            <a:r>
              <a:rPr lang="en-US" baseline="-25000" dirty="0"/>
              <a:t>3</a:t>
            </a:r>
            <a:r>
              <a:rPr lang="en-US" dirty="0"/>
              <a:t> + </a:t>
            </a:r>
            <a:r>
              <a:rPr lang="en-US" b="1" dirty="0" err="1"/>
              <a:t>AgBr</a:t>
            </a:r>
            <a:endParaRPr lang="en-US" dirty="0"/>
          </a:p>
          <a:p>
            <a:pPr marL="0" indent="0">
              <a:buNone/>
            </a:pPr>
            <a:r>
              <a:rPr lang="en-US" dirty="0"/>
              <a:t>K</a:t>
            </a:r>
            <a:r>
              <a:rPr lang="en-US" baseline="30000" dirty="0"/>
              <a:t>+</a:t>
            </a:r>
            <a:r>
              <a:rPr lang="en-US" dirty="0"/>
              <a:t> + Br</a:t>
            </a:r>
            <a:r>
              <a:rPr lang="en-US" baseline="30000" dirty="0"/>
              <a:t>-</a:t>
            </a:r>
            <a:r>
              <a:rPr lang="en-US" dirty="0"/>
              <a:t> + Ag</a:t>
            </a:r>
            <a:r>
              <a:rPr lang="en-US" baseline="30000" dirty="0"/>
              <a:t>+</a:t>
            </a:r>
            <a:r>
              <a:rPr lang="en-US" dirty="0"/>
              <a:t> + NO</a:t>
            </a:r>
            <a:r>
              <a:rPr lang="en-US" baseline="-25000" dirty="0"/>
              <a:t>3</a:t>
            </a:r>
            <a:r>
              <a:rPr lang="en-US" baseline="30000" dirty="0"/>
              <a:t>- </a:t>
            </a:r>
            <a:r>
              <a:rPr lang="en-US" dirty="0">
                <a:sym typeface="Wingdings" panose="05000000000000000000" pitchFamily="2" charset="2"/>
              </a:rPr>
              <a:t></a:t>
            </a:r>
            <a:r>
              <a:rPr lang="en-US" dirty="0"/>
              <a:t> K</a:t>
            </a:r>
            <a:r>
              <a:rPr lang="en-US" baseline="30000" dirty="0"/>
              <a:t>+</a:t>
            </a:r>
            <a:r>
              <a:rPr lang="en-US" dirty="0"/>
              <a:t> + NO</a:t>
            </a:r>
            <a:r>
              <a:rPr lang="en-US" baseline="-25000" dirty="0"/>
              <a:t>3</a:t>
            </a:r>
            <a:r>
              <a:rPr lang="en-US" baseline="30000" dirty="0"/>
              <a:t>- </a:t>
            </a:r>
            <a:r>
              <a:rPr lang="en-US" dirty="0"/>
              <a:t>+ </a:t>
            </a:r>
            <a:r>
              <a:rPr lang="en-US" b="1" dirty="0" err="1"/>
              <a:t>AgBr</a:t>
            </a:r>
            <a:endParaRPr lang="en-US" dirty="0"/>
          </a:p>
          <a:p>
            <a:pPr marL="0" indent="0">
              <a:buNone/>
            </a:pPr>
            <a:r>
              <a:rPr lang="en-US" dirty="0"/>
              <a:t>	       Ag</a:t>
            </a:r>
            <a:r>
              <a:rPr lang="en-US" baseline="30000" dirty="0"/>
              <a:t>+</a:t>
            </a:r>
            <a:r>
              <a:rPr lang="en-US" dirty="0"/>
              <a:t> +  Br</a:t>
            </a:r>
            <a:r>
              <a:rPr lang="en-US" baseline="30000" dirty="0"/>
              <a:t>-  </a:t>
            </a:r>
            <a:r>
              <a:rPr lang="en-US" dirty="0">
                <a:sym typeface="Wingdings" panose="05000000000000000000" pitchFamily="2" charset="2"/>
              </a:rPr>
              <a:t></a:t>
            </a:r>
            <a:r>
              <a:rPr lang="en-US" dirty="0"/>
              <a:t> </a:t>
            </a:r>
            <a:r>
              <a:rPr lang="en-US" b="1" dirty="0" err="1"/>
              <a:t>AgBr</a:t>
            </a:r>
            <a:endParaRPr lang="en-US" dirty="0"/>
          </a:p>
          <a:p>
            <a:pPr marL="0" indent="0">
              <a:buNone/>
            </a:pPr>
            <a:endParaRPr lang="en-US" dirty="0"/>
          </a:p>
        </p:txBody>
      </p:sp>
    </p:spTree>
    <p:extLst>
      <p:ext uri="{BB962C8B-B14F-4D97-AF65-F5344CB8AC3E}">
        <p14:creationId xmlns:p14="http://schemas.microsoft.com/office/powerpoint/2010/main" val="29609707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609600"/>
            <a:ext cx="5562600" cy="1251062"/>
          </a:xfrm>
        </p:spPr>
        <p:txBody>
          <a:bodyPr/>
          <a:lstStyle/>
          <a:p>
            <a:pPr>
              <a:defRPr/>
            </a:pPr>
            <a:r>
              <a:rPr lang="en-US" dirty="0">
                <a:solidFill>
                  <a:schemeClr val="accent1"/>
                </a:solidFill>
                <a:ea typeface="+mj-ea"/>
                <a:cs typeface="+mj-cs"/>
              </a:rPr>
              <a:t>The Mole = 6.02x10</a:t>
            </a:r>
            <a:r>
              <a:rPr lang="en-US" baseline="30000" dirty="0">
                <a:solidFill>
                  <a:schemeClr val="accent1"/>
                </a:solidFill>
                <a:ea typeface="+mj-ea"/>
                <a:cs typeface="+mj-cs"/>
              </a:rPr>
              <a:t>23</a:t>
            </a:r>
            <a:endParaRPr lang="en-US" dirty="0">
              <a:solidFill>
                <a:schemeClr val="accent1"/>
              </a:solidFill>
              <a:ea typeface="+mj-ea"/>
              <a:cs typeface="+mj-cs"/>
            </a:endParaRPr>
          </a:p>
        </p:txBody>
      </p:sp>
      <p:sp>
        <p:nvSpPr>
          <p:cNvPr id="11267" name="Content Placeholder 2"/>
          <p:cNvSpPr>
            <a:spLocks noGrp="1"/>
          </p:cNvSpPr>
          <p:nvPr>
            <p:ph sz="half" idx="1"/>
          </p:nvPr>
        </p:nvSpPr>
        <p:spPr>
          <a:xfrm>
            <a:off x="1905000" y="2667000"/>
            <a:ext cx="4038600" cy="2493962"/>
          </a:xfrm>
        </p:spPr>
        <p:txBody>
          <a:bodyPr/>
          <a:lstStyle/>
          <a:p>
            <a:pPr marL="118872" indent="0">
              <a:buNone/>
            </a:pPr>
            <a:r>
              <a:rPr lang="en-US" sz="3200" dirty="0">
                <a:latin typeface="Corbel" charset="0"/>
                <a:ea typeface="MS PGothic" charset="0"/>
              </a:rPr>
              <a:t>The mole is based on the fact that 12 grams of Carbon-12 has a mole of atoms. </a:t>
            </a:r>
          </a:p>
          <a:p>
            <a:pPr eaLnBrk="1" hangingPunct="1"/>
            <a:endParaRPr lang="en-US" dirty="0">
              <a:latin typeface="Corbel" charset="0"/>
              <a:ea typeface="MS PGothic" charset="0"/>
            </a:endParaRPr>
          </a:p>
        </p:txBody>
      </p:sp>
      <p:pic>
        <p:nvPicPr>
          <p:cNvPr id="11268" name="Content Placeholder 4" descr="mole 2.jpg"/>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257926" y="2362200"/>
            <a:ext cx="4187825" cy="3581400"/>
          </a:xfrm>
        </p:spPr>
      </p:pic>
    </p:spTree>
    <p:extLst>
      <p:ext uri="{BB962C8B-B14F-4D97-AF65-F5344CB8AC3E}">
        <p14:creationId xmlns:p14="http://schemas.microsoft.com/office/powerpoint/2010/main" val="390197584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Net Ionic Equations</a:t>
            </a:r>
          </a:p>
        </p:txBody>
      </p:sp>
      <p:sp>
        <p:nvSpPr>
          <p:cNvPr id="3" name="Content Placeholder 2"/>
          <p:cNvSpPr>
            <a:spLocks noGrp="1"/>
          </p:cNvSpPr>
          <p:nvPr>
            <p:ph idx="1"/>
          </p:nvPr>
        </p:nvSpPr>
        <p:spPr/>
        <p:txBody>
          <a:bodyPr>
            <a:normAutofit/>
          </a:bodyPr>
          <a:lstStyle/>
          <a:p>
            <a:pPr marL="0" indent="0">
              <a:buNone/>
            </a:pPr>
            <a:r>
              <a:rPr lang="en-US" dirty="0">
                <a:solidFill>
                  <a:schemeClr val="accent1"/>
                </a:solidFill>
              </a:rPr>
              <a:t>Gases such as O</a:t>
            </a:r>
            <a:r>
              <a:rPr lang="en-US" baseline="-25000" dirty="0">
                <a:solidFill>
                  <a:schemeClr val="accent1"/>
                </a:solidFill>
              </a:rPr>
              <a:t>2</a:t>
            </a:r>
            <a:r>
              <a:rPr lang="en-US" dirty="0">
                <a:solidFill>
                  <a:schemeClr val="accent1"/>
                </a:solidFill>
              </a:rPr>
              <a:t>, CO</a:t>
            </a:r>
            <a:r>
              <a:rPr lang="en-US" baseline="-25000" dirty="0">
                <a:solidFill>
                  <a:schemeClr val="accent1"/>
                </a:solidFill>
              </a:rPr>
              <a:t>2</a:t>
            </a:r>
            <a:r>
              <a:rPr lang="en-US" dirty="0">
                <a:solidFill>
                  <a:schemeClr val="accent1"/>
                </a:solidFill>
              </a:rPr>
              <a:t>, SO</a:t>
            </a:r>
            <a:r>
              <a:rPr lang="en-US" baseline="-25000" dirty="0">
                <a:solidFill>
                  <a:schemeClr val="accent1"/>
                </a:solidFill>
              </a:rPr>
              <a:t>2</a:t>
            </a:r>
            <a:r>
              <a:rPr lang="en-US" dirty="0">
                <a:solidFill>
                  <a:schemeClr val="accent1"/>
                </a:solidFill>
              </a:rPr>
              <a:t>, NH</a:t>
            </a:r>
            <a:r>
              <a:rPr lang="en-US" baseline="-25000" dirty="0">
                <a:solidFill>
                  <a:schemeClr val="accent1"/>
                </a:solidFill>
              </a:rPr>
              <a:t>3</a:t>
            </a:r>
            <a:r>
              <a:rPr lang="en-US" dirty="0">
                <a:solidFill>
                  <a:schemeClr val="accent1"/>
                </a:solidFill>
              </a:rPr>
              <a:t> and H</a:t>
            </a:r>
            <a:r>
              <a:rPr lang="en-US" baseline="-25000" dirty="0">
                <a:solidFill>
                  <a:schemeClr val="accent1"/>
                </a:solidFill>
              </a:rPr>
              <a:t>2</a:t>
            </a:r>
            <a:r>
              <a:rPr lang="en-US" dirty="0">
                <a:solidFill>
                  <a:schemeClr val="accent1"/>
                </a:solidFill>
              </a:rPr>
              <a:t>S will not ionize.</a:t>
            </a:r>
          </a:p>
          <a:p>
            <a:pPr marL="0" indent="0">
              <a:buNone/>
            </a:pPr>
            <a:r>
              <a:rPr lang="en-US" dirty="0"/>
              <a:t>Solid sodium sulfite reacts with a solution of hydrochloric acid.         </a:t>
            </a:r>
          </a:p>
          <a:p>
            <a:pPr marL="0" indent="0">
              <a:buNone/>
            </a:pPr>
            <a:r>
              <a:rPr lang="en-US" dirty="0"/>
              <a:t>                   Na</a:t>
            </a:r>
            <a:r>
              <a:rPr lang="en-US" baseline="-25000" dirty="0"/>
              <a:t>2</a:t>
            </a:r>
            <a:r>
              <a:rPr lang="en-US" dirty="0"/>
              <a:t>SO</a:t>
            </a:r>
            <a:r>
              <a:rPr lang="en-US" baseline="-25000" dirty="0"/>
              <a:t>3</a:t>
            </a:r>
            <a:r>
              <a:rPr lang="en-US" dirty="0"/>
              <a:t> + 2HCl </a:t>
            </a:r>
            <a:r>
              <a:rPr lang="en-US" dirty="0">
                <a:sym typeface="Wingdings" panose="05000000000000000000" pitchFamily="2" charset="2"/>
              </a:rPr>
              <a:t></a:t>
            </a:r>
            <a:r>
              <a:rPr lang="en-US" dirty="0"/>
              <a:t> 2NaCl + </a:t>
            </a:r>
            <a:r>
              <a:rPr lang="en-US" b="1" dirty="0"/>
              <a:t>H</a:t>
            </a:r>
            <a:r>
              <a:rPr lang="en-US" b="1" baseline="-25000" dirty="0"/>
              <a:t>2</a:t>
            </a:r>
            <a:r>
              <a:rPr lang="en-US" b="1" dirty="0"/>
              <a:t>SO</a:t>
            </a:r>
            <a:r>
              <a:rPr lang="en-US" b="1" baseline="-25000" dirty="0"/>
              <a:t>3</a:t>
            </a:r>
            <a:endParaRPr lang="en-US" dirty="0"/>
          </a:p>
          <a:p>
            <a:pPr marL="0" indent="0">
              <a:buNone/>
            </a:pPr>
            <a:r>
              <a:rPr lang="en-US" dirty="0"/>
              <a:t>                   Na</a:t>
            </a:r>
            <a:r>
              <a:rPr lang="en-US" baseline="-25000" dirty="0"/>
              <a:t>2</a:t>
            </a:r>
            <a:r>
              <a:rPr lang="en-US" dirty="0"/>
              <a:t>SO</a:t>
            </a:r>
            <a:r>
              <a:rPr lang="en-US" baseline="-25000" dirty="0"/>
              <a:t>3</a:t>
            </a:r>
            <a:r>
              <a:rPr lang="en-US" dirty="0"/>
              <a:t> + 2HCl </a:t>
            </a:r>
            <a:r>
              <a:rPr lang="en-US" dirty="0">
                <a:sym typeface="Wingdings" panose="05000000000000000000" pitchFamily="2" charset="2"/>
              </a:rPr>
              <a:t></a:t>
            </a:r>
            <a:r>
              <a:rPr lang="en-US" dirty="0"/>
              <a:t> 2NaCl + </a:t>
            </a:r>
            <a:r>
              <a:rPr lang="en-US" b="1" dirty="0"/>
              <a:t>H</a:t>
            </a:r>
            <a:r>
              <a:rPr lang="en-US" b="1" baseline="-25000" dirty="0"/>
              <a:t>2</a:t>
            </a:r>
            <a:r>
              <a:rPr lang="en-US" b="1" dirty="0"/>
              <a:t>O + SO</a:t>
            </a:r>
            <a:r>
              <a:rPr lang="en-US" b="1" baseline="-25000" dirty="0"/>
              <a:t>2</a:t>
            </a:r>
            <a:endParaRPr lang="en-US" dirty="0"/>
          </a:p>
          <a:p>
            <a:pPr marL="0" indent="0">
              <a:buNone/>
            </a:pPr>
            <a:r>
              <a:rPr lang="en-US" dirty="0"/>
              <a:t>2Na</a:t>
            </a:r>
            <a:r>
              <a:rPr lang="en-US" baseline="30000" dirty="0"/>
              <a:t>+</a:t>
            </a:r>
            <a:r>
              <a:rPr lang="en-US" dirty="0"/>
              <a:t> + SO</a:t>
            </a:r>
            <a:r>
              <a:rPr lang="en-US" baseline="-25000" dirty="0"/>
              <a:t>3 </a:t>
            </a:r>
            <a:r>
              <a:rPr lang="en-US" baseline="30000" dirty="0"/>
              <a:t>-2</a:t>
            </a:r>
            <a:r>
              <a:rPr lang="en-US" baseline="-25000" dirty="0"/>
              <a:t> </a:t>
            </a:r>
            <a:r>
              <a:rPr lang="en-US" dirty="0"/>
              <a:t> + 2H</a:t>
            </a:r>
            <a:r>
              <a:rPr lang="en-US" baseline="30000" dirty="0"/>
              <a:t>+</a:t>
            </a:r>
            <a:r>
              <a:rPr lang="en-US" dirty="0"/>
              <a:t> + 2Cl</a:t>
            </a:r>
            <a:r>
              <a:rPr lang="en-US" baseline="30000" dirty="0"/>
              <a:t>-</a:t>
            </a:r>
            <a:r>
              <a:rPr lang="en-US" dirty="0"/>
              <a:t> </a:t>
            </a:r>
            <a:r>
              <a:rPr lang="en-US" dirty="0">
                <a:sym typeface="Wingdings" panose="05000000000000000000" pitchFamily="2" charset="2"/>
              </a:rPr>
              <a:t></a:t>
            </a:r>
            <a:r>
              <a:rPr lang="en-US" dirty="0"/>
              <a:t> 2Na</a:t>
            </a:r>
            <a:r>
              <a:rPr lang="en-US" baseline="30000" dirty="0"/>
              <a:t>+</a:t>
            </a:r>
            <a:r>
              <a:rPr lang="en-US" dirty="0"/>
              <a:t> + 2Cl</a:t>
            </a:r>
            <a:r>
              <a:rPr lang="en-US" baseline="30000" dirty="0"/>
              <a:t>-</a:t>
            </a:r>
            <a:r>
              <a:rPr lang="en-US" dirty="0"/>
              <a:t> + </a:t>
            </a:r>
            <a:r>
              <a:rPr lang="en-US" b="1" dirty="0"/>
              <a:t>H</a:t>
            </a:r>
            <a:r>
              <a:rPr lang="en-US" b="1" baseline="-25000" dirty="0"/>
              <a:t>2</a:t>
            </a:r>
            <a:r>
              <a:rPr lang="en-US" b="1" dirty="0"/>
              <a:t>O + SO</a:t>
            </a:r>
            <a:r>
              <a:rPr lang="en-US" b="1" baseline="-25000" dirty="0"/>
              <a:t>2</a:t>
            </a:r>
            <a:endParaRPr lang="en-US" dirty="0"/>
          </a:p>
          <a:p>
            <a:pPr marL="0" indent="0">
              <a:buNone/>
            </a:pPr>
            <a:r>
              <a:rPr lang="en-US" dirty="0"/>
              <a:t>                        SO</a:t>
            </a:r>
            <a:r>
              <a:rPr lang="en-US" baseline="-25000" dirty="0"/>
              <a:t>3</a:t>
            </a:r>
            <a:r>
              <a:rPr lang="en-US" baseline="30000" dirty="0"/>
              <a:t>-2</a:t>
            </a:r>
            <a:r>
              <a:rPr lang="en-US" dirty="0"/>
              <a:t> + 2H</a:t>
            </a:r>
            <a:r>
              <a:rPr lang="en-US" baseline="30000" dirty="0"/>
              <a:t>+</a:t>
            </a:r>
            <a:r>
              <a:rPr lang="en-US" dirty="0"/>
              <a:t> </a:t>
            </a:r>
            <a:r>
              <a:rPr lang="en-US" dirty="0">
                <a:sym typeface="Wingdings" panose="05000000000000000000" pitchFamily="2" charset="2"/>
              </a:rPr>
              <a:t></a:t>
            </a:r>
            <a:r>
              <a:rPr lang="en-US" dirty="0"/>
              <a:t> </a:t>
            </a:r>
            <a:r>
              <a:rPr lang="en-US" b="1" dirty="0"/>
              <a:t>H</a:t>
            </a:r>
            <a:r>
              <a:rPr lang="en-US" b="1" baseline="-25000" dirty="0"/>
              <a:t>2</a:t>
            </a:r>
            <a:r>
              <a:rPr lang="en-US" b="1" dirty="0"/>
              <a:t>O + SO</a:t>
            </a:r>
            <a:r>
              <a:rPr lang="en-US" b="1" baseline="-25000" dirty="0"/>
              <a:t>2</a:t>
            </a:r>
            <a:endParaRPr lang="en-US" dirty="0"/>
          </a:p>
          <a:p>
            <a:endParaRPr lang="en-US" dirty="0"/>
          </a:p>
        </p:txBody>
      </p:sp>
    </p:spTree>
    <p:extLst>
      <p:ext uri="{BB962C8B-B14F-4D97-AF65-F5344CB8AC3E}">
        <p14:creationId xmlns:p14="http://schemas.microsoft.com/office/powerpoint/2010/main" val="116747010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Net Ionic Equations</a:t>
            </a:r>
          </a:p>
        </p:txBody>
      </p:sp>
      <p:sp>
        <p:nvSpPr>
          <p:cNvPr id="3" name="Content Placeholder 2"/>
          <p:cNvSpPr>
            <a:spLocks noGrp="1"/>
          </p:cNvSpPr>
          <p:nvPr>
            <p:ph idx="1"/>
          </p:nvPr>
        </p:nvSpPr>
        <p:spPr/>
        <p:txBody>
          <a:bodyPr>
            <a:normAutofit/>
          </a:bodyPr>
          <a:lstStyle/>
          <a:p>
            <a:pPr marL="0" indent="0">
              <a:buNone/>
            </a:pPr>
            <a:r>
              <a:rPr lang="en-US" b="1" dirty="0">
                <a:solidFill>
                  <a:schemeClr val="accent1"/>
                </a:solidFill>
              </a:rPr>
              <a:t>Water and other covalent compounds (nonmetals only) will not ionize.</a:t>
            </a:r>
            <a:endParaRPr lang="en-US" dirty="0">
              <a:solidFill>
                <a:schemeClr val="accent1"/>
              </a:solidFill>
            </a:endParaRPr>
          </a:p>
          <a:p>
            <a:pPr marL="0" indent="0">
              <a:buNone/>
            </a:pPr>
            <a:r>
              <a:rPr lang="en-US" dirty="0"/>
              <a:t>Solid sodium oxide reacts with water				</a:t>
            </a:r>
          </a:p>
          <a:p>
            <a:r>
              <a:rPr lang="en-US" dirty="0"/>
              <a:t>Na</a:t>
            </a:r>
            <a:r>
              <a:rPr lang="en-US" baseline="-25000" dirty="0"/>
              <a:t>2</a:t>
            </a:r>
            <a:r>
              <a:rPr lang="en-US" dirty="0"/>
              <a:t>O +</a:t>
            </a:r>
            <a:r>
              <a:rPr lang="en-US" b="1" dirty="0"/>
              <a:t> H</a:t>
            </a:r>
            <a:r>
              <a:rPr lang="en-US" b="1" baseline="-25000" dirty="0"/>
              <a:t>2</a:t>
            </a:r>
            <a:r>
              <a:rPr lang="en-US" b="1" dirty="0"/>
              <a:t>O</a:t>
            </a:r>
            <a:r>
              <a:rPr lang="en-US" dirty="0"/>
              <a:t> </a:t>
            </a:r>
            <a:r>
              <a:rPr lang="en-US" dirty="0">
                <a:sym typeface="Wingdings" panose="05000000000000000000" pitchFamily="2" charset="2"/>
              </a:rPr>
              <a:t></a:t>
            </a:r>
            <a:r>
              <a:rPr lang="en-US" dirty="0"/>
              <a:t> 2NaOH</a:t>
            </a:r>
          </a:p>
          <a:p>
            <a:r>
              <a:rPr lang="en-US" dirty="0"/>
              <a:t>Na</a:t>
            </a:r>
            <a:r>
              <a:rPr lang="en-US" baseline="-25000" dirty="0"/>
              <a:t>2</a:t>
            </a:r>
            <a:r>
              <a:rPr lang="en-US" dirty="0"/>
              <a:t>O + </a:t>
            </a:r>
            <a:r>
              <a:rPr lang="en-US" b="1" dirty="0"/>
              <a:t>H</a:t>
            </a:r>
            <a:r>
              <a:rPr lang="en-US" b="1" baseline="-25000" dirty="0"/>
              <a:t>2</a:t>
            </a:r>
            <a:r>
              <a:rPr lang="en-US" b="1" dirty="0"/>
              <a:t>O</a:t>
            </a:r>
            <a:r>
              <a:rPr lang="en-US" dirty="0"/>
              <a:t> </a:t>
            </a:r>
            <a:r>
              <a:rPr lang="en-US" dirty="0">
                <a:sym typeface="Wingdings" panose="05000000000000000000" pitchFamily="2" charset="2"/>
              </a:rPr>
              <a:t></a:t>
            </a:r>
            <a:r>
              <a:rPr lang="en-US" dirty="0"/>
              <a:t> 2Na</a:t>
            </a:r>
            <a:r>
              <a:rPr lang="en-US" baseline="30000" dirty="0"/>
              <a:t>+</a:t>
            </a:r>
            <a:r>
              <a:rPr lang="en-US" dirty="0"/>
              <a:t> + OH</a:t>
            </a:r>
            <a:r>
              <a:rPr lang="en-US" baseline="30000" dirty="0"/>
              <a:t>-</a:t>
            </a:r>
            <a:endParaRPr lang="en-US" dirty="0"/>
          </a:p>
          <a:p>
            <a:pPr marL="0" indent="0">
              <a:buNone/>
            </a:pPr>
            <a:endParaRPr lang="en-US" dirty="0"/>
          </a:p>
        </p:txBody>
      </p:sp>
    </p:spTree>
    <p:extLst>
      <p:ext uri="{BB962C8B-B14F-4D97-AF65-F5344CB8AC3E}">
        <p14:creationId xmlns:p14="http://schemas.microsoft.com/office/powerpoint/2010/main" val="207358195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Net Ionic Equations</a:t>
            </a:r>
          </a:p>
        </p:txBody>
      </p:sp>
      <p:sp>
        <p:nvSpPr>
          <p:cNvPr id="3" name="Content Placeholder 2"/>
          <p:cNvSpPr>
            <a:spLocks noGrp="1"/>
          </p:cNvSpPr>
          <p:nvPr>
            <p:ph idx="1"/>
          </p:nvPr>
        </p:nvSpPr>
        <p:spPr>
          <a:xfrm>
            <a:off x="1195588" y="1850242"/>
            <a:ext cx="9800823" cy="3541714"/>
          </a:xfrm>
        </p:spPr>
        <p:txBody>
          <a:bodyPr>
            <a:normAutofit/>
          </a:bodyPr>
          <a:lstStyle/>
          <a:p>
            <a:pPr marL="0" indent="0">
              <a:buNone/>
            </a:pPr>
            <a:r>
              <a:rPr lang="en-US" b="1" dirty="0">
                <a:solidFill>
                  <a:schemeClr val="accent1"/>
                </a:solidFill>
              </a:rPr>
              <a:t>Weak acids will not ionize.</a:t>
            </a:r>
            <a:endParaRPr lang="en-US" dirty="0">
              <a:solidFill>
                <a:schemeClr val="accent1"/>
              </a:solidFill>
            </a:endParaRPr>
          </a:p>
          <a:p>
            <a:pPr marL="0" indent="0">
              <a:buNone/>
            </a:pPr>
            <a:r>
              <a:rPr lang="en-US" dirty="0"/>
              <a:t>Calcium acetate solution reacts with hydrochloric acid	</a:t>
            </a:r>
          </a:p>
          <a:p>
            <a:pPr marL="0" indent="0">
              <a:buNone/>
            </a:pPr>
            <a:r>
              <a:rPr lang="en-US" dirty="0"/>
              <a:t>                Ca(C</a:t>
            </a:r>
            <a:r>
              <a:rPr lang="en-US" baseline="-25000" dirty="0"/>
              <a:t>2</a:t>
            </a:r>
            <a:r>
              <a:rPr lang="en-US" dirty="0"/>
              <a:t>H</a:t>
            </a:r>
            <a:r>
              <a:rPr lang="en-US" baseline="-25000" dirty="0"/>
              <a:t>3</a:t>
            </a:r>
            <a:r>
              <a:rPr lang="en-US" dirty="0"/>
              <a:t>O</a:t>
            </a:r>
            <a:r>
              <a:rPr lang="en-US" baseline="-25000" dirty="0"/>
              <a:t>2</a:t>
            </a:r>
            <a:r>
              <a:rPr lang="en-US" dirty="0"/>
              <a:t>)</a:t>
            </a:r>
            <a:r>
              <a:rPr lang="en-US" baseline="-25000" dirty="0"/>
              <a:t>2</a:t>
            </a:r>
            <a:r>
              <a:rPr lang="en-US" dirty="0"/>
              <a:t> + 2HCl </a:t>
            </a:r>
            <a:r>
              <a:rPr lang="en-US" dirty="0">
                <a:sym typeface="Wingdings" panose="05000000000000000000" pitchFamily="2" charset="2"/>
              </a:rPr>
              <a:t></a:t>
            </a:r>
            <a:r>
              <a:rPr lang="en-US" dirty="0"/>
              <a:t> </a:t>
            </a:r>
            <a:r>
              <a:rPr lang="en-US" b="1" dirty="0"/>
              <a:t>2HC</a:t>
            </a:r>
            <a:r>
              <a:rPr lang="en-US" b="1" baseline="-25000" dirty="0"/>
              <a:t>2</a:t>
            </a:r>
            <a:r>
              <a:rPr lang="en-US" b="1" dirty="0"/>
              <a:t>H</a:t>
            </a:r>
            <a:r>
              <a:rPr lang="en-US" b="1" baseline="-25000" dirty="0"/>
              <a:t>3</a:t>
            </a:r>
            <a:r>
              <a:rPr lang="en-US" b="1" dirty="0"/>
              <a:t>O</a:t>
            </a:r>
            <a:r>
              <a:rPr lang="en-US" b="1" baseline="-25000" dirty="0"/>
              <a:t>2</a:t>
            </a:r>
            <a:r>
              <a:rPr lang="en-US" dirty="0"/>
              <a:t> + CaCl</a:t>
            </a:r>
            <a:r>
              <a:rPr lang="en-US" baseline="-25000" dirty="0"/>
              <a:t>2</a:t>
            </a:r>
            <a:r>
              <a:rPr lang="en-US" dirty="0"/>
              <a:t> </a:t>
            </a:r>
          </a:p>
          <a:p>
            <a:pPr marL="0" indent="0">
              <a:buNone/>
            </a:pPr>
            <a:r>
              <a:rPr lang="en-US" dirty="0"/>
              <a:t>Ca</a:t>
            </a:r>
            <a:r>
              <a:rPr lang="en-US" baseline="30000" dirty="0"/>
              <a:t>+2</a:t>
            </a:r>
            <a:r>
              <a:rPr lang="en-US" dirty="0"/>
              <a:t> + 2C</a:t>
            </a:r>
            <a:r>
              <a:rPr lang="en-US" baseline="-25000" dirty="0"/>
              <a:t>2</a:t>
            </a:r>
            <a:r>
              <a:rPr lang="en-US" dirty="0"/>
              <a:t>H</a:t>
            </a:r>
            <a:r>
              <a:rPr lang="en-US" baseline="-25000" dirty="0"/>
              <a:t>3</a:t>
            </a:r>
            <a:r>
              <a:rPr lang="en-US" dirty="0"/>
              <a:t>O</a:t>
            </a:r>
            <a:r>
              <a:rPr lang="en-US" baseline="-25000" dirty="0"/>
              <a:t>2</a:t>
            </a:r>
            <a:r>
              <a:rPr lang="en-US" baseline="30000" dirty="0"/>
              <a:t>-</a:t>
            </a:r>
            <a:r>
              <a:rPr lang="en-US" dirty="0"/>
              <a:t> + 2H</a:t>
            </a:r>
            <a:r>
              <a:rPr lang="en-US" baseline="30000" dirty="0"/>
              <a:t>+</a:t>
            </a:r>
            <a:r>
              <a:rPr lang="en-US" dirty="0"/>
              <a:t> + 2Cl</a:t>
            </a:r>
            <a:r>
              <a:rPr lang="en-US" baseline="30000" dirty="0"/>
              <a:t>-</a:t>
            </a:r>
            <a:r>
              <a:rPr lang="en-US" dirty="0"/>
              <a:t> </a:t>
            </a:r>
            <a:r>
              <a:rPr lang="en-US" dirty="0">
                <a:sym typeface="Wingdings" panose="05000000000000000000" pitchFamily="2" charset="2"/>
              </a:rPr>
              <a:t></a:t>
            </a:r>
            <a:r>
              <a:rPr lang="en-US" dirty="0"/>
              <a:t> </a:t>
            </a:r>
            <a:r>
              <a:rPr lang="en-US" b="1" dirty="0"/>
              <a:t>2HC</a:t>
            </a:r>
            <a:r>
              <a:rPr lang="en-US" b="1" baseline="-25000" dirty="0"/>
              <a:t>2</a:t>
            </a:r>
            <a:r>
              <a:rPr lang="en-US" b="1" dirty="0"/>
              <a:t>H</a:t>
            </a:r>
            <a:r>
              <a:rPr lang="en-US" b="1" baseline="-25000" dirty="0"/>
              <a:t>3</a:t>
            </a:r>
            <a:r>
              <a:rPr lang="en-US" b="1" dirty="0"/>
              <a:t>O</a:t>
            </a:r>
            <a:r>
              <a:rPr lang="en-US" b="1" baseline="-25000" dirty="0"/>
              <a:t>2</a:t>
            </a:r>
            <a:r>
              <a:rPr lang="en-US" b="1" dirty="0"/>
              <a:t> </a:t>
            </a:r>
            <a:r>
              <a:rPr lang="en-US" dirty="0"/>
              <a:t>+ Ca</a:t>
            </a:r>
            <a:r>
              <a:rPr lang="en-US" baseline="30000" dirty="0"/>
              <a:t>+2</a:t>
            </a:r>
            <a:r>
              <a:rPr lang="en-US" dirty="0"/>
              <a:t> + 2Cl</a:t>
            </a:r>
            <a:r>
              <a:rPr lang="en-US" baseline="30000" dirty="0"/>
              <a:t>-</a:t>
            </a:r>
            <a:endParaRPr lang="en-US" dirty="0"/>
          </a:p>
          <a:p>
            <a:pPr marL="0" indent="0">
              <a:buNone/>
            </a:pPr>
            <a:r>
              <a:rPr lang="en-US" dirty="0"/>
              <a:t>                      2C</a:t>
            </a:r>
            <a:r>
              <a:rPr lang="en-US" baseline="-25000" dirty="0"/>
              <a:t>2</a:t>
            </a:r>
            <a:r>
              <a:rPr lang="en-US" dirty="0"/>
              <a:t>H</a:t>
            </a:r>
            <a:r>
              <a:rPr lang="en-US" baseline="-25000" dirty="0"/>
              <a:t>3</a:t>
            </a:r>
            <a:r>
              <a:rPr lang="en-US" dirty="0"/>
              <a:t>O</a:t>
            </a:r>
            <a:r>
              <a:rPr lang="en-US" baseline="-25000" dirty="0"/>
              <a:t>2</a:t>
            </a:r>
            <a:r>
              <a:rPr lang="en-US" baseline="30000" dirty="0"/>
              <a:t>-</a:t>
            </a:r>
            <a:r>
              <a:rPr lang="en-US" dirty="0"/>
              <a:t> + 2H</a:t>
            </a:r>
            <a:r>
              <a:rPr lang="en-US" baseline="30000" dirty="0"/>
              <a:t>+</a:t>
            </a:r>
            <a:r>
              <a:rPr lang="en-US" dirty="0"/>
              <a:t> </a:t>
            </a:r>
            <a:r>
              <a:rPr lang="en-US" dirty="0">
                <a:sym typeface="Wingdings" panose="05000000000000000000" pitchFamily="2" charset="2"/>
              </a:rPr>
              <a:t></a:t>
            </a:r>
            <a:r>
              <a:rPr lang="en-US" b="1" dirty="0"/>
              <a:t> 2HC</a:t>
            </a:r>
            <a:r>
              <a:rPr lang="en-US" b="1" baseline="-25000" dirty="0"/>
              <a:t>2</a:t>
            </a:r>
            <a:r>
              <a:rPr lang="en-US" b="1" dirty="0"/>
              <a:t>H</a:t>
            </a:r>
            <a:r>
              <a:rPr lang="en-US" b="1" baseline="-25000" dirty="0"/>
              <a:t>3</a:t>
            </a:r>
            <a:r>
              <a:rPr lang="en-US" b="1" dirty="0"/>
              <a:t>O</a:t>
            </a:r>
            <a:r>
              <a:rPr lang="en-US" b="1" baseline="-25000" dirty="0"/>
              <a:t>2</a:t>
            </a:r>
            <a:r>
              <a:rPr lang="en-US" dirty="0"/>
              <a:t> </a:t>
            </a:r>
          </a:p>
        </p:txBody>
      </p:sp>
    </p:spTree>
    <p:extLst>
      <p:ext uri="{BB962C8B-B14F-4D97-AF65-F5344CB8AC3E}">
        <p14:creationId xmlns:p14="http://schemas.microsoft.com/office/powerpoint/2010/main" val="338127224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Net Ionic Equations</a:t>
            </a:r>
          </a:p>
        </p:txBody>
      </p:sp>
      <p:sp>
        <p:nvSpPr>
          <p:cNvPr id="3" name="Content Placeholder 2"/>
          <p:cNvSpPr>
            <a:spLocks noGrp="1"/>
          </p:cNvSpPr>
          <p:nvPr>
            <p:ph idx="1"/>
          </p:nvPr>
        </p:nvSpPr>
        <p:spPr>
          <a:xfrm>
            <a:off x="1545465" y="1752600"/>
            <a:ext cx="9808335" cy="5105400"/>
          </a:xfrm>
        </p:spPr>
        <p:txBody>
          <a:bodyPr>
            <a:normAutofit/>
          </a:bodyPr>
          <a:lstStyle/>
          <a:p>
            <a:pPr marL="0" indent="0">
              <a:buNone/>
            </a:pPr>
            <a:r>
              <a:rPr lang="en-US" b="1" dirty="0">
                <a:solidFill>
                  <a:schemeClr val="accent1"/>
                </a:solidFill>
              </a:rPr>
              <a:t> All reactions will work on the exam but not in real life. Just proof:</a:t>
            </a:r>
            <a:endParaRPr lang="en-US" dirty="0">
              <a:solidFill>
                <a:schemeClr val="accent1"/>
              </a:solidFill>
            </a:endParaRPr>
          </a:p>
          <a:p>
            <a:pPr marL="0" indent="0">
              <a:buNone/>
            </a:pPr>
            <a:r>
              <a:rPr lang="en-US" dirty="0"/>
              <a:t>Lithium nitrate reacts with sodium chloride</a:t>
            </a:r>
          </a:p>
          <a:p>
            <a:pPr marL="0" indent="0">
              <a:buNone/>
            </a:pPr>
            <a:r>
              <a:rPr lang="en-US" dirty="0"/>
              <a:t>                LiNO</a:t>
            </a:r>
            <a:r>
              <a:rPr lang="en-US" baseline="-25000" dirty="0"/>
              <a:t>3</a:t>
            </a:r>
            <a:r>
              <a:rPr lang="en-US" dirty="0"/>
              <a:t> + </a:t>
            </a:r>
            <a:r>
              <a:rPr lang="en-US" dirty="0" err="1"/>
              <a:t>NaCl</a:t>
            </a:r>
            <a:r>
              <a:rPr lang="en-US" dirty="0"/>
              <a:t> </a:t>
            </a:r>
            <a:r>
              <a:rPr lang="en-US" dirty="0">
                <a:sym typeface="Wingdings" panose="05000000000000000000" pitchFamily="2" charset="2"/>
              </a:rPr>
              <a:t></a:t>
            </a:r>
            <a:r>
              <a:rPr lang="en-US" dirty="0"/>
              <a:t> </a:t>
            </a:r>
            <a:r>
              <a:rPr lang="en-US" dirty="0" err="1"/>
              <a:t>LiCl</a:t>
            </a:r>
            <a:r>
              <a:rPr lang="en-US" dirty="0"/>
              <a:t> + NaNO</a:t>
            </a:r>
            <a:r>
              <a:rPr lang="en-US" baseline="-25000" dirty="0"/>
              <a:t>3</a:t>
            </a:r>
            <a:endParaRPr lang="en-US" dirty="0"/>
          </a:p>
          <a:p>
            <a:pPr marL="0" indent="0">
              <a:buNone/>
            </a:pPr>
            <a:r>
              <a:rPr lang="en-US" dirty="0"/>
              <a:t>Li</a:t>
            </a:r>
            <a:r>
              <a:rPr lang="en-US" baseline="30000" dirty="0"/>
              <a:t>+</a:t>
            </a:r>
            <a:r>
              <a:rPr lang="en-US" dirty="0"/>
              <a:t> + NO</a:t>
            </a:r>
            <a:r>
              <a:rPr lang="en-US" baseline="-25000" dirty="0"/>
              <a:t>3</a:t>
            </a:r>
            <a:r>
              <a:rPr lang="en-US" baseline="30000" dirty="0"/>
              <a:t>-</a:t>
            </a:r>
            <a:r>
              <a:rPr lang="en-US" dirty="0"/>
              <a:t>  + Na</a:t>
            </a:r>
            <a:r>
              <a:rPr lang="en-US" baseline="30000" dirty="0"/>
              <a:t>+</a:t>
            </a:r>
            <a:r>
              <a:rPr lang="en-US" dirty="0"/>
              <a:t> + Cl</a:t>
            </a:r>
            <a:r>
              <a:rPr lang="en-US" baseline="30000" dirty="0"/>
              <a:t>-</a:t>
            </a:r>
            <a:r>
              <a:rPr lang="en-US" dirty="0"/>
              <a:t>  </a:t>
            </a:r>
            <a:r>
              <a:rPr lang="en-US" dirty="0">
                <a:sym typeface="Wingdings" panose="05000000000000000000" pitchFamily="2" charset="2"/>
              </a:rPr>
              <a:t></a:t>
            </a:r>
            <a:r>
              <a:rPr lang="en-US" dirty="0"/>
              <a:t> Li</a:t>
            </a:r>
            <a:r>
              <a:rPr lang="en-US" baseline="30000" dirty="0"/>
              <a:t>+</a:t>
            </a:r>
            <a:r>
              <a:rPr lang="en-US" dirty="0"/>
              <a:t> + Cl</a:t>
            </a:r>
            <a:r>
              <a:rPr lang="en-US" baseline="30000" dirty="0"/>
              <a:t>-</a:t>
            </a:r>
            <a:r>
              <a:rPr lang="en-US" dirty="0"/>
              <a:t>   + Na</a:t>
            </a:r>
            <a:r>
              <a:rPr lang="en-US" baseline="30000" dirty="0"/>
              <a:t>+</a:t>
            </a:r>
            <a:r>
              <a:rPr lang="en-US" dirty="0"/>
              <a:t> + NO</a:t>
            </a:r>
            <a:r>
              <a:rPr lang="en-US" baseline="-25000" dirty="0"/>
              <a:t>3</a:t>
            </a:r>
            <a:r>
              <a:rPr lang="en-US" baseline="30000" dirty="0"/>
              <a:t>-</a:t>
            </a:r>
            <a:endParaRPr lang="en-US" dirty="0"/>
          </a:p>
          <a:p>
            <a:pPr marL="0" indent="0">
              <a:buNone/>
            </a:pPr>
            <a:r>
              <a:rPr lang="en-US" dirty="0"/>
              <a:t>                           EVERYTHING CANCELS! </a:t>
            </a:r>
          </a:p>
          <a:p>
            <a:pPr marL="0" indent="0">
              <a:buNone/>
            </a:pPr>
            <a:r>
              <a:rPr lang="en-US" dirty="0"/>
              <a:t> </a:t>
            </a:r>
          </a:p>
          <a:p>
            <a:pPr marL="0" indent="0">
              <a:buNone/>
            </a:pPr>
            <a:r>
              <a:rPr lang="en-US" u="sng" dirty="0"/>
              <a:t>*HINTS*:</a:t>
            </a:r>
            <a:r>
              <a:rPr lang="en-US" dirty="0"/>
              <a:t> Net ionic equations are only necessary if the species are in water. Watch out for solids, liquids and gases; they do not ionize. Check solubility rules, ions, and </a:t>
            </a:r>
            <a:r>
              <a:rPr lang="en-US" dirty="0" err="1"/>
              <a:t>BrINClHOF</a:t>
            </a:r>
            <a:r>
              <a:rPr lang="en-US" dirty="0"/>
              <a:t>! Memorize the 7 strong acids (</a:t>
            </a:r>
            <a:r>
              <a:rPr lang="en-US" dirty="0" err="1"/>
              <a:t>HCl</a:t>
            </a:r>
            <a:r>
              <a:rPr lang="en-US" dirty="0"/>
              <a:t>, </a:t>
            </a:r>
            <a:r>
              <a:rPr lang="en-US" dirty="0" err="1"/>
              <a:t>HBr</a:t>
            </a:r>
            <a:r>
              <a:rPr lang="en-US" dirty="0"/>
              <a:t>, HI, HNO</a:t>
            </a:r>
            <a:r>
              <a:rPr lang="en-US" baseline="-25000" dirty="0"/>
              <a:t>3</a:t>
            </a:r>
            <a:r>
              <a:rPr lang="en-US" dirty="0"/>
              <a:t>, HClO</a:t>
            </a:r>
            <a:r>
              <a:rPr lang="en-US" baseline="-25000" dirty="0"/>
              <a:t>4</a:t>
            </a:r>
            <a:r>
              <a:rPr lang="en-US" dirty="0"/>
              <a:t>, H</a:t>
            </a:r>
            <a:r>
              <a:rPr lang="en-US" baseline="-25000" dirty="0"/>
              <a:t>2</a:t>
            </a:r>
            <a:r>
              <a:rPr lang="en-US" dirty="0"/>
              <a:t>SO</a:t>
            </a:r>
            <a:r>
              <a:rPr lang="en-US" baseline="-25000" dirty="0"/>
              <a:t>4</a:t>
            </a:r>
            <a:r>
              <a:rPr lang="en-US" dirty="0"/>
              <a:t>, H</a:t>
            </a:r>
            <a:r>
              <a:rPr lang="en-US" baseline="-25000" dirty="0"/>
              <a:t>3</a:t>
            </a:r>
            <a:r>
              <a:rPr lang="en-US" dirty="0"/>
              <a:t>PO</a:t>
            </a:r>
            <a:r>
              <a:rPr lang="en-US" baseline="-25000" dirty="0"/>
              <a:t>4</a:t>
            </a:r>
            <a:r>
              <a:rPr lang="en-US" dirty="0"/>
              <a:t>) that ionize and remember that all other compounds that start with H do not ionize. </a:t>
            </a:r>
          </a:p>
        </p:txBody>
      </p:sp>
    </p:spTree>
    <p:extLst>
      <p:ext uri="{BB962C8B-B14F-4D97-AF65-F5344CB8AC3E}">
        <p14:creationId xmlns:p14="http://schemas.microsoft.com/office/powerpoint/2010/main" val="300346240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of the Video</a:t>
            </a:r>
          </a:p>
        </p:txBody>
      </p:sp>
      <p:sp>
        <p:nvSpPr>
          <p:cNvPr id="3" name="Content Placeholder 2"/>
          <p:cNvSpPr>
            <a:spLocks noGrp="1"/>
          </p:cNvSpPr>
          <p:nvPr>
            <p:ph idx="1"/>
          </p:nvPr>
        </p:nvSpPr>
        <p:spPr>
          <a:xfrm>
            <a:off x="682580" y="1825625"/>
            <a:ext cx="10671220" cy="4351338"/>
          </a:xfrm>
        </p:spPr>
        <p:txBody>
          <a:bodyPr/>
          <a:lstStyle/>
          <a:p>
            <a:pPr marL="0" indent="0" algn="ctr">
              <a:buNone/>
            </a:pPr>
            <a:r>
              <a:rPr lang="en-US" dirty="0"/>
              <a:t>Sometimes the best way to clean something is to use baking soda and vinegar. Baking soda, NaHCO</a:t>
            </a:r>
            <a:r>
              <a:rPr lang="en-US" baseline="-25000" dirty="0"/>
              <a:t>3</a:t>
            </a:r>
            <a:r>
              <a:rPr lang="en-US" dirty="0"/>
              <a:t> is a slightly abrasive, basic solid that absorbs odors. Vinegar, HC</a:t>
            </a:r>
            <a:r>
              <a:rPr lang="en-US" baseline="-25000" dirty="0"/>
              <a:t>2</a:t>
            </a:r>
            <a:r>
              <a:rPr lang="en-US" dirty="0"/>
              <a:t>H</a:t>
            </a:r>
            <a:r>
              <a:rPr lang="en-US" baseline="-25000" dirty="0"/>
              <a:t>3</a:t>
            </a:r>
            <a:r>
              <a:rPr lang="en-US" dirty="0"/>
              <a:t>O</a:t>
            </a:r>
            <a:r>
              <a:rPr lang="en-US" baseline="-25000" dirty="0"/>
              <a:t>2</a:t>
            </a:r>
            <a:r>
              <a:rPr lang="en-US" dirty="0"/>
              <a:t>, is an acid. Write their molecular reaction and net ionic equation to help explain what really is going on.</a:t>
            </a:r>
          </a:p>
          <a:p>
            <a:pPr marL="0" indent="0">
              <a:buNone/>
            </a:pPr>
            <a:r>
              <a:rPr lang="en-US" dirty="0">
                <a:solidFill>
                  <a:schemeClr val="accent1"/>
                </a:solidFill>
              </a:rPr>
              <a:t>NaHCO</a:t>
            </a:r>
            <a:r>
              <a:rPr lang="en-US" baseline="-25000" dirty="0">
                <a:solidFill>
                  <a:schemeClr val="accent1"/>
                </a:solidFill>
              </a:rPr>
              <a:t>3</a:t>
            </a:r>
            <a:r>
              <a:rPr lang="en-US" dirty="0">
                <a:solidFill>
                  <a:schemeClr val="accent1"/>
                </a:solidFill>
              </a:rPr>
              <a:t>(s) + HC</a:t>
            </a:r>
            <a:r>
              <a:rPr lang="en-US" baseline="-25000" dirty="0">
                <a:solidFill>
                  <a:schemeClr val="accent1"/>
                </a:solidFill>
              </a:rPr>
              <a:t>2</a:t>
            </a:r>
            <a:r>
              <a:rPr lang="en-US" dirty="0">
                <a:solidFill>
                  <a:schemeClr val="accent1"/>
                </a:solidFill>
              </a:rPr>
              <a:t>H</a:t>
            </a:r>
            <a:r>
              <a:rPr lang="en-US" baseline="-25000" dirty="0">
                <a:solidFill>
                  <a:schemeClr val="accent1"/>
                </a:solidFill>
              </a:rPr>
              <a:t>3</a:t>
            </a:r>
            <a:r>
              <a:rPr lang="en-US" dirty="0">
                <a:solidFill>
                  <a:schemeClr val="accent1"/>
                </a:solidFill>
              </a:rPr>
              <a:t>O</a:t>
            </a:r>
            <a:r>
              <a:rPr lang="en-US" baseline="-25000" dirty="0">
                <a:solidFill>
                  <a:schemeClr val="accent1"/>
                </a:solidFill>
              </a:rPr>
              <a:t>2</a:t>
            </a:r>
            <a:r>
              <a:rPr lang="en-US" dirty="0">
                <a:solidFill>
                  <a:schemeClr val="accent1"/>
                </a:solidFill>
              </a:rPr>
              <a:t>(</a:t>
            </a:r>
            <a:r>
              <a:rPr lang="en-US" dirty="0" err="1">
                <a:solidFill>
                  <a:schemeClr val="accent1"/>
                </a:solidFill>
              </a:rPr>
              <a:t>aq</a:t>
            </a:r>
            <a:r>
              <a:rPr lang="en-US" dirty="0">
                <a:solidFill>
                  <a:schemeClr val="accent1"/>
                </a:solidFill>
              </a:rPr>
              <a:t>) </a:t>
            </a:r>
            <a:r>
              <a:rPr lang="en-US" dirty="0">
                <a:solidFill>
                  <a:schemeClr val="accent1"/>
                </a:solidFill>
                <a:sym typeface="Wingdings" pitchFamily="2" charset="2"/>
              </a:rPr>
              <a:t> </a:t>
            </a:r>
            <a:endParaRPr lang="en-US" dirty="0">
              <a:solidFill>
                <a:schemeClr val="accent1"/>
              </a:solidFill>
            </a:endParaRPr>
          </a:p>
          <a:p>
            <a:pPr marL="0" indent="0" algn="ctr">
              <a:buNone/>
            </a:pPr>
            <a:endParaRPr lang="en-US" dirty="0"/>
          </a:p>
        </p:txBody>
      </p:sp>
      <p:pic>
        <p:nvPicPr>
          <p:cNvPr id="4" name="Picture 3">
            <a:extLst>
              <a:ext uri="{FF2B5EF4-FFF2-40B4-BE49-F238E27FC236}">
                <a16:creationId xmlns:a16="http://schemas.microsoft.com/office/drawing/2014/main" id="{71C5F50C-B1B1-B042-B037-32158119AB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8698" y="1"/>
            <a:ext cx="2803301" cy="1887138"/>
          </a:xfrm>
          <a:prstGeom prst="rect">
            <a:avLst/>
          </a:prstGeom>
        </p:spPr>
      </p:pic>
      <p:sp>
        <p:nvSpPr>
          <p:cNvPr id="5" name="TextBox 4">
            <a:extLst>
              <a:ext uri="{FF2B5EF4-FFF2-40B4-BE49-F238E27FC236}">
                <a16:creationId xmlns:a16="http://schemas.microsoft.com/office/drawing/2014/main" id="{32D853B5-F021-9349-AAC3-8C777E62EE2B}"/>
              </a:ext>
            </a:extLst>
          </p:cNvPr>
          <p:cNvSpPr txBox="1"/>
          <p:nvPr/>
        </p:nvSpPr>
        <p:spPr>
          <a:xfrm>
            <a:off x="4340181" y="3259680"/>
            <a:ext cx="7280990" cy="461665"/>
          </a:xfrm>
          <a:prstGeom prst="rect">
            <a:avLst/>
          </a:prstGeom>
          <a:noFill/>
        </p:spPr>
        <p:txBody>
          <a:bodyPr wrap="square" rtlCol="0">
            <a:spAutoFit/>
          </a:bodyPr>
          <a:lstStyle/>
          <a:p>
            <a:r>
              <a:rPr lang="en-US" sz="2400" dirty="0">
                <a:solidFill>
                  <a:schemeClr val="accent1"/>
                </a:solidFill>
              </a:rPr>
              <a:t>NaC</a:t>
            </a:r>
            <a:r>
              <a:rPr lang="en-US" sz="2400" baseline="-25000" dirty="0">
                <a:solidFill>
                  <a:schemeClr val="accent1"/>
                </a:solidFill>
              </a:rPr>
              <a:t>2</a:t>
            </a:r>
            <a:r>
              <a:rPr lang="en-US" sz="2400" dirty="0">
                <a:solidFill>
                  <a:schemeClr val="accent1"/>
                </a:solidFill>
              </a:rPr>
              <a:t>H</a:t>
            </a:r>
            <a:r>
              <a:rPr lang="en-US" sz="2400" baseline="-25000" dirty="0">
                <a:solidFill>
                  <a:schemeClr val="accent1"/>
                </a:solidFill>
              </a:rPr>
              <a:t>3</a:t>
            </a:r>
            <a:r>
              <a:rPr lang="en-US" sz="2400" dirty="0">
                <a:solidFill>
                  <a:schemeClr val="accent1"/>
                </a:solidFill>
              </a:rPr>
              <a:t>O</a:t>
            </a:r>
            <a:r>
              <a:rPr lang="en-US" sz="2400" baseline="-25000" dirty="0">
                <a:solidFill>
                  <a:schemeClr val="accent1"/>
                </a:solidFill>
              </a:rPr>
              <a:t>2</a:t>
            </a:r>
            <a:r>
              <a:rPr lang="en-US" sz="2400" dirty="0">
                <a:solidFill>
                  <a:schemeClr val="accent1"/>
                </a:solidFill>
              </a:rPr>
              <a:t> + H</a:t>
            </a:r>
            <a:r>
              <a:rPr lang="en-US" sz="2400" baseline="-25000" dirty="0">
                <a:solidFill>
                  <a:schemeClr val="accent1"/>
                </a:solidFill>
              </a:rPr>
              <a:t>2</a:t>
            </a:r>
            <a:r>
              <a:rPr lang="en-US" sz="2400" dirty="0">
                <a:solidFill>
                  <a:schemeClr val="accent1"/>
                </a:solidFill>
              </a:rPr>
              <a:t>CO</a:t>
            </a:r>
            <a:r>
              <a:rPr lang="en-US" sz="2400" baseline="-25000" dirty="0">
                <a:solidFill>
                  <a:schemeClr val="accent1"/>
                </a:solidFill>
              </a:rPr>
              <a:t>3</a:t>
            </a:r>
          </a:p>
        </p:txBody>
      </p:sp>
      <p:sp>
        <p:nvSpPr>
          <p:cNvPr id="6" name="TextBox 5">
            <a:extLst>
              <a:ext uri="{FF2B5EF4-FFF2-40B4-BE49-F238E27FC236}">
                <a16:creationId xmlns:a16="http://schemas.microsoft.com/office/drawing/2014/main" id="{BF32BA3B-FC0D-4B44-AD0D-1238254D1AAE}"/>
              </a:ext>
            </a:extLst>
          </p:cNvPr>
          <p:cNvSpPr txBox="1"/>
          <p:nvPr/>
        </p:nvSpPr>
        <p:spPr>
          <a:xfrm>
            <a:off x="6725991" y="3259680"/>
            <a:ext cx="4783429" cy="461665"/>
          </a:xfrm>
          <a:prstGeom prst="rect">
            <a:avLst/>
          </a:prstGeom>
          <a:noFill/>
        </p:spPr>
        <p:txBody>
          <a:bodyPr wrap="square" rtlCol="0">
            <a:spAutoFit/>
          </a:bodyPr>
          <a:lstStyle/>
          <a:p>
            <a:r>
              <a:rPr lang="en-US" sz="2400" dirty="0">
                <a:solidFill>
                  <a:schemeClr val="accent1"/>
                </a:solidFill>
                <a:sym typeface="Wingdings" pitchFamily="2" charset="2"/>
              </a:rPr>
              <a:t> </a:t>
            </a:r>
            <a:r>
              <a:rPr lang="en-US" sz="2400" dirty="0">
                <a:solidFill>
                  <a:schemeClr val="accent1"/>
                </a:solidFill>
              </a:rPr>
              <a:t>NaC</a:t>
            </a:r>
            <a:r>
              <a:rPr lang="en-US" sz="2400" baseline="-25000" dirty="0">
                <a:solidFill>
                  <a:schemeClr val="accent1"/>
                </a:solidFill>
              </a:rPr>
              <a:t>2</a:t>
            </a:r>
            <a:r>
              <a:rPr lang="en-US" sz="2400" dirty="0">
                <a:solidFill>
                  <a:schemeClr val="accent1"/>
                </a:solidFill>
              </a:rPr>
              <a:t>H</a:t>
            </a:r>
            <a:r>
              <a:rPr lang="en-US" sz="2400" baseline="-25000" dirty="0">
                <a:solidFill>
                  <a:schemeClr val="accent1"/>
                </a:solidFill>
              </a:rPr>
              <a:t>3</a:t>
            </a:r>
            <a:r>
              <a:rPr lang="en-US" sz="2400" dirty="0">
                <a:solidFill>
                  <a:schemeClr val="accent1"/>
                </a:solidFill>
              </a:rPr>
              <a:t>O</a:t>
            </a:r>
            <a:r>
              <a:rPr lang="en-US" sz="2400" baseline="-25000" dirty="0">
                <a:solidFill>
                  <a:schemeClr val="accent1"/>
                </a:solidFill>
              </a:rPr>
              <a:t>2</a:t>
            </a:r>
            <a:r>
              <a:rPr lang="en-US" sz="2400" dirty="0">
                <a:solidFill>
                  <a:schemeClr val="accent1"/>
                </a:solidFill>
              </a:rPr>
              <a:t> (</a:t>
            </a:r>
            <a:r>
              <a:rPr lang="en-US" sz="2400" dirty="0" err="1">
                <a:solidFill>
                  <a:schemeClr val="accent1"/>
                </a:solidFill>
              </a:rPr>
              <a:t>aq</a:t>
            </a:r>
            <a:r>
              <a:rPr lang="en-US" sz="2400" dirty="0">
                <a:solidFill>
                  <a:schemeClr val="accent1"/>
                </a:solidFill>
              </a:rPr>
              <a:t>) + H</a:t>
            </a:r>
            <a:r>
              <a:rPr lang="en-US" sz="2400" baseline="-25000" dirty="0">
                <a:solidFill>
                  <a:schemeClr val="accent1"/>
                </a:solidFill>
              </a:rPr>
              <a:t>2</a:t>
            </a:r>
            <a:r>
              <a:rPr lang="en-US" sz="2400" dirty="0">
                <a:solidFill>
                  <a:schemeClr val="accent1"/>
                </a:solidFill>
              </a:rPr>
              <a:t>O(l) + CO</a:t>
            </a:r>
            <a:r>
              <a:rPr lang="en-US" sz="2400" baseline="-25000" dirty="0">
                <a:solidFill>
                  <a:schemeClr val="accent1"/>
                </a:solidFill>
              </a:rPr>
              <a:t>2</a:t>
            </a:r>
            <a:r>
              <a:rPr lang="en-US" sz="2400" dirty="0">
                <a:solidFill>
                  <a:schemeClr val="accent1"/>
                </a:solidFill>
              </a:rPr>
              <a:t>(g)</a:t>
            </a:r>
          </a:p>
        </p:txBody>
      </p:sp>
      <p:sp>
        <p:nvSpPr>
          <p:cNvPr id="7" name="TextBox 6">
            <a:extLst>
              <a:ext uri="{FF2B5EF4-FFF2-40B4-BE49-F238E27FC236}">
                <a16:creationId xmlns:a16="http://schemas.microsoft.com/office/drawing/2014/main" id="{215AD7C7-3178-B641-A818-9D816DA84059}"/>
              </a:ext>
            </a:extLst>
          </p:cNvPr>
          <p:cNvSpPr txBox="1"/>
          <p:nvPr/>
        </p:nvSpPr>
        <p:spPr>
          <a:xfrm>
            <a:off x="2377695" y="4001294"/>
            <a:ext cx="8170102" cy="461665"/>
          </a:xfrm>
          <a:prstGeom prst="rect">
            <a:avLst/>
          </a:prstGeom>
          <a:noFill/>
        </p:spPr>
        <p:txBody>
          <a:bodyPr wrap="square" rtlCol="0">
            <a:spAutoFit/>
          </a:bodyPr>
          <a:lstStyle/>
          <a:p>
            <a:r>
              <a:rPr lang="en-US" sz="2400" dirty="0">
                <a:solidFill>
                  <a:schemeClr val="accent1"/>
                </a:solidFill>
              </a:rPr>
              <a:t>NaHCO</a:t>
            </a:r>
            <a:r>
              <a:rPr lang="en-US" sz="2400" baseline="-25000" dirty="0">
                <a:solidFill>
                  <a:schemeClr val="accent1"/>
                </a:solidFill>
              </a:rPr>
              <a:t>3</a:t>
            </a:r>
            <a:r>
              <a:rPr lang="en-US" sz="2400" dirty="0">
                <a:solidFill>
                  <a:schemeClr val="accent1"/>
                </a:solidFill>
              </a:rPr>
              <a:t>(s) + HC</a:t>
            </a:r>
            <a:r>
              <a:rPr lang="en-US" sz="2400" baseline="-25000" dirty="0">
                <a:solidFill>
                  <a:schemeClr val="accent1"/>
                </a:solidFill>
              </a:rPr>
              <a:t>2</a:t>
            </a:r>
            <a:r>
              <a:rPr lang="en-US" sz="2400" dirty="0">
                <a:solidFill>
                  <a:schemeClr val="accent1"/>
                </a:solidFill>
              </a:rPr>
              <a:t>H</a:t>
            </a:r>
            <a:r>
              <a:rPr lang="en-US" sz="2400" baseline="-25000" dirty="0">
                <a:solidFill>
                  <a:schemeClr val="accent1"/>
                </a:solidFill>
              </a:rPr>
              <a:t>3</a:t>
            </a:r>
            <a:r>
              <a:rPr lang="en-US" sz="2400" dirty="0">
                <a:solidFill>
                  <a:schemeClr val="accent1"/>
                </a:solidFill>
              </a:rPr>
              <a:t>O</a:t>
            </a:r>
            <a:r>
              <a:rPr lang="en-US" sz="2400" baseline="-25000" dirty="0">
                <a:solidFill>
                  <a:schemeClr val="accent1"/>
                </a:solidFill>
              </a:rPr>
              <a:t>2</a:t>
            </a:r>
            <a:r>
              <a:rPr lang="en-US" sz="2400" dirty="0">
                <a:solidFill>
                  <a:schemeClr val="accent1"/>
                </a:solidFill>
              </a:rPr>
              <a:t>(</a:t>
            </a:r>
            <a:r>
              <a:rPr lang="en-US" sz="2400" dirty="0" err="1">
                <a:solidFill>
                  <a:schemeClr val="accent1"/>
                </a:solidFill>
              </a:rPr>
              <a:t>aq</a:t>
            </a:r>
            <a:r>
              <a:rPr lang="en-US" sz="2400" dirty="0">
                <a:solidFill>
                  <a:schemeClr val="accent1"/>
                </a:solidFill>
              </a:rPr>
              <a:t>) </a:t>
            </a:r>
            <a:r>
              <a:rPr lang="en-US" sz="2400" dirty="0">
                <a:solidFill>
                  <a:schemeClr val="accent1"/>
                </a:solidFill>
                <a:sym typeface="Wingdings" pitchFamily="2" charset="2"/>
              </a:rPr>
              <a:t> </a:t>
            </a:r>
            <a:r>
              <a:rPr lang="en-US" sz="2400" dirty="0">
                <a:solidFill>
                  <a:schemeClr val="accent1"/>
                </a:solidFill>
              </a:rPr>
              <a:t>Na</a:t>
            </a:r>
            <a:r>
              <a:rPr lang="en-US" sz="2400" baseline="30000" dirty="0">
                <a:solidFill>
                  <a:schemeClr val="accent1"/>
                </a:solidFill>
              </a:rPr>
              <a:t>+</a:t>
            </a:r>
            <a:r>
              <a:rPr lang="en-US" sz="2400" dirty="0">
                <a:solidFill>
                  <a:schemeClr val="accent1"/>
                </a:solidFill>
              </a:rPr>
              <a:t> + C</a:t>
            </a:r>
            <a:r>
              <a:rPr lang="en-US" sz="2400" baseline="-25000" dirty="0">
                <a:solidFill>
                  <a:schemeClr val="accent1"/>
                </a:solidFill>
              </a:rPr>
              <a:t>2</a:t>
            </a:r>
            <a:r>
              <a:rPr lang="en-US" sz="2400" dirty="0">
                <a:solidFill>
                  <a:schemeClr val="accent1"/>
                </a:solidFill>
              </a:rPr>
              <a:t>H</a:t>
            </a:r>
            <a:r>
              <a:rPr lang="en-US" sz="2400" baseline="-25000" dirty="0">
                <a:solidFill>
                  <a:schemeClr val="accent1"/>
                </a:solidFill>
              </a:rPr>
              <a:t>3</a:t>
            </a:r>
            <a:r>
              <a:rPr lang="en-US" sz="2400" dirty="0">
                <a:solidFill>
                  <a:schemeClr val="accent1"/>
                </a:solidFill>
              </a:rPr>
              <a:t>O</a:t>
            </a:r>
            <a:r>
              <a:rPr lang="en-US" sz="2400" baseline="-25000" dirty="0">
                <a:solidFill>
                  <a:schemeClr val="accent1"/>
                </a:solidFill>
              </a:rPr>
              <a:t>2</a:t>
            </a:r>
            <a:r>
              <a:rPr lang="en-US" sz="2400" baseline="30000" dirty="0">
                <a:solidFill>
                  <a:schemeClr val="accent1"/>
                </a:solidFill>
              </a:rPr>
              <a:t>- </a:t>
            </a:r>
            <a:r>
              <a:rPr lang="en-US" sz="2400" dirty="0">
                <a:solidFill>
                  <a:schemeClr val="accent1"/>
                </a:solidFill>
              </a:rPr>
              <a:t>+ H</a:t>
            </a:r>
            <a:r>
              <a:rPr lang="en-US" sz="2400" baseline="-25000" dirty="0">
                <a:solidFill>
                  <a:schemeClr val="accent1"/>
                </a:solidFill>
              </a:rPr>
              <a:t>2</a:t>
            </a:r>
            <a:r>
              <a:rPr lang="en-US" sz="2400" dirty="0">
                <a:solidFill>
                  <a:schemeClr val="accent1"/>
                </a:solidFill>
              </a:rPr>
              <a:t>O(l) + CO</a:t>
            </a:r>
            <a:r>
              <a:rPr lang="en-US" sz="2400" baseline="-25000" dirty="0">
                <a:solidFill>
                  <a:schemeClr val="accent1"/>
                </a:solidFill>
              </a:rPr>
              <a:t>2</a:t>
            </a:r>
            <a:r>
              <a:rPr lang="en-US" sz="2400" dirty="0">
                <a:solidFill>
                  <a:schemeClr val="accent1"/>
                </a:solidFill>
              </a:rPr>
              <a:t>(g)</a:t>
            </a:r>
          </a:p>
        </p:txBody>
      </p:sp>
    </p:spTree>
    <p:extLst>
      <p:ext uri="{BB962C8B-B14F-4D97-AF65-F5344CB8AC3E}">
        <p14:creationId xmlns:p14="http://schemas.microsoft.com/office/powerpoint/2010/main" val="181837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bg1"/>
          </a:solidFill>
        </p:spPr>
        <p:txBody>
          <a:bodyPr/>
          <a:lstStyle/>
          <a:p>
            <a:r>
              <a:rPr lang="en-US" dirty="0">
                <a:solidFill>
                  <a:schemeClr val="accent1"/>
                </a:solidFill>
              </a:rPr>
              <a:t>Now you must be able to…</a:t>
            </a:r>
          </a:p>
        </p:txBody>
      </p:sp>
      <p:sp>
        <p:nvSpPr>
          <p:cNvPr id="5" name="Content Placeholder 4"/>
          <p:cNvSpPr>
            <a:spLocks noGrp="1"/>
          </p:cNvSpPr>
          <p:nvPr>
            <p:ph idx="1"/>
          </p:nvPr>
        </p:nvSpPr>
        <p:spPr/>
        <p:txBody>
          <a:bodyPr/>
          <a:lstStyle/>
          <a:p>
            <a:r>
              <a:rPr lang="en-US" dirty="0"/>
              <a:t>Write products of all reactions.</a:t>
            </a:r>
          </a:p>
          <a:p>
            <a:endParaRPr lang="en-US" dirty="0"/>
          </a:p>
        </p:txBody>
      </p:sp>
      <p:sp>
        <p:nvSpPr>
          <p:cNvPr id="2" name="TextBox 1">
            <a:extLst>
              <a:ext uri="{FF2B5EF4-FFF2-40B4-BE49-F238E27FC236}">
                <a16:creationId xmlns:a16="http://schemas.microsoft.com/office/drawing/2014/main" id="{752F7750-F174-0E4C-9DFB-E551D2BD1680}"/>
              </a:ext>
            </a:extLst>
          </p:cNvPr>
          <p:cNvSpPr txBox="1"/>
          <p:nvPr/>
        </p:nvSpPr>
        <p:spPr>
          <a:xfrm>
            <a:off x="3979572" y="3412901"/>
            <a:ext cx="184731" cy="369332"/>
          </a:xfrm>
          <a:prstGeom prst="rect">
            <a:avLst/>
          </a:prstGeom>
          <a:solidFill>
            <a:schemeClr val="bg1"/>
          </a:solidFill>
        </p:spPr>
        <p:txBody>
          <a:bodyPr wrap="none" rtlCol="0">
            <a:spAutoFit/>
          </a:bodyPr>
          <a:lstStyle/>
          <a:p>
            <a:endParaRPr lang="en-US" dirty="0"/>
          </a:p>
        </p:txBody>
      </p:sp>
    </p:spTree>
    <p:extLst>
      <p:ext uri="{BB962C8B-B14F-4D97-AF65-F5344CB8AC3E}">
        <p14:creationId xmlns:p14="http://schemas.microsoft.com/office/powerpoint/2010/main" val="57595145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Empirical and Molecular Formulas</a:t>
            </a:r>
          </a:p>
        </p:txBody>
      </p:sp>
    </p:spTree>
    <p:extLst>
      <p:ext uri="{BB962C8B-B14F-4D97-AF65-F5344CB8AC3E}">
        <p14:creationId xmlns:p14="http://schemas.microsoft.com/office/powerpoint/2010/main" val="424883826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Objectives</a:t>
            </a:r>
          </a:p>
        </p:txBody>
      </p:sp>
      <p:sp>
        <p:nvSpPr>
          <p:cNvPr id="3" name="Content Placeholder 2"/>
          <p:cNvSpPr>
            <a:spLocks noGrp="1"/>
          </p:cNvSpPr>
          <p:nvPr>
            <p:ph idx="1"/>
          </p:nvPr>
        </p:nvSpPr>
        <p:spPr/>
        <p:txBody>
          <a:bodyPr/>
          <a:lstStyle/>
          <a:p>
            <a:pPr marL="0" indent="0">
              <a:buNone/>
            </a:pPr>
            <a:r>
              <a:rPr lang="en-US" dirty="0">
                <a:solidFill>
                  <a:schemeClr val="accent1"/>
                </a:solidFill>
              </a:rPr>
              <a:t>You should already be able to…</a:t>
            </a:r>
          </a:p>
          <a:p>
            <a:pPr lvl="1"/>
            <a:r>
              <a:rPr lang="en-US" dirty="0"/>
              <a:t>Identify empirical and molecular formulas.</a:t>
            </a:r>
          </a:p>
          <a:p>
            <a:pPr lvl="1"/>
            <a:r>
              <a:rPr lang="en-US" dirty="0"/>
              <a:t>Calculate percent composition.</a:t>
            </a:r>
          </a:p>
          <a:p>
            <a:pPr marL="0" indent="0">
              <a:buNone/>
            </a:pPr>
            <a:r>
              <a:rPr lang="en-US" dirty="0">
                <a:solidFill>
                  <a:schemeClr val="accent1"/>
                </a:solidFill>
              </a:rPr>
              <a:t>By the end of this video you should be able to…</a:t>
            </a:r>
          </a:p>
          <a:p>
            <a:pPr lvl="1"/>
            <a:r>
              <a:rPr lang="en-US" dirty="0"/>
              <a:t>Calculate empirical and molecular formulas from percent composition. </a:t>
            </a:r>
          </a:p>
          <a:p>
            <a:pPr lvl="1"/>
            <a:endParaRPr lang="en-US" dirty="0"/>
          </a:p>
        </p:txBody>
      </p:sp>
    </p:spTree>
    <p:extLst>
      <p:ext uri="{BB962C8B-B14F-4D97-AF65-F5344CB8AC3E}">
        <p14:creationId xmlns:p14="http://schemas.microsoft.com/office/powerpoint/2010/main" val="127551729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of the Video</a:t>
            </a:r>
          </a:p>
        </p:txBody>
      </p:sp>
      <p:sp>
        <p:nvSpPr>
          <p:cNvPr id="3" name="Content Placeholder 2"/>
          <p:cNvSpPr>
            <a:spLocks noGrp="1"/>
          </p:cNvSpPr>
          <p:nvPr>
            <p:ph idx="1"/>
          </p:nvPr>
        </p:nvSpPr>
        <p:spPr>
          <a:xfrm>
            <a:off x="838200" y="1825625"/>
            <a:ext cx="7146701" cy="4351338"/>
          </a:xfrm>
        </p:spPr>
        <p:txBody>
          <a:bodyPr>
            <a:normAutofit lnSpcReduction="10000"/>
          </a:bodyPr>
          <a:lstStyle/>
          <a:p>
            <a:pPr marL="0" indent="0">
              <a:buNone/>
            </a:pPr>
            <a:r>
              <a:rPr lang="en-US" dirty="0"/>
              <a:t>When a compound is first isolated, we often don’t know much about it. Some spectrometers can determine how many atoms are present in the isolated sample so you can calculate and determine what the chemical is.</a:t>
            </a:r>
          </a:p>
          <a:p>
            <a:pPr marL="0" indent="0">
              <a:buNone/>
            </a:pPr>
            <a:r>
              <a:rPr lang="en-US" dirty="0"/>
              <a:t>A compound is found to contain 64.80 % carbon, 13.62 % hydrogen, and 21.58 % oxygen by weight. What is the empirical formula for this compound? </a:t>
            </a:r>
          </a:p>
          <a:p>
            <a:pPr marL="0" indent="0">
              <a:buNone/>
            </a:pPr>
            <a:r>
              <a:rPr lang="en-US" dirty="0"/>
              <a:t>The molecular weight for this compound is 74.14 g/mol. What is its molecular formula?</a:t>
            </a:r>
          </a:p>
          <a:p>
            <a:pPr marL="0" indent="0">
              <a:buNone/>
            </a:pPr>
            <a:endParaRPr lang="en-US" dirty="0"/>
          </a:p>
          <a:p>
            <a:pPr marL="0" indent="0">
              <a:buNone/>
            </a:pPr>
            <a:r>
              <a:rPr lang="en-US" dirty="0"/>
              <a:t/>
            </a:r>
            <a:br>
              <a:rPr lang="en-US" dirty="0"/>
            </a:br>
            <a:endParaRPr lang="en-US" dirty="0"/>
          </a:p>
        </p:txBody>
      </p:sp>
      <p:pic>
        <p:nvPicPr>
          <p:cNvPr id="6146" name="Picture 2" descr="Lab 3">
            <a:extLst>
              <a:ext uri="{FF2B5EF4-FFF2-40B4-BE49-F238E27FC236}">
                <a16:creationId xmlns:a16="http://schemas.microsoft.com/office/drawing/2014/main" id="{DED86149-3393-104E-8172-951147A7AA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9877" y="1390917"/>
            <a:ext cx="3431317" cy="4551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95624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accent1">
                    <a:satMod val="150000"/>
                  </a:schemeClr>
                </a:solidFill>
                <a:ea typeface="+mj-ea"/>
                <a:cs typeface="+mj-cs"/>
              </a:rPr>
              <a:t>Percent Composition</a:t>
            </a:r>
          </a:p>
        </p:txBody>
      </p:sp>
      <p:sp>
        <p:nvSpPr>
          <p:cNvPr id="3" name="Content Placeholder 2"/>
          <p:cNvSpPr>
            <a:spLocks noGrp="1"/>
          </p:cNvSpPr>
          <p:nvPr>
            <p:ph idx="1"/>
          </p:nvPr>
        </p:nvSpPr>
        <p:spPr/>
        <p:txBody>
          <a:bodyPr rtlCol="0">
            <a:normAutofit/>
          </a:bodyPr>
          <a:lstStyle/>
          <a:p>
            <a:pPr marL="118872" indent="0">
              <a:spcBef>
                <a:spcPts val="0"/>
              </a:spcBef>
              <a:buNone/>
              <a:defRPr/>
            </a:pPr>
            <a:r>
              <a:rPr lang="en-US" dirty="0">
                <a:ea typeface="+mn-ea"/>
                <a:cs typeface="+mn-cs"/>
              </a:rPr>
              <a:t>% By mass: </a:t>
            </a:r>
            <a:r>
              <a:rPr lang="en-US" u="sng" dirty="0">
                <a:ea typeface="+mn-ea"/>
                <a:cs typeface="+mn-cs"/>
              </a:rPr>
              <a:t>mass part  </a:t>
            </a:r>
            <a:r>
              <a:rPr lang="en-US" dirty="0">
                <a:ea typeface="+mn-ea"/>
                <a:cs typeface="+mn-cs"/>
              </a:rPr>
              <a:t>x 100</a:t>
            </a:r>
          </a:p>
          <a:p>
            <a:pPr marL="438912" indent="-320040">
              <a:spcBef>
                <a:spcPts val="0"/>
              </a:spcBef>
              <a:buNone/>
              <a:defRPr/>
            </a:pPr>
            <a:r>
              <a:rPr lang="en-US" dirty="0">
                <a:ea typeface="+mn-ea"/>
                <a:cs typeface="+mn-cs"/>
              </a:rPr>
              <a:t>			   total mass</a:t>
            </a:r>
          </a:p>
          <a:p>
            <a:pPr marL="438912" indent="-320040">
              <a:spcBef>
                <a:spcPts val="0"/>
              </a:spcBef>
              <a:buNone/>
              <a:defRPr/>
            </a:pPr>
            <a:endParaRPr lang="en-US" dirty="0">
              <a:ea typeface="+mn-ea"/>
              <a:cs typeface="+mn-cs"/>
            </a:endParaRPr>
          </a:p>
          <a:p>
            <a:pPr marL="633222" indent="-514350">
              <a:spcBef>
                <a:spcPts val="0"/>
              </a:spcBef>
              <a:buFont typeface="Wingdings 2"/>
              <a:buAutoNum type="arabicPeriod"/>
              <a:defRPr/>
            </a:pPr>
            <a:r>
              <a:rPr lang="en-US" dirty="0">
                <a:ea typeface="+mn-ea"/>
                <a:cs typeface="+mn-cs"/>
              </a:rPr>
              <a:t>Find the % by mass of H in phosphoric acid.</a:t>
            </a:r>
          </a:p>
          <a:p>
            <a:pPr marL="118872" indent="0">
              <a:spcBef>
                <a:spcPts val="0"/>
              </a:spcBef>
              <a:buNone/>
              <a:defRPr/>
            </a:pPr>
            <a:r>
              <a:rPr lang="en-US" dirty="0">
                <a:solidFill>
                  <a:srgbClr val="2DA2BF"/>
                </a:solidFill>
                <a:ea typeface="+mn-ea"/>
                <a:cs typeface="+mn-cs"/>
              </a:rPr>
              <a:t>         </a:t>
            </a:r>
            <a:r>
              <a:rPr lang="en-US" dirty="0">
                <a:solidFill>
                  <a:schemeClr val="accent1"/>
                </a:solidFill>
                <a:ea typeface="+mn-ea"/>
                <a:cs typeface="+mn-cs"/>
              </a:rPr>
              <a:t>H</a:t>
            </a:r>
            <a:r>
              <a:rPr lang="en-US" baseline="-25000" dirty="0">
                <a:solidFill>
                  <a:schemeClr val="accent1"/>
                </a:solidFill>
                <a:ea typeface="+mn-ea"/>
                <a:cs typeface="+mn-cs"/>
              </a:rPr>
              <a:t>3</a:t>
            </a:r>
            <a:r>
              <a:rPr lang="en-US" dirty="0">
                <a:solidFill>
                  <a:schemeClr val="accent1"/>
                </a:solidFill>
                <a:ea typeface="+mn-ea"/>
                <a:cs typeface="+mn-cs"/>
              </a:rPr>
              <a:t>PO</a:t>
            </a:r>
            <a:r>
              <a:rPr lang="en-US" baseline="-25000" dirty="0">
                <a:solidFill>
                  <a:schemeClr val="accent1"/>
                </a:solidFill>
                <a:ea typeface="+mn-ea"/>
                <a:cs typeface="+mn-cs"/>
              </a:rPr>
              <a:t>4</a:t>
            </a:r>
            <a:r>
              <a:rPr lang="en-US" dirty="0">
                <a:solidFill>
                  <a:schemeClr val="accent1"/>
                </a:solidFill>
                <a:ea typeface="+mn-ea"/>
                <a:cs typeface="+mn-cs"/>
              </a:rPr>
              <a:t>	         </a:t>
            </a:r>
            <a:r>
              <a:rPr lang="en-US" u="sng" dirty="0">
                <a:solidFill>
                  <a:schemeClr val="accent1"/>
                </a:solidFill>
                <a:ea typeface="+mn-ea"/>
                <a:cs typeface="+mn-cs"/>
              </a:rPr>
              <a:t>3(1.0)			</a:t>
            </a:r>
            <a:r>
              <a:rPr lang="en-US" dirty="0">
                <a:solidFill>
                  <a:schemeClr val="accent1"/>
                </a:solidFill>
                <a:ea typeface="+mn-ea"/>
                <a:cs typeface="+mn-cs"/>
              </a:rPr>
              <a:t>  x 100</a:t>
            </a:r>
            <a:endParaRPr lang="en-US" u="sng" dirty="0">
              <a:solidFill>
                <a:schemeClr val="accent1"/>
              </a:solidFill>
              <a:ea typeface="+mn-ea"/>
              <a:cs typeface="+mn-cs"/>
            </a:endParaRPr>
          </a:p>
          <a:p>
            <a:pPr marL="118872" indent="0">
              <a:spcBef>
                <a:spcPts val="0"/>
              </a:spcBef>
              <a:buNone/>
              <a:defRPr/>
            </a:pPr>
            <a:r>
              <a:rPr lang="en-US" dirty="0">
                <a:solidFill>
                  <a:schemeClr val="accent1"/>
                </a:solidFill>
                <a:ea typeface="+mn-ea"/>
                <a:cs typeface="+mn-cs"/>
              </a:rPr>
              <a:t>		         3(1.0)+32.1+4(16.0)</a:t>
            </a:r>
          </a:p>
          <a:p>
            <a:pPr marL="118872" indent="0">
              <a:spcBef>
                <a:spcPts val="0"/>
              </a:spcBef>
              <a:buNone/>
              <a:defRPr/>
            </a:pPr>
            <a:r>
              <a:rPr lang="en-US" dirty="0">
                <a:solidFill>
                  <a:schemeClr val="accent1"/>
                </a:solidFill>
                <a:ea typeface="+mn-ea"/>
                <a:cs typeface="+mn-cs"/>
              </a:rPr>
              <a:t>   	</a:t>
            </a:r>
          </a:p>
          <a:p>
            <a:pPr marL="118872" indent="0">
              <a:spcBef>
                <a:spcPts val="0"/>
              </a:spcBef>
              <a:buNone/>
              <a:defRPr/>
            </a:pPr>
            <a:r>
              <a:rPr lang="en-US" dirty="0">
                <a:solidFill>
                  <a:schemeClr val="accent1"/>
                </a:solidFill>
              </a:rPr>
              <a:t>	</a:t>
            </a:r>
            <a:r>
              <a:rPr lang="en-US" dirty="0">
                <a:solidFill>
                  <a:schemeClr val="accent1"/>
                </a:solidFill>
                <a:ea typeface="+mn-ea"/>
                <a:cs typeface="+mn-cs"/>
              </a:rPr>
              <a:t>= 3.02%</a:t>
            </a:r>
          </a:p>
        </p:txBody>
      </p:sp>
    </p:spTree>
    <p:extLst>
      <p:ext uri="{BB962C8B-B14F-4D97-AF65-F5344CB8AC3E}">
        <p14:creationId xmlns:p14="http://schemas.microsoft.com/office/powerpoint/2010/main" val="1868599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Molar Mass</a:t>
            </a:r>
          </a:p>
        </p:txBody>
      </p:sp>
      <p:sp>
        <p:nvSpPr>
          <p:cNvPr id="3" name="Content Placeholder 2"/>
          <p:cNvSpPr>
            <a:spLocks noGrp="1"/>
          </p:cNvSpPr>
          <p:nvPr>
            <p:ph idx="1"/>
          </p:nvPr>
        </p:nvSpPr>
        <p:spPr/>
        <p:txBody>
          <a:bodyPr/>
          <a:lstStyle/>
          <a:p>
            <a:r>
              <a:rPr lang="en-US" dirty="0">
                <a:solidFill>
                  <a:schemeClr val="accent1"/>
                </a:solidFill>
              </a:rPr>
              <a:t>Molar Mass </a:t>
            </a:r>
            <a:r>
              <a:rPr lang="en-US" dirty="0"/>
              <a:t>(aka gram formula mass or molecular mass) is the mass of one mole of a substance. </a:t>
            </a:r>
          </a:p>
          <a:p>
            <a:r>
              <a:rPr lang="en-US" dirty="0"/>
              <a:t>Element’s molar masses are reported on the periodic table.</a:t>
            </a:r>
          </a:p>
          <a:p>
            <a:endParaRPr lang="en-US" dirty="0"/>
          </a:p>
        </p:txBody>
      </p:sp>
      <p:pic>
        <p:nvPicPr>
          <p:cNvPr id="10242" name="Picture 2" descr="http://t0.gstatic.com/images?q=tbn:d0hkUdTQfIu6QM:http://www.yorktown.k12.in.us/yhs/teachers/clucas/Mass%2520of%2520Mole%25201_edited.JPG">
            <a:hlinkClick r:id="rId2"/>
          </p:cNvPr>
          <p:cNvPicPr>
            <a:picLocks noChangeAspect="1" noChangeArrowheads="1"/>
          </p:cNvPicPr>
          <p:nvPr/>
        </p:nvPicPr>
        <p:blipFill>
          <a:blip r:embed="rId3" cstate="print"/>
          <a:srcRect/>
          <a:stretch>
            <a:fillRect/>
          </a:stretch>
        </p:blipFill>
        <p:spPr bwMode="auto">
          <a:xfrm>
            <a:off x="5867400" y="4191000"/>
            <a:ext cx="3657600" cy="2209800"/>
          </a:xfrm>
          <a:prstGeom prst="rect">
            <a:avLst/>
          </a:prstGeom>
          <a:noFill/>
        </p:spPr>
      </p:pic>
    </p:spTree>
    <p:extLst>
      <p:ext uri="{BB962C8B-B14F-4D97-AF65-F5344CB8AC3E}">
        <p14:creationId xmlns:p14="http://schemas.microsoft.com/office/powerpoint/2010/main" val="313666982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a:solidFill>
                  <a:schemeClr val="accent1"/>
                </a:solidFill>
                <a:ea typeface="ＭＳ Ｐゴシック" charset="0"/>
                <a:cs typeface="+mj-cs"/>
              </a:rPr>
              <a:t>Example 2</a:t>
            </a:r>
          </a:p>
        </p:txBody>
      </p:sp>
      <p:sp>
        <p:nvSpPr>
          <p:cNvPr id="3" name="Content Placeholder 2"/>
          <p:cNvSpPr>
            <a:spLocks noGrp="1"/>
          </p:cNvSpPr>
          <p:nvPr>
            <p:ph idx="1"/>
          </p:nvPr>
        </p:nvSpPr>
        <p:spPr/>
        <p:txBody>
          <a:bodyPr/>
          <a:lstStyle/>
          <a:p>
            <a:pPr marL="119062" indent="0">
              <a:buNone/>
              <a:defRPr/>
            </a:pPr>
            <a:r>
              <a:rPr lang="en-US" dirty="0">
                <a:ea typeface="ＭＳ Ｐゴシック" charset="0"/>
                <a:cs typeface="+mn-cs"/>
              </a:rPr>
              <a:t>Find the percent by mass of </a:t>
            </a:r>
            <a:r>
              <a:rPr lang="en-US" dirty="0" err="1">
                <a:ea typeface="ＭＳ Ｐゴシック" charset="0"/>
                <a:cs typeface="+mn-cs"/>
              </a:rPr>
              <a:t>Ca</a:t>
            </a:r>
            <a:r>
              <a:rPr lang="en-US" dirty="0">
                <a:ea typeface="ＭＳ Ｐゴシック" charset="0"/>
                <a:cs typeface="+mn-cs"/>
              </a:rPr>
              <a:t> in </a:t>
            </a:r>
            <a:r>
              <a:rPr lang="en-US" dirty="0" err="1">
                <a:ea typeface="ＭＳ Ｐゴシック" charset="0"/>
                <a:cs typeface="+mn-cs"/>
              </a:rPr>
              <a:t>Ca</a:t>
            </a:r>
            <a:r>
              <a:rPr lang="en-US" dirty="0">
                <a:ea typeface="ＭＳ Ｐゴシック" charset="0"/>
                <a:cs typeface="+mn-cs"/>
              </a:rPr>
              <a:t>(OH)</a:t>
            </a:r>
            <a:r>
              <a:rPr lang="en-US" baseline="-25000" dirty="0">
                <a:ea typeface="ＭＳ Ｐゴシック" charset="0"/>
                <a:cs typeface="+mn-cs"/>
              </a:rPr>
              <a:t>2</a:t>
            </a:r>
            <a:r>
              <a:rPr lang="en-US" dirty="0">
                <a:ea typeface="ＭＳ Ｐゴシック" charset="0"/>
                <a:cs typeface="+mn-cs"/>
              </a:rPr>
              <a:t>.</a:t>
            </a:r>
          </a:p>
          <a:p>
            <a:pPr marL="119062" indent="0">
              <a:buNone/>
              <a:defRPr/>
            </a:pPr>
            <a:endParaRPr lang="en-US" dirty="0">
              <a:solidFill>
                <a:schemeClr val="accent1"/>
              </a:solidFill>
              <a:ea typeface="ＭＳ Ｐゴシック" charset="0"/>
              <a:cs typeface="+mn-cs"/>
            </a:endParaRPr>
          </a:p>
          <a:p>
            <a:pPr marL="118872" indent="0">
              <a:spcBef>
                <a:spcPts val="0"/>
              </a:spcBef>
              <a:buNone/>
              <a:defRPr/>
            </a:pPr>
            <a:r>
              <a:rPr lang="en-US" dirty="0">
                <a:solidFill>
                  <a:schemeClr val="accent1"/>
                </a:solidFill>
                <a:ea typeface="ＭＳ Ｐゴシック" charset="0"/>
                <a:cs typeface="+mn-cs"/>
              </a:rPr>
              <a:t> 	</a:t>
            </a:r>
            <a:r>
              <a:rPr lang="en-US" u="sng" dirty="0">
                <a:solidFill>
                  <a:schemeClr val="accent1"/>
                </a:solidFill>
                <a:ea typeface="ＭＳ Ｐゴシック" charset="0"/>
                <a:cs typeface="+mn-cs"/>
              </a:rPr>
              <a:t>40.0 			</a:t>
            </a:r>
            <a:r>
              <a:rPr lang="en-US" dirty="0">
                <a:solidFill>
                  <a:schemeClr val="accent1"/>
                </a:solidFill>
                <a:ea typeface="ＭＳ Ｐゴシック" charset="0"/>
                <a:cs typeface="+mn-cs"/>
              </a:rPr>
              <a:t>       x 100</a:t>
            </a:r>
            <a:endParaRPr lang="en-US" u="sng" dirty="0">
              <a:solidFill>
                <a:schemeClr val="accent1"/>
              </a:solidFill>
              <a:ea typeface="ＭＳ Ｐゴシック" charset="0"/>
              <a:cs typeface="+mn-cs"/>
            </a:endParaRPr>
          </a:p>
          <a:p>
            <a:pPr marL="118872" indent="0">
              <a:spcBef>
                <a:spcPts val="0"/>
              </a:spcBef>
              <a:buNone/>
              <a:defRPr/>
            </a:pPr>
            <a:r>
              <a:rPr lang="en-US" dirty="0">
                <a:solidFill>
                  <a:schemeClr val="accent1"/>
                </a:solidFill>
                <a:ea typeface="ＭＳ Ｐゴシック" charset="0"/>
                <a:cs typeface="+mn-cs"/>
              </a:rPr>
              <a:t>	40.0+2(16.0)+2(1.0)</a:t>
            </a:r>
          </a:p>
          <a:p>
            <a:pPr marL="118872" indent="0">
              <a:spcBef>
                <a:spcPts val="0"/>
              </a:spcBef>
              <a:buNone/>
              <a:defRPr/>
            </a:pPr>
            <a:endParaRPr lang="en-US" dirty="0">
              <a:solidFill>
                <a:schemeClr val="accent1"/>
              </a:solidFill>
              <a:ea typeface="ＭＳ Ｐゴシック" charset="0"/>
              <a:cs typeface="+mn-cs"/>
            </a:endParaRPr>
          </a:p>
          <a:p>
            <a:pPr marL="118872" indent="0">
              <a:spcBef>
                <a:spcPts val="0"/>
              </a:spcBef>
              <a:buNone/>
              <a:defRPr/>
            </a:pPr>
            <a:r>
              <a:rPr lang="en-US" dirty="0">
                <a:solidFill>
                  <a:schemeClr val="accent1"/>
                </a:solidFill>
                <a:ea typeface="ＭＳ Ｐゴシック" charset="0"/>
                <a:cs typeface="+mn-cs"/>
              </a:rPr>
              <a:t>   	= 54.1%</a:t>
            </a:r>
          </a:p>
        </p:txBody>
      </p:sp>
    </p:spTree>
    <p:extLst>
      <p:ext uri="{BB962C8B-B14F-4D97-AF65-F5344CB8AC3E}">
        <p14:creationId xmlns:p14="http://schemas.microsoft.com/office/powerpoint/2010/main" val="7029831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accent1">
                    <a:satMod val="150000"/>
                  </a:schemeClr>
                </a:solidFill>
                <a:ea typeface="+mj-ea"/>
                <a:cs typeface="+mj-cs"/>
              </a:rPr>
              <a:t>Example 3</a:t>
            </a:r>
          </a:p>
        </p:txBody>
      </p:sp>
      <p:sp>
        <p:nvSpPr>
          <p:cNvPr id="39939" name="Content Placeholder 2"/>
          <p:cNvSpPr>
            <a:spLocks noGrp="1"/>
          </p:cNvSpPr>
          <p:nvPr>
            <p:ph idx="1"/>
          </p:nvPr>
        </p:nvSpPr>
        <p:spPr/>
        <p:txBody>
          <a:bodyPr>
            <a:normAutofit/>
          </a:bodyPr>
          <a:lstStyle/>
          <a:p>
            <a:pPr marL="117475" indent="0">
              <a:buNone/>
            </a:pPr>
            <a:r>
              <a:rPr lang="en-US" sz="3600" dirty="0">
                <a:latin typeface="Corbel" charset="0"/>
                <a:ea typeface="MS PGothic" charset="0"/>
              </a:rPr>
              <a:t>A sample of a substance containing only magnesium and chlorine was tested in the laboratory and found to be composed of 74.5% chlorine by mass. If the total mass of the sample was 190.2 grams, what is the mass of the chlorine? </a:t>
            </a:r>
          </a:p>
          <a:p>
            <a:pPr marL="117475" indent="0">
              <a:buNone/>
            </a:pPr>
            <a:r>
              <a:rPr lang="en-US" sz="3600" dirty="0">
                <a:solidFill>
                  <a:schemeClr val="accent1"/>
                </a:solidFill>
                <a:latin typeface="Corbel" charset="0"/>
                <a:ea typeface="MS PGothic" charset="0"/>
              </a:rPr>
              <a:t>0.745 (190.2) =</a:t>
            </a:r>
          </a:p>
        </p:txBody>
      </p:sp>
      <p:sp>
        <p:nvSpPr>
          <p:cNvPr id="4" name="TextBox 3"/>
          <p:cNvSpPr txBox="1">
            <a:spLocks noChangeArrowheads="1"/>
          </p:cNvSpPr>
          <p:nvPr/>
        </p:nvSpPr>
        <p:spPr bwMode="auto">
          <a:xfrm>
            <a:off x="5257800" y="5181601"/>
            <a:ext cx="2819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orbel" charset="0"/>
                <a:ea typeface="MS PGothic" charset="0"/>
                <a:cs typeface="MS PGothic" charset="0"/>
              </a:defRPr>
            </a:lvl1pPr>
            <a:lvl2pPr marL="742950" indent="-285750">
              <a:defRPr sz="2800">
                <a:solidFill>
                  <a:schemeClr val="tx1"/>
                </a:solidFill>
                <a:latin typeface="Corbel" charset="0"/>
                <a:ea typeface="MS PGothic" charset="0"/>
                <a:cs typeface="MS PGothic" charset="0"/>
              </a:defRPr>
            </a:lvl2pPr>
            <a:lvl3pPr marL="1143000">
              <a:defRPr sz="2400">
                <a:solidFill>
                  <a:schemeClr val="tx1"/>
                </a:solidFill>
                <a:latin typeface="Corbel" charset="0"/>
                <a:ea typeface="MS PGothic" charset="0"/>
                <a:cs typeface="MS PGothic" charset="0"/>
              </a:defRPr>
            </a:lvl3pPr>
            <a:lvl4pPr marL="1600200" indent="-228600">
              <a:defRPr sz="2000">
                <a:solidFill>
                  <a:schemeClr val="tx1"/>
                </a:solidFill>
                <a:latin typeface="Corbel" charset="0"/>
                <a:ea typeface="MS PGothic" charset="0"/>
                <a:cs typeface="MS PGothic" charset="0"/>
              </a:defRPr>
            </a:lvl4pPr>
            <a:lvl5pPr marL="2057400" indent="-228600">
              <a:defRPr sz="2000">
                <a:solidFill>
                  <a:schemeClr val="tx1"/>
                </a:solidFill>
                <a:latin typeface="Corbel" charset="0"/>
                <a:ea typeface="MS PGothic" charset="0"/>
                <a:cs typeface="MS PGothic" charset="0"/>
              </a:defRPr>
            </a:lvl5pPr>
            <a:lvl6pPr marL="2514600" indent="-228600" eaLnBrk="0" fontAlgn="base" hangingPunct="0">
              <a:spcAft>
                <a:spcPct val="0"/>
              </a:spcAft>
              <a:buClr>
                <a:srgbClr val="474B78"/>
              </a:buClr>
              <a:buFont typeface="Wingdings 3" charset="0"/>
              <a:buChar char=""/>
              <a:defRPr sz="2000">
                <a:solidFill>
                  <a:schemeClr val="tx1"/>
                </a:solidFill>
                <a:latin typeface="Corbel" charset="0"/>
                <a:ea typeface="MS PGothic" charset="0"/>
                <a:cs typeface="MS PGothic" charset="0"/>
              </a:defRPr>
            </a:lvl6pPr>
            <a:lvl7pPr marL="2971800" indent="-228600" eaLnBrk="0" fontAlgn="base" hangingPunct="0">
              <a:spcAft>
                <a:spcPct val="0"/>
              </a:spcAft>
              <a:buClr>
                <a:srgbClr val="474B78"/>
              </a:buClr>
              <a:buFont typeface="Wingdings 3" charset="0"/>
              <a:buChar char=""/>
              <a:defRPr sz="2000">
                <a:solidFill>
                  <a:schemeClr val="tx1"/>
                </a:solidFill>
                <a:latin typeface="Corbel" charset="0"/>
                <a:ea typeface="MS PGothic" charset="0"/>
                <a:cs typeface="MS PGothic" charset="0"/>
              </a:defRPr>
            </a:lvl7pPr>
            <a:lvl8pPr marL="3429000" indent="-228600" eaLnBrk="0" fontAlgn="base" hangingPunct="0">
              <a:spcAft>
                <a:spcPct val="0"/>
              </a:spcAft>
              <a:buClr>
                <a:srgbClr val="474B78"/>
              </a:buClr>
              <a:buFont typeface="Wingdings 3" charset="0"/>
              <a:buChar char=""/>
              <a:defRPr sz="2000">
                <a:solidFill>
                  <a:schemeClr val="tx1"/>
                </a:solidFill>
                <a:latin typeface="Corbel" charset="0"/>
                <a:ea typeface="MS PGothic" charset="0"/>
                <a:cs typeface="MS PGothic" charset="0"/>
              </a:defRPr>
            </a:lvl8pPr>
            <a:lvl9pPr marL="3886200" indent="-228600" eaLnBrk="0" fontAlgn="base" hangingPunct="0">
              <a:spcAft>
                <a:spcPct val="0"/>
              </a:spcAft>
              <a:buClr>
                <a:srgbClr val="474B78"/>
              </a:buClr>
              <a:buFont typeface="Wingdings 3" charset="0"/>
              <a:buChar char=""/>
              <a:defRPr sz="2000">
                <a:solidFill>
                  <a:schemeClr val="tx1"/>
                </a:solidFill>
                <a:latin typeface="Corbel" charset="0"/>
                <a:ea typeface="MS PGothic" charset="0"/>
                <a:cs typeface="MS PGothic" charset="0"/>
              </a:defRPr>
            </a:lvl9pPr>
          </a:lstStyle>
          <a:p>
            <a:r>
              <a:rPr lang="en-US" sz="2800">
                <a:solidFill>
                  <a:schemeClr val="accent1"/>
                </a:solidFill>
              </a:rPr>
              <a:t>141.7 grams</a:t>
            </a:r>
          </a:p>
        </p:txBody>
      </p:sp>
    </p:spTree>
    <p:extLst>
      <p:ext uri="{BB962C8B-B14F-4D97-AF65-F5344CB8AC3E}">
        <p14:creationId xmlns:p14="http://schemas.microsoft.com/office/powerpoint/2010/main" val="13472214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3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Empirical Formulas</a:t>
            </a:r>
          </a:p>
        </p:txBody>
      </p:sp>
      <p:sp>
        <p:nvSpPr>
          <p:cNvPr id="3" name="Content Placeholder 2"/>
          <p:cNvSpPr>
            <a:spLocks noGrp="1"/>
          </p:cNvSpPr>
          <p:nvPr>
            <p:ph idx="1"/>
          </p:nvPr>
        </p:nvSpPr>
        <p:spPr/>
        <p:txBody>
          <a:bodyPr>
            <a:normAutofit/>
          </a:bodyPr>
          <a:lstStyle/>
          <a:p>
            <a:pPr marL="0" indent="0">
              <a:buNone/>
            </a:pPr>
            <a:r>
              <a:rPr lang="en-US" dirty="0"/>
              <a:t>Empirical formula refers to any molecular formula in it’s reduced form.</a:t>
            </a:r>
          </a:p>
          <a:p>
            <a:pPr>
              <a:buNone/>
            </a:pPr>
            <a:endParaRPr lang="en-US" dirty="0"/>
          </a:p>
          <a:p>
            <a:pPr>
              <a:buNone/>
            </a:pPr>
            <a:r>
              <a:rPr lang="en-US" dirty="0"/>
              <a:t>Are these empirical? If not, reduce them:</a:t>
            </a:r>
          </a:p>
          <a:p>
            <a:pPr marL="1191006" lvl="2" indent="-514350">
              <a:buAutoNum type="arabicPeriod"/>
            </a:pPr>
            <a:r>
              <a:rPr lang="en-US" dirty="0"/>
              <a:t>C</a:t>
            </a:r>
            <a:r>
              <a:rPr lang="en-US" baseline="-25000" dirty="0"/>
              <a:t>4</a:t>
            </a:r>
            <a:r>
              <a:rPr lang="en-US" dirty="0"/>
              <a:t>H</a:t>
            </a:r>
            <a:r>
              <a:rPr lang="en-US" baseline="-25000" dirty="0"/>
              <a:t>8</a:t>
            </a:r>
          </a:p>
          <a:p>
            <a:pPr marL="1191006" lvl="2" indent="-514350">
              <a:buAutoNum type="arabicPeriod"/>
            </a:pPr>
            <a:r>
              <a:rPr lang="en-US" dirty="0"/>
              <a:t>C</a:t>
            </a:r>
            <a:r>
              <a:rPr lang="en-US" baseline="-25000" dirty="0"/>
              <a:t>6</a:t>
            </a:r>
            <a:r>
              <a:rPr lang="en-US" dirty="0"/>
              <a:t>H</a:t>
            </a:r>
            <a:r>
              <a:rPr lang="en-US" baseline="-25000" dirty="0"/>
              <a:t>12</a:t>
            </a:r>
            <a:r>
              <a:rPr lang="en-US" dirty="0"/>
              <a:t>O</a:t>
            </a:r>
            <a:r>
              <a:rPr lang="en-US" baseline="-25000" dirty="0"/>
              <a:t>6</a:t>
            </a:r>
          </a:p>
          <a:p>
            <a:pPr marL="1191006" lvl="2" indent="-514350">
              <a:buAutoNum type="arabicPeriod"/>
            </a:pPr>
            <a:r>
              <a:rPr lang="en-US" dirty="0"/>
              <a:t>N</a:t>
            </a:r>
            <a:r>
              <a:rPr lang="en-US" baseline="-25000" dirty="0"/>
              <a:t>3</a:t>
            </a:r>
            <a:r>
              <a:rPr lang="en-US" dirty="0"/>
              <a:t>O</a:t>
            </a:r>
            <a:r>
              <a:rPr lang="en-US" baseline="-25000" dirty="0"/>
              <a:t>6</a:t>
            </a:r>
          </a:p>
          <a:p>
            <a:pPr marL="1191006" lvl="2" indent="-514350">
              <a:buAutoNum type="arabicPeriod"/>
            </a:pPr>
            <a:r>
              <a:rPr lang="en-US" dirty="0"/>
              <a:t>Na</a:t>
            </a:r>
            <a:r>
              <a:rPr lang="en-US" baseline="-25000" dirty="0"/>
              <a:t>2</a:t>
            </a:r>
            <a:r>
              <a:rPr lang="en-US" dirty="0"/>
              <a:t>(OH)</a:t>
            </a:r>
            <a:r>
              <a:rPr lang="en-US" baseline="-25000" dirty="0"/>
              <a:t>2</a:t>
            </a:r>
          </a:p>
          <a:p>
            <a:pPr marL="633222" indent="-514350">
              <a:buAutoNum type="arabicPeriod"/>
            </a:pPr>
            <a:endParaRPr lang="en-US" dirty="0"/>
          </a:p>
        </p:txBody>
      </p:sp>
      <p:sp>
        <p:nvSpPr>
          <p:cNvPr id="4" name="TextBox 3"/>
          <p:cNvSpPr txBox="1"/>
          <p:nvPr/>
        </p:nvSpPr>
        <p:spPr>
          <a:xfrm>
            <a:off x="5181600" y="4041126"/>
            <a:ext cx="4191000" cy="1815882"/>
          </a:xfrm>
          <a:prstGeom prst="rect">
            <a:avLst/>
          </a:prstGeom>
          <a:noFill/>
        </p:spPr>
        <p:txBody>
          <a:bodyPr wrap="square" rtlCol="0">
            <a:spAutoFit/>
          </a:bodyPr>
          <a:lstStyle/>
          <a:p>
            <a:pPr marL="342900" indent="-342900">
              <a:buAutoNum type="arabicPeriod"/>
            </a:pPr>
            <a:r>
              <a:rPr lang="en-US" sz="2800" dirty="0">
                <a:solidFill>
                  <a:schemeClr val="accent1"/>
                </a:solidFill>
              </a:rPr>
              <a:t>CH</a:t>
            </a:r>
            <a:r>
              <a:rPr lang="en-US" sz="2800" baseline="-25000" dirty="0">
                <a:solidFill>
                  <a:schemeClr val="accent1"/>
                </a:solidFill>
              </a:rPr>
              <a:t>2</a:t>
            </a:r>
          </a:p>
          <a:p>
            <a:pPr marL="342900" indent="-342900">
              <a:buAutoNum type="arabicPeriod"/>
            </a:pPr>
            <a:r>
              <a:rPr lang="en-US" sz="2800" dirty="0">
                <a:solidFill>
                  <a:schemeClr val="accent1"/>
                </a:solidFill>
              </a:rPr>
              <a:t>CH</a:t>
            </a:r>
            <a:r>
              <a:rPr lang="en-US" sz="2800" baseline="-25000" dirty="0">
                <a:solidFill>
                  <a:schemeClr val="accent1"/>
                </a:solidFill>
              </a:rPr>
              <a:t>2</a:t>
            </a:r>
            <a:r>
              <a:rPr lang="en-US" sz="2800" dirty="0">
                <a:solidFill>
                  <a:schemeClr val="accent1"/>
                </a:solidFill>
              </a:rPr>
              <a:t>O</a:t>
            </a:r>
          </a:p>
          <a:p>
            <a:pPr marL="342900" indent="-342900">
              <a:buAutoNum type="arabicPeriod"/>
            </a:pPr>
            <a:r>
              <a:rPr lang="en-US" sz="2800" dirty="0">
                <a:solidFill>
                  <a:schemeClr val="accent1"/>
                </a:solidFill>
              </a:rPr>
              <a:t>NO</a:t>
            </a:r>
            <a:r>
              <a:rPr lang="en-US" sz="2800" baseline="-25000" dirty="0">
                <a:solidFill>
                  <a:schemeClr val="accent1"/>
                </a:solidFill>
              </a:rPr>
              <a:t>2</a:t>
            </a:r>
          </a:p>
          <a:p>
            <a:pPr marL="342900" indent="-342900">
              <a:buAutoNum type="arabicPeriod"/>
            </a:pPr>
            <a:r>
              <a:rPr lang="en-US" sz="2800" dirty="0" err="1">
                <a:solidFill>
                  <a:schemeClr val="accent1"/>
                </a:solidFill>
              </a:rPr>
              <a:t>NaOH</a:t>
            </a:r>
            <a:endParaRPr lang="en-US" sz="2800" dirty="0">
              <a:solidFill>
                <a:schemeClr val="accent1"/>
              </a:solidFill>
            </a:endParaRPr>
          </a:p>
        </p:txBody>
      </p:sp>
    </p:spTree>
    <p:extLst>
      <p:ext uri="{BB962C8B-B14F-4D97-AF65-F5344CB8AC3E}">
        <p14:creationId xmlns:p14="http://schemas.microsoft.com/office/powerpoint/2010/main" val="48144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accent1">
                    <a:satMod val="150000"/>
                  </a:schemeClr>
                </a:solidFill>
                <a:ea typeface="+mj-ea"/>
                <a:cs typeface="+mj-cs"/>
              </a:rPr>
              <a:t>Molecular Formulas</a:t>
            </a:r>
          </a:p>
        </p:txBody>
      </p:sp>
      <p:sp>
        <p:nvSpPr>
          <p:cNvPr id="3" name="Content Placeholder 2"/>
          <p:cNvSpPr>
            <a:spLocks noGrp="1"/>
          </p:cNvSpPr>
          <p:nvPr>
            <p:ph idx="1"/>
          </p:nvPr>
        </p:nvSpPr>
        <p:spPr/>
        <p:txBody>
          <a:bodyPr>
            <a:normAutofit/>
          </a:bodyPr>
          <a:lstStyle/>
          <a:p>
            <a:pPr eaLnBrk="1" hangingPunct="1">
              <a:defRPr/>
            </a:pPr>
            <a:r>
              <a:rPr lang="en-US" dirty="0">
                <a:ea typeface="ＭＳ Ｐゴシック" charset="0"/>
                <a:cs typeface="+mn-cs"/>
              </a:rPr>
              <a:t>Molecular Formulas are some multiple of the empirical formula.</a:t>
            </a:r>
          </a:p>
          <a:p>
            <a:pPr lvl="1" eaLnBrk="1" hangingPunct="1">
              <a:defRPr/>
            </a:pPr>
            <a:r>
              <a:rPr lang="en-US" dirty="0">
                <a:ea typeface="ＭＳ Ｐゴシック" charset="0"/>
                <a:cs typeface="+mn-cs"/>
              </a:rPr>
              <a:t>If the empirical formula is CH</a:t>
            </a:r>
            <a:r>
              <a:rPr lang="en-US" baseline="-25000" dirty="0">
                <a:ea typeface="ＭＳ Ｐゴシック" charset="0"/>
                <a:cs typeface="+mn-cs"/>
              </a:rPr>
              <a:t>4</a:t>
            </a:r>
            <a:r>
              <a:rPr lang="en-US" dirty="0">
                <a:ea typeface="ＭＳ Ｐゴシック" charset="0"/>
                <a:cs typeface="+mn-cs"/>
              </a:rPr>
              <a:t> a molecular formula could be CH</a:t>
            </a:r>
            <a:r>
              <a:rPr lang="en-US" baseline="-25000" dirty="0">
                <a:ea typeface="ＭＳ Ｐゴシック" charset="0"/>
                <a:cs typeface="+mn-cs"/>
              </a:rPr>
              <a:t>4</a:t>
            </a:r>
            <a:r>
              <a:rPr lang="en-US" dirty="0">
                <a:ea typeface="ＭＳ Ｐゴシック" charset="0"/>
                <a:cs typeface="+mn-cs"/>
              </a:rPr>
              <a:t>, C</a:t>
            </a:r>
            <a:r>
              <a:rPr lang="en-US" baseline="-25000" dirty="0">
                <a:ea typeface="ＭＳ Ｐゴシック" charset="0"/>
                <a:cs typeface="+mn-cs"/>
              </a:rPr>
              <a:t>2</a:t>
            </a:r>
            <a:r>
              <a:rPr lang="en-US" dirty="0">
                <a:ea typeface="ＭＳ Ｐゴシック" charset="0"/>
                <a:cs typeface="+mn-cs"/>
              </a:rPr>
              <a:t>H</a:t>
            </a:r>
            <a:r>
              <a:rPr lang="en-US" baseline="-25000" dirty="0">
                <a:ea typeface="ＭＳ Ｐゴシック" charset="0"/>
                <a:cs typeface="+mn-cs"/>
              </a:rPr>
              <a:t>8</a:t>
            </a:r>
            <a:r>
              <a:rPr lang="en-US" dirty="0">
                <a:ea typeface="ＭＳ Ｐゴシック" charset="0"/>
                <a:cs typeface="+mn-cs"/>
              </a:rPr>
              <a:t>, C</a:t>
            </a:r>
            <a:r>
              <a:rPr lang="en-US" baseline="-25000" dirty="0">
                <a:ea typeface="ＭＳ Ｐゴシック" charset="0"/>
                <a:cs typeface="+mn-cs"/>
              </a:rPr>
              <a:t>3</a:t>
            </a:r>
            <a:r>
              <a:rPr lang="en-US" dirty="0">
                <a:ea typeface="ＭＳ Ｐゴシック" charset="0"/>
                <a:cs typeface="+mn-cs"/>
              </a:rPr>
              <a:t>H</a:t>
            </a:r>
            <a:r>
              <a:rPr lang="en-US" baseline="-25000" dirty="0">
                <a:ea typeface="ＭＳ Ｐゴシック" charset="0"/>
                <a:cs typeface="+mn-cs"/>
              </a:rPr>
              <a:t>12</a:t>
            </a:r>
            <a:r>
              <a:rPr lang="en-US" dirty="0">
                <a:ea typeface="ＭＳ Ｐゴシック" charset="0"/>
                <a:cs typeface="+mn-cs"/>
              </a:rPr>
              <a:t> etc. </a:t>
            </a:r>
          </a:p>
          <a:p>
            <a:pPr eaLnBrk="1" hangingPunct="1">
              <a:defRPr/>
            </a:pPr>
            <a:r>
              <a:rPr lang="en-US" dirty="0">
                <a:solidFill>
                  <a:schemeClr val="accent1"/>
                </a:solidFill>
                <a:ea typeface="ＭＳ Ｐゴシック" charset="0"/>
                <a:cs typeface="+mn-cs"/>
              </a:rPr>
              <a:t>A compound whose empirical formula is NH</a:t>
            </a:r>
            <a:r>
              <a:rPr lang="en-US" baseline="-25000" dirty="0">
                <a:solidFill>
                  <a:schemeClr val="accent1"/>
                </a:solidFill>
                <a:ea typeface="ＭＳ Ｐゴシック" charset="0"/>
                <a:cs typeface="+mn-cs"/>
              </a:rPr>
              <a:t>3 </a:t>
            </a:r>
            <a:r>
              <a:rPr lang="en-US" dirty="0">
                <a:solidFill>
                  <a:schemeClr val="accent1"/>
                </a:solidFill>
                <a:ea typeface="ＭＳ Ｐゴシック" charset="0"/>
                <a:cs typeface="+mn-cs"/>
              </a:rPr>
              <a:t>has a mass of 34 g/mol. What is the molecular formula?</a:t>
            </a:r>
          </a:p>
          <a:p>
            <a:pPr marL="119062" indent="0">
              <a:buNone/>
              <a:defRPr/>
            </a:pPr>
            <a:r>
              <a:rPr lang="en-US" dirty="0">
                <a:solidFill>
                  <a:schemeClr val="accent1"/>
                </a:solidFill>
                <a:ea typeface="ＭＳ Ｐゴシック" charset="0"/>
                <a:cs typeface="+mn-cs"/>
              </a:rPr>
              <a:t>		NH</a:t>
            </a:r>
            <a:r>
              <a:rPr lang="en-US" baseline="-25000" dirty="0">
                <a:solidFill>
                  <a:schemeClr val="accent1"/>
                </a:solidFill>
                <a:ea typeface="ＭＳ Ｐゴシック" charset="0"/>
                <a:cs typeface="+mn-cs"/>
              </a:rPr>
              <a:t>3</a:t>
            </a:r>
            <a:r>
              <a:rPr lang="en-US" dirty="0">
                <a:solidFill>
                  <a:schemeClr val="accent1"/>
                </a:solidFill>
                <a:ea typeface="ＭＳ Ｐゴシック" charset="0"/>
                <a:cs typeface="+mn-cs"/>
              </a:rPr>
              <a:t> = 17.0 g/</a:t>
            </a:r>
            <a:r>
              <a:rPr lang="en-US" dirty="0" err="1">
                <a:solidFill>
                  <a:schemeClr val="accent1"/>
                </a:solidFill>
                <a:ea typeface="ＭＳ Ｐゴシック" charset="0"/>
                <a:cs typeface="+mn-cs"/>
              </a:rPr>
              <a:t>mol</a:t>
            </a:r>
            <a:r>
              <a:rPr lang="en-US" dirty="0">
                <a:solidFill>
                  <a:schemeClr val="accent1"/>
                </a:solidFill>
                <a:ea typeface="ＭＳ Ｐゴシック" charset="0"/>
                <a:cs typeface="+mn-cs"/>
              </a:rPr>
              <a:t>     34/17 = 2</a:t>
            </a:r>
          </a:p>
          <a:p>
            <a:pPr marL="119062" indent="0">
              <a:buNone/>
              <a:defRPr/>
            </a:pPr>
            <a:r>
              <a:rPr lang="en-US" dirty="0">
                <a:solidFill>
                  <a:schemeClr val="accent1"/>
                </a:solidFill>
                <a:ea typeface="ＭＳ Ｐゴシック" charset="0"/>
                <a:cs typeface="+mn-cs"/>
              </a:rPr>
              <a:t>		2NH</a:t>
            </a:r>
            <a:r>
              <a:rPr lang="en-US" baseline="-25000" dirty="0">
                <a:solidFill>
                  <a:schemeClr val="accent1"/>
                </a:solidFill>
                <a:ea typeface="ＭＳ Ｐゴシック" charset="0"/>
                <a:cs typeface="+mn-cs"/>
              </a:rPr>
              <a:t>3</a:t>
            </a:r>
            <a:r>
              <a:rPr lang="en-US" dirty="0">
                <a:solidFill>
                  <a:schemeClr val="accent1"/>
                </a:solidFill>
                <a:ea typeface="ＭＳ Ｐゴシック" charset="0"/>
                <a:cs typeface="+mn-cs"/>
              </a:rPr>
              <a:t> = </a:t>
            </a:r>
            <a:r>
              <a:rPr lang="en-US" dirty="0">
                <a:solidFill>
                  <a:srgbClr val="DA1F28"/>
                </a:solidFill>
                <a:ea typeface="ＭＳ Ｐゴシック" charset="0"/>
                <a:cs typeface="+mn-cs"/>
              </a:rPr>
              <a:t>N</a:t>
            </a:r>
            <a:r>
              <a:rPr lang="en-US" baseline="-25000" dirty="0">
                <a:solidFill>
                  <a:srgbClr val="DA1F28"/>
                </a:solidFill>
                <a:ea typeface="ＭＳ Ｐゴシック" charset="0"/>
                <a:cs typeface="+mn-cs"/>
              </a:rPr>
              <a:t>2</a:t>
            </a:r>
            <a:r>
              <a:rPr lang="en-US" dirty="0">
                <a:solidFill>
                  <a:srgbClr val="DA1F28"/>
                </a:solidFill>
                <a:ea typeface="ＭＳ Ｐゴシック" charset="0"/>
                <a:cs typeface="+mn-cs"/>
              </a:rPr>
              <a:t>H</a:t>
            </a:r>
            <a:r>
              <a:rPr lang="en-US" baseline="-25000" dirty="0">
                <a:solidFill>
                  <a:srgbClr val="DA1F28"/>
                </a:solidFill>
                <a:ea typeface="ＭＳ Ｐゴシック" charset="0"/>
                <a:cs typeface="+mn-cs"/>
              </a:rPr>
              <a:t>6</a:t>
            </a:r>
          </a:p>
        </p:txBody>
      </p:sp>
    </p:spTree>
    <p:extLst>
      <p:ext uri="{BB962C8B-B14F-4D97-AF65-F5344CB8AC3E}">
        <p14:creationId xmlns:p14="http://schemas.microsoft.com/office/powerpoint/2010/main" val="30318114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accent1">
                    <a:satMod val="150000"/>
                  </a:schemeClr>
                </a:solidFill>
                <a:ea typeface="+mj-ea"/>
                <a:cs typeface="+mj-cs"/>
              </a:rPr>
              <a:t>Steps:</a:t>
            </a:r>
          </a:p>
        </p:txBody>
      </p:sp>
      <p:sp>
        <p:nvSpPr>
          <p:cNvPr id="34819" name="Content Placeholder 2"/>
          <p:cNvSpPr>
            <a:spLocks noGrp="1"/>
          </p:cNvSpPr>
          <p:nvPr>
            <p:ph idx="1"/>
          </p:nvPr>
        </p:nvSpPr>
        <p:spPr/>
        <p:txBody>
          <a:bodyPr>
            <a:normAutofit/>
          </a:bodyPr>
          <a:lstStyle/>
          <a:p>
            <a:pPr eaLnBrk="1" hangingPunct="1">
              <a:defRPr/>
            </a:pPr>
            <a:r>
              <a:rPr lang="en-US" dirty="0">
                <a:ea typeface="ＭＳ Ｐゴシック" charset="0"/>
                <a:cs typeface="+mn-cs"/>
              </a:rPr>
              <a:t>Find the mass of the empirical formula.</a:t>
            </a:r>
          </a:p>
          <a:p>
            <a:pPr eaLnBrk="1" hangingPunct="1">
              <a:defRPr/>
            </a:pPr>
            <a:r>
              <a:rPr lang="en-US" dirty="0">
                <a:ea typeface="ＭＳ Ｐゴシック" charset="0"/>
                <a:cs typeface="+mn-cs"/>
              </a:rPr>
              <a:t>Divide the mass given by the empirical mass.</a:t>
            </a:r>
          </a:p>
          <a:p>
            <a:pPr eaLnBrk="1" hangingPunct="1">
              <a:defRPr/>
            </a:pPr>
            <a:r>
              <a:rPr lang="en-US" dirty="0">
                <a:ea typeface="ＭＳ Ｐゴシック" charset="0"/>
                <a:cs typeface="+mn-cs"/>
              </a:rPr>
              <a:t>Distribute your answer through the empirical formula.</a:t>
            </a:r>
          </a:p>
          <a:p>
            <a:pPr eaLnBrk="1" hangingPunct="1">
              <a:defRPr/>
            </a:pPr>
            <a:r>
              <a:rPr lang="en-US" dirty="0">
                <a:solidFill>
                  <a:schemeClr val="accent1"/>
                </a:solidFill>
                <a:ea typeface="ＭＳ Ｐゴシック" charset="0"/>
                <a:cs typeface="+mn-cs"/>
              </a:rPr>
              <a:t>If a compound has a mass of 45 g/</a:t>
            </a:r>
            <a:r>
              <a:rPr lang="en-US" dirty="0" err="1">
                <a:solidFill>
                  <a:schemeClr val="accent1"/>
                </a:solidFill>
                <a:ea typeface="ＭＳ Ｐゴシック" charset="0"/>
                <a:cs typeface="+mn-cs"/>
              </a:rPr>
              <a:t>mol</a:t>
            </a:r>
            <a:r>
              <a:rPr lang="en-US" dirty="0">
                <a:solidFill>
                  <a:schemeClr val="accent1"/>
                </a:solidFill>
                <a:ea typeface="ＭＳ Ｐゴシック" charset="0"/>
                <a:cs typeface="+mn-cs"/>
              </a:rPr>
              <a:t> and an empirical formula of CH</a:t>
            </a:r>
            <a:r>
              <a:rPr lang="en-US" baseline="-25000" dirty="0">
                <a:solidFill>
                  <a:schemeClr val="accent1"/>
                </a:solidFill>
                <a:ea typeface="ＭＳ Ｐゴシック" charset="0"/>
                <a:cs typeface="+mn-cs"/>
              </a:rPr>
              <a:t>3</a:t>
            </a:r>
            <a:r>
              <a:rPr lang="en-US" dirty="0">
                <a:solidFill>
                  <a:schemeClr val="accent1"/>
                </a:solidFill>
                <a:ea typeface="ＭＳ Ｐゴシック" charset="0"/>
                <a:cs typeface="+mn-cs"/>
              </a:rPr>
              <a:t>, what is the molecular formula?</a:t>
            </a:r>
          </a:p>
          <a:p>
            <a:pPr marL="119062" indent="0">
              <a:buNone/>
              <a:defRPr/>
            </a:pPr>
            <a:r>
              <a:rPr lang="en-US" dirty="0">
                <a:solidFill>
                  <a:schemeClr val="accent1"/>
                </a:solidFill>
                <a:ea typeface="ＭＳ Ｐゴシック" charset="0"/>
                <a:cs typeface="+mn-cs"/>
              </a:rPr>
              <a:t>		CH</a:t>
            </a:r>
            <a:r>
              <a:rPr lang="en-US" baseline="-25000" dirty="0">
                <a:solidFill>
                  <a:schemeClr val="accent1"/>
                </a:solidFill>
                <a:ea typeface="ＭＳ Ｐゴシック" charset="0"/>
                <a:cs typeface="+mn-cs"/>
              </a:rPr>
              <a:t>3</a:t>
            </a:r>
            <a:r>
              <a:rPr lang="en-US" dirty="0">
                <a:solidFill>
                  <a:schemeClr val="accent1"/>
                </a:solidFill>
                <a:ea typeface="ＭＳ Ｐゴシック" charset="0"/>
                <a:cs typeface="+mn-cs"/>
              </a:rPr>
              <a:t> = 15 g/</a:t>
            </a:r>
            <a:r>
              <a:rPr lang="en-US" dirty="0" err="1">
                <a:solidFill>
                  <a:schemeClr val="accent1"/>
                </a:solidFill>
                <a:ea typeface="ＭＳ Ｐゴシック" charset="0"/>
                <a:cs typeface="+mn-cs"/>
              </a:rPr>
              <a:t>mol</a:t>
            </a:r>
            <a:r>
              <a:rPr lang="en-US" dirty="0">
                <a:solidFill>
                  <a:schemeClr val="accent1"/>
                </a:solidFill>
                <a:ea typeface="ＭＳ Ｐゴシック" charset="0"/>
                <a:cs typeface="+mn-cs"/>
              </a:rPr>
              <a:t>       45/15 = 3</a:t>
            </a:r>
          </a:p>
          <a:p>
            <a:pPr marL="119062" indent="0">
              <a:buNone/>
              <a:defRPr/>
            </a:pPr>
            <a:r>
              <a:rPr lang="en-US" dirty="0">
                <a:solidFill>
                  <a:schemeClr val="accent1"/>
                </a:solidFill>
                <a:ea typeface="ＭＳ Ｐゴシック" charset="0"/>
                <a:cs typeface="+mn-cs"/>
              </a:rPr>
              <a:t>		3CH</a:t>
            </a:r>
            <a:r>
              <a:rPr lang="en-US" baseline="-25000" dirty="0">
                <a:solidFill>
                  <a:schemeClr val="accent1"/>
                </a:solidFill>
                <a:ea typeface="ＭＳ Ｐゴシック" charset="0"/>
                <a:cs typeface="+mn-cs"/>
              </a:rPr>
              <a:t>3</a:t>
            </a:r>
            <a:r>
              <a:rPr lang="en-US" dirty="0">
                <a:solidFill>
                  <a:schemeClr val="accent1"/>
                </a:solidFill>
                <a:ea typeface="ＭＳ Ｐゴシック" charset="0"/>
                <a:cs typeface="+mn-cs"/>
              </a:rPr>
              <a:t> = </a:t>
            </a:r>
            <a:r>
              <a:rPr lang="en-US" dirty="0">
                <a:solidFill>
                  <a:schemeClr val="accent2"/>
                </a:solidFill>
                <a:ea typeface="ＭＳ Ｐゴシック" charset="0"/>
                <a:cs typeface="+mn-cs"/>
              </a:rPr>
              <a:t>C</a:t>
            </a:r>
            <a:r>
              <a:rPr lang="en-US" baseline="-25000" dirty="0">
                <a:solidFill>
                  <a:schemeClr val="accent2"/>
                </a:solidFill>
                <a:ea typeface="ＭＳ Ｐゴシック" charset="0"/>
                <a:cs typeface="+mn-cs"/>
              </a:rPr>
              <a:t>3</a:t>
            </a:r>
            <a:r>
              <a:rPr lang="en-US" dirty="0">
                <a:solidFill>
                  <a:schemeClr val="accent2"/>
                </a:solidFill>
                <a:ea typeface="ＭＳ Ｐゴシック" charset="0"/>
                <a:cs typeface="+mn-cs"/>
              </a:rPr>
              <a:t>H</a:t>
            </a:r>
            <a:r>
              <a:rPr lang="en-US" baseline="-25000" dirty="0">
                <a:solidFill>
                  <a:schemeClr val="accent2"/>
                </a:solidFill>
                <a:ea typeface="ＭＳ Ｐゴシック" charset="0"/>
                <a:cs typeface="+mn-cs"/>
              </a:rPr>
              <a:t>9</a:t>
            </a:r>
          </a:p>
        </p:txBody>
      </p:sp>
      <p:sp>
        <p:nvSpPr>
          <p:cNvPr id="3" name="Oval 2"/>
          <p:cNvSpPr/>
          <p:nvPr/>
        </p:nvSpPr>
        <p:spPr>
          <a:xfrm>
            <a:off x="1524000" y="1600200"/>
            <a:ext cx="8915400" cy="25146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H="1" flipV="1">
            <a:off x="8610600" y="3886200"/>
            <a:ext cx="990600" cy="259080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839200" y="6477000"/>
            <a:ext cx="1181100" cy="381000"/>
          </a:xfrm>
          <a:prstGeom prst="rect">
            <a:avLst/>
          </a:prstGeom>
          <a:noFill/>
        </p:spPr>
        <p:txBody>
          <a:bodyPr wrap="square" rtlCol="0">
            <a:spAutoFit/>
          </a:bodyPr>
          <a:lstStyle/>
          <a:p>
            <a:r>
              <a:rPr lang="en-US" dirty="0">
                <a:solidFill>
                  <a:srgbClr val="C00000"/>
                </a:solidFill>
              </a:rPr>
              <a:t>Copy this?</a:t>
            </a:r>
          </a:p>
        </p:txBody>
      </p:sp>
    </p:spTree>
    <p:extLst>
      <p:ext uri="{BB962C8B-B14F-4D97-AF65-F5344CB8AC3E}">
        <p14:creationId xmlns:p14="http://schemas.microsoft.com/office/powerpoint/2010/main" val="4193502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819">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4819">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4819">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7451" y="247977"/>
            <a:ext cx="7429499" cy="1478570"/>
          </a:xfrm>
        </p:spPr>
        <p:txBody>
          <a:bodyPr>
            <a:normAutofit/>
          </a:bodyPr>
          <a:lstStyle/>
          <a:p>
            <a:r>
              <a:rPr lang="en-US" dirty="0">
                <a:solidFill>
                  <a:schemeClr val="accent1"/>
                </a:solidFill>
              </a:rPr>
              <a:t>Calculating Empirical Formulas From Percent Composition</a:t>
            </a:r>
          </a:p>
        </p:txBody>
      </p:sp>
      <p:sp>
        <p:nvSpPr>
          <p:cNvPr id="3" name="Content Placeholder 2"/>
          <p:cNvSpPr>
            <a:spLocks noGrp="1"/>
          </p:cNvSpPr>
          <p:nvPr>
            <p:ph sz="half" idx="1"/>
          </p:nvPr>
        </p:nvSpPr>
        <p:spPr>
          <a:xfrm>
            <a:off x="2590800" y="1524000"/>
            <a:ext cx="2057400" cy="664464"/>
          </a:xfrm>
        </p:spPr>
        <p:txBody>
          <a:bodyPr>
            <a:normAutofit/>
          </a:bodyPr>
          <a:lstStyle/>
          <a:p>
            <a:pPr>
              <a:buNone/>
            </a:pPr>
            <a:r>
              <a:rPr lang="en-US" sz="2000" b="1" dirty="0"/>
              <a:t>Rules</a:t>
            </a:r>
            <a:r>
              <a:rPr lang="en-US" b="1" dirty="0"/>
              <a:t>:</a:t>
            </a:r>
          </a:p>
        </p:txBody>
      </p:sp>
      <p:sp>
        <p:nvSpPr>
          <p:cNvPr id="4" name="Content Placeholder 3"/>
          <p:cNvSpPr>
            <a:spLocks noGrp="1"/>
          </p:cNvSpPr>
          <p:nvPr>
            <p:ph sz="half" idx="2"/>
          </p:nvPr>
        </p:nvSpPr>
        <p:spPr>
          <a:xfrm>
            <a:off x="6400800" y="1447800"/>
            <a:ext cx="3810000" cy="1600200"/>
          </a:xfrm>
        </p:spPr>
        <p:txBody>
          <a:bodyPr>
            <a:normAutofit/>
          </a:bodyPr>
          <a:lstStyle/>
          <a:p>
            <a:pPr>
              <a:buNone/>
            </a:pPr>
            <a:r>
              <a:rPr lang="en-US" sz="2000" b="1" dirty="0"/>
              <a:t>Find the empirical formula of a compound with 40.92% C, 4.58% H and 54.50% O by mass.</a:t>
            </a:r>
          </a:p>
        </p:txBody>
      </p:sp>
      <p:sp>
        <p:nvSpPr>
          <p:cNvPr id="5" name="TextBox 4"/>
          <p:cNvSpPr txBox="1"/>
          <p:nvPr/>
        </p:nvSpPr>
        <p:spPr>
          <a:xfrm>
            <a:off x="2209800" y="2743201"/>
            <a:ext cx="7924800" cy="1015663"/>
          </a:xfrm>
          <a:prstGeom prst="rect">
            <a:avLst/>
          </a:prstGeom>
          <a:noFill/>
        </p:spPr>
        <p:txBody>
          <a:bodyPr wrap="square" numCol="2" rtlCol="0">
            <a:spAutoFit/>
          </a:bodyPr>
          <a:lstStyle/>
          <a:p>
            <a:pPr marL="925830" lvl="1" indent="-514350">
              <a:buFont typeface="+mj-lt"/>
              <a:buAutoNum type="arabicPeriod"/>
            </a:pPr>
            <a:r>
              <a:rPr lang="en-US" sz="2000" dirty="0"/>
              <a:t>Convert the % to grams, assuming the total mass of the sample is 100 grams.</a:t>
            </a:r>
          </a:p>
          <a:p>
            <a:pPr marL="925830" lvl="1" indent="-514350"/>
            <a:r>
              <a:rPr lang="en-US" sz="2000" dirty="0"/>
              <a:t>	</a:t>
            </a:r>
          </a:p>
          <a:p>
            <a:pPr marL="925830" lvl="1" indent="-514350"/>
            <a:r>
              <a:rPr lang="en-US" sz="2000" dirty="0"/>
              <a:t>40.92g C, 4.58g H, 54.50g O</a:t>
            </a:r>
          </a:p>
        </p:txBody>
      </p:sp>
      <p:sp>
        <p:nvSpPr>
          <p:cNvPr id="6" name="TextBox 5"/>
          <p:cNvSpPr txBox="1"/>
          <p:nvPr/>
        </p:nvSpPr>
        <p:spPr>
          <a:xfrm>
            <a:off x="2209800" y="3962402"/>
            <a:ext cx="8001000" cy="1323439"/>
          </a:xfrm>
          <a:prstGeom prst="rect">
            <a:avLst/>
          </a:prstGeom>
          <a:noFill/>
        </p:spPr>
        <p:txBody>
          <a:bodyPr wrap="square" numCol="2" rtlCol="0">
            <a:spAutoFit/>
          </a:bodyPr>
          <a:lstStyle/>
          <a:p>
            <a:pPr marL="925830" lvl="1" indent="-514350"/>
            <a:r>
              <a:rPr lang="en-US" sz="2000" dirty="0"/>
              <a:t>2.       Convert mass to moles, using atomic masses.</a:t>
            </a:r>
          </a:p>
          <a:p>
            <a:pPr marL="925830" lvl="1" indent="-514350">
              <a:buAutoNum type="arabicPeriod" startAt="2"/>
            </a:pPr>
            <a:endParaRPr lang="en-US" sz="2000" dirty="0"/>
          </a:p>
          <a:p>
            <a:pPr marL="925830" lvl="1" indent="-514350">
              <a:buAutoNum type="arabicPeriod" startAt="2"/>
            </a:pPr>
            <a:endParaRPr lang="en-US" sz="2000" dirty="0"/>
          </a:p>
          <a:p>
            <a:pPr marL="925830" lvl="1" indent="-514350"/>
            <a:r>
              <a:rPr lang="en-US" sz="2000" dirty="0"/>
              <a:t>	40.92/12 = 3.40 moles C</a:t>
            </a:r>
          </a:p>
          <a:p>
            <a:pPr marL="925830" lvl="1" indent="-514350"/>
            <a:r>
              <a:rPr lang="en-US" sz="2000" dirty="0"/>
              <a:t>	4.58/ 1     = 4.58 moles H</a:t>
            </a:r>
          </a:p>
          <a:p>
            <a:pPr marL="925830" lvl="1" indent="-514350"/>
            <a:r>
              <a:rPr lang="en-US" sz="2000" dirty="0"/>
              <a:t>	54.50/16 = 3.4o moles O</a:t>
            </a:r>
          </a:p>
        </p:txBody>
      </p:sp>
      <p:sp>
        <p:nvSpPr>
          <p:cNvPr id="7" name="TextBox 6"/>
          <p:cNvSpPr txBox="1"/>
          <p:nvPr/>
        </p:nvSpPr>
        <p:spPr>
          <a:xfrm>
            <a:off x="2209800" y="4953000"/>
            <a:ext cx="8229600" cy="1631216"/>
          </a:xfrm>
          <a:prstGeom prst="rect">
            <a:avLst/>
          </a:prstGeom>
          <a:noFill/>
        </p:spPr>
        <p:txBody>
          <a:bodyPr wrap="square" numCol="2" rtlCol="0">
            <a:spAutoFit/>
          </a:bodyPr>
          <a:lstStyle/>
          <a:p>
            <a:pPr marL="925830" lvl="1" indent="-514350">
              <a:buAutoNum type="arabicPeriod" startAt="3"/>
            </a:pPr>
            <a:r>
              <a:rPr lang="en-US" sz="2000" dirty="0"/>
              <a:t>Divide each element’s moles by the smallest number of moles.</a:t>
            </a:r>
          </a:p>
          <a:p>
            <a:pPr marL="925830" lvl="1" indent="-514350"/>
            <a:endParaRPr lang="en-US" sz="2000" dirty="0"/>
          </a:p>
          <a:p>
            <a:pPr marL="925830" lvl="1" indent="-514350">
              <a:buAutoNum type="arabicPeriod" startAt="4"/>
            </a:pPr>
            <a:r>
              <a:rPr lang="en-US" sz="2000" dirty="0"/>
              <a:t>Find a whole number ratio.</a:t>
            </a:r>
          </a:p>
          <a:p>
            <a:pPr marL="925830" lvl="1" indent="-514350"/>
            <a:r>
              <a:rPr lang="en-US" sz="2000" dirty="0"/>
              <a:t>	</a:t>
            </a:r>
          </a:p>
          <a:p>
            <a:pPr marL="925830" lvl="1" indent="-514350"/>
            <a:r>
              <a:rPr lang="en-US" sz="2000" dirty="0"/>
              <a:t>         1 mole C, 1.5 mole H, 1 mole O	</a:t>
            </a:r>
          </a:p>
          <a:p>
            <a:pPr marL="925830" lvl="1" indent="-514350"/>
            <a:r>
              <a:rPr lang="en-US" sz="2000" dirty="0"/>
              <a:t>		</a:t>
            </a:r>
          </a:p>
          <a:p>
            <a:pPr marL="925830" lvl="1" indent="-514350"/>
            <a:r>
              <a:rPr lang="en-US" sz="2000" dirty="0">
                <a:solidFill>
                  <a:srgbClr val="C00000"/>
                </a:solidFill>
              </a:rPr>
              <a:t>		</a:t>
            </a:r>
            <a:r>
              <a:rPr lang="en-US" sz="2000" dirty="0">
                <a:solidFill>
                  <a:schemeClr val="accent1"/>
                </a:solidFill>
              </a:rPr>
              <a:t>C</a:t>
            </a:r>
            <a:r>
              <a:rPr lang="en-US" sz="2000" baseline="-25000" dirty="0">
                <a:solidFill>
                  <a:schemeClr val="accent1"/>
                </a:solidFill>
              </a:rPr>
              <a:t>2</a:t>
            </a:r>
            <a:r>
              <a:rPr lang="en-US" sz="2000" dirty="0">
                <a:solidFill>
                  <a:schemeClr val="accent1"/>
                </a:solidFill>
              </a:rPr>
              <a:t>H</a:t>
            </a:r>
            <a:r>
              <a:rPr lang="en-US" sz="2000" baseline="-25000" dirty="0">
                <a:solidFill>
                  <a:schemeClr val="accent1"/>
                </a:solidFill>
              </a:rPr>
              <a:t>3</a:t>
            </a:r>
            <a:r>
              <a:rPr lang="en-US" sz="2000" dirty="0">
                <a:solidFill>
                  <a:schemeClr val="accent1"/>
                </a:solidFill>
              </a:rPr>
              <a:t>O</a:t>
            </a:r>
            <a:r>
              <a:rPr lang="en-US" sz="2000" baseline="-25000" dirty="0">
                <a:solidFill>
                  <a:schemeClr val="accent1"/>
                </a:solidFill>
              </a:rPr>
              <a:t>2</a:t>
            </a:r>
          </a:p>
        </p:txBody>
      </p:sp>
    </p:spTree>
    <p:extLst>
      <p:ext uri="{BB962C8B-B14F-4D97-AF65-F5344CB8AC3E}">
        <p14:creationId xmlns:p14="http://schemas.microsoft.com/office/powerpoint/2010/main" val="349894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chemeClr val="accent1"/>
                </a:solidFill>
              </a:rPr>
              <a:t>Example 1</a:t>
            </a:r>
          </a:p>
        </p:txBody>
      </p:sp>
      <p:sp>
        <p:nvSpPr>
          <p:cNvPr id="6" name="Content Placeholder 5"/>
          <p:cNvSpPr>
            <a:spLocks noGrp="1"/>
          </p:cNvSpPr>
          <p:nvPr>
            <p:ph idx="1"/>
          </p:nvPr>
        </p:nvSpPr>
        <p:spPr>
          <a:xfrm>
            <a:off x="1981200" y="1775192"/>
            <a:ext cx="8229600" cy="3635009"/>
          </a:xfrm>
        </p:spPr>
        <p:txBody>
          <a:bodyPr/>
          <a:lstStyle/>
          <a:p>
            <a:pPr marL="118872" indent="0">
              <a:buNone/>
            </a:pPr>
            <a:r>
              <a:rPr lang="en-US" dirty="0"/>
              <a:t>A sample of nitrogen and oxygen contains 1.52 g N and 3.47g O and a molar mass of about 90 grams. Find the empirical and molecular formulas.</a:t>
            </a:r>
          </a:p>
        </p:txBody>
      </p:sp>
      <p:sp>
        <p:nvSpPr>
          <p:cNvPr id="2" name="TextBox 1">
            <a:extLst>
              <a:ext uri="{FF2B5EF4-FFF2-40B4-BE49-F238E27FC236}">
                <a16:creationId xmlns:a16="http://schemas.microsoft.com/office/drawing/2014/main" id="{B25402AE-1013-D644-A6EA-6133F8AB8541}"/>
              </a:ext>
            </a:extLst>
          </p:cNvPr>
          <p:cNvSpPr txBox="1"/>
          <p:nvPr/>
        </p:nvSpPr>
        <p:spPr>
          <a:xfrm>
            <a:off x="3810000" y="2887663"/>
            <a:ext cx="4857482" cy="461665"/>
          </a:xfrm>
          <a:prstGeom prst="rect">
            <a:avLst/>
          </a:prstGeom>
          <a:noFill/>
        </p:spPr>
        <p:txBody>
          <a:bodyPr wrap="square" rtlCol="0">
            <a:spAutoFit/>
          </a:bodyPr>
          <a:lstStyle/>
          <a:p>
            <a:r>
              <a:rPr lang="en-US" sz="2400" dirty="0"/>
              <a:t>1.52g N / 14.01 g =  0.108 mol N</a:t>
            </a:r>
          </a:p>
        </p:txBody>
      </p:sp>
      <p:sp>
        <p:nvSpPr>
          <p:cNvPr id="7" name="TextBox 6">
            <a:extLst>
              <a:ext uri="{FF2B5EF4-FFF2-40B4-BE49-F238E27FC236}">
                <a16:creationId xmlns:a16="http://schemas.microsoft.com/office/drawing/2014/main" id="{D9937F7C-D503-DC46-BAEE-8C15C6BF3623}"/>
              </a:ext>
            </a:extLst>
          </p:cNvPr>
          <p:cNvSpPr txBox="1"/>
          <p:nvPr/>
        </p:nvSpPr>
        <p:spPr>
          <a:xfrm>
            <a:off x="3810000" y="3389600"/>
            <a:ext cx="4857482" cy="461665"/>
          </a:xfrm>
          <a:prstGeom prst="rect">
            <a:avLst/>
          </a:prstGeom>
          <a:noFill/>
        </p:spPr>
        <p:txBody>
          <a:bodyPr wrap="square" rtlCol="0">
            <a:spAutoFit/>
          </a:bodyPr>
          <a:lstStyle/>
          <a:p>
            <a:r>
              <a:rPr lang="en-US" sz="2400" dirty="0"/>
              <a:t>3.47g O / 16 g =  0.216 mol O</a:t>
            </a:r>
          </a:p>
        </p:txBody>
      </p:sp>
      <p:sp>
        <p:nvSpPr>
          <p:cNvPr id="8" name="TextBox 7">
            <a:extLst>
              <a:ext uri="{FF2B5EF4-FFF2-40B4-BE49-F238E27FC236}">
                <a16:creationId xmlns:a16="http://schemas.microsoft.com/office/drawing/2014/main" id="{E239904A-DCA7-884C-9378-8A5B9124C8B9}"/>
              </a:ext>
            </a:extLst>
          </p:cNvPr>
          <p:cNvSpPr txBox="1"/>
          <p:nvPr/>
        </p:nvSpPr>
        <p:spPr>
          <a:xfrm>
            <a:off x="3810000" y="3851265"/>
            <a:ext cx="4857482" cy="461665"/>
          </a:xfrm>
          <a:prstGeom prst="rect">
            <a:avLst/>
          </a:prstGeom>
          <a:noFill/>
        </p:spPr>
        <p:txBody>
          <a:bodyPr wrap="square" rtlCol="0">
            <a:spAutoFit/>
          </a:bodyPr>
          <a:lstStyle/>
          <a:p>
            <a:r>
              <a:rPr lang="en-US" sz="2400" dirty="0"/>
              <a:t>.216/.108 =  2</a:t>
            </a:r>
          </a:p>
        </p:txBody>
      </p:sp>
      <p:sp>
        <p:nvSpPr>
          <p:cNvPr id="9" name="TextBox 8">
            <a:extLst>
              <a:ext uri="{FF2B5EF4-FFF2-40B4-BE49-F238E27FC236}">
                <a16:creationId xmlns:a16="http://schemas.microsoft.com/office/drawing/2014/main" id="{9564DB0C-5DC6-F341-8B6A-505AA7FE1421}"/>
              </a:ext>
            </a:extLst>
          </p:cNvPr>
          <p:cNvSpPr txBox="1"/>
          <p:nvPr/>
        </p:nvSpPr>
        <p:spPr>
          <a:xfrm>
            <a:off x="6459506" y="3869853"/>
            <a:ext cx="5343230" cy="461665"/>
          </a:xfrm>
          <a:prstGeom prst="rect">
            <a:avLst/>
          </a:prstGeom>
          <a:noFill/>
        </p:spPr>
        <p:txBody>
          <a:bodyPr wrap="square" rtlCol="0">
            <a:spAutoFit/>
          </a:bodyPr>
          <a:lstStyle/>
          <a:p>
            <a:r>
              <a:rPr lang="en-US" sz="2400" dirty="0">
                <a:solidFill>
                  <a:srgbClr val="FF0000"/>
                </a:solidFill>
              </a:rPr>
              <a:t>NO</a:t>
            </a:r>
            <a:r>
              <a:rPr lang="en-US" sz="2400" baseline="-25000" dirty="0">
                <a:solidFill>
                  <a:srgbClr val="FF0000"/>
                </a:solidFill>
              </a:rPr>
              <a:t>2 </a:t>
            </a:r>
            <a:r>
              <a:rPr lang="en-US" sz="2400" dirty="0">
                <a:solidFill>
                  <a:srgbClr val="FF0000"/>
                </a:solidFill>
              </a:rPr>
              <a:t>empirical formula</a:t>
            </a:r>
            <a:endParaRPr lang="en-US" sz="2400" baseline="-25000" dirty="0">
              <a:solidFill>
                <a:srgbClr val="FF0000"/>
              </a:solidFill>
            </a:endParaRPr>
          </a:p>
        </p:txBody>
      </p:sp>
      <p:sp>
        <p:nvSpPr>
          <p:cNvPr id="10" name="TextBox 9">
            <a:extLst>
              <a:ext uri="{FF2B5EF4-FFF2-40B4-BE49-F238E27FC236}">
                <a16:creationId xmlns:a16="http://schemas.microsoft.com/office/drawing/2014/main" id="{F62D84D4-B226-2E45-97C9-4A1EE1E35635}"/>
              </a:ext>
            </a:extLst>
          </p:cNvPr>
          <p:cNvSpPr txBox="1"/>
          <p:nvPr/>
        </p:nvSpPr>
        <p:spPr>
          <a:xfrm>
            <a:off x="3184301" y="4602622"/>
            <a:ext cx="7415012" cy="461665"/>
          </a:xfrm>
          <a:prstGeom prst="rect">
            <a:avLst/>
          </a:prstGeom>
          <a:noFill/>
        </p:spPr>
        <p:txBody>
          <a:bodyPr wrap="square" rtlCol="0">
            <a:spAutoFit/>
          </a:bodyPr>
          <a:lstStyle/>
          <a:p>
            <a:r>
              <a:rPr lang="en-US" sz="2400" dirty="0"/>
              <a:t>NO</a:t>
            </a:r>
            <a:r>
              <a:rPr lang="en-US" sz="2400" baseline="-25000" dirty="0"/>
              <a:t>2</a:t>
            </a:r>
            <a:r>
              <a:rPr lang="en-US" sz="2400" dirty="0"/>
              <a:t> = 46g/mol.       </a:t>
            </a:r>
            <a:r>
              <a:rPr lang="en-US" sz="2400" dirty="0">
                <a:solidFill>
                  <a:srgbClr val="FF0000"/>
                </a:solidFill>
              </a:rPr>
              <a:t>Molecular formula = N</a:t>
            </a:r>
            <a:r>
              <a:rPr lang="en-US" sz="2400" baseline="-25000" dirty="0">
                <a:solidFill>
                  <a:srgbClr val="FF0000"/>
                </a:solidFill>
              </a:rPr>
              <a:t>2</a:t>
            </a:r>
            <a:r>
              <a:rPr lang="en-US" sz="2400" dirty="0">
                <a:solidFill>
                  <a:srgbClr val="FF0000"/>
                </a:solidFill>
              </a:rPr>
              <a:t>O</a:t>
            </a:r>
            <a:r>
              <a:rPr lang="en-US" sz="2400" baseline="-25000" dirty="0">
                <a:solidFill>
                  <a:srgbClr val="FF0000"/>
                </a:solidFill>
              </a:rPr>
              <a:t>4</a:t>
            </a:r>
          </a:p>
        </p:txBody>
      </p:sp>
    </p:spTree>
    <p:extLst>
      <p:ext uri="{BB962C8B-B14F-4D97-AF65-F5344CB8AC3E}">
        <p14:creationId xmlns:p14="http://schemas.microsoft.com/office/powerpoint/2010/main" val="90364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0"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Example 2</a:t>
            </a:r>
          </a:p>
        </p:txBody>
      </p:sp>
      <p:sp>
        <p:nvSpPr>
          <p:cNvPr id="3" name="Content Placeholder 2"/>
          <p:cNvSpPr>
            <a:spLocks noGrp="1"/>
          </p:cNvSpPr>
          <p:nvPr>
            <p:ph idx="1"/>
          </p:nvPr>
        </p:nvSpPr>
        <p:spPr/>
        <p:txBody>
          <a:bodyPr/>
          <a:lstStyle/>
          <a:p>
            <a:pPr marL="118872" indent="0">
              <a:buNone/>
            </a:pPr>
            <a:r>
              <a:rPr lang="en-US" dirty="0"/>
              <a:t>Find the empirical and molecular formula of approximately 14 gram sample with 6.44 grams of Boron and 1.803 grams of hydrogen.</a:t>
            </a:r>
          </a:p>
          <a:p>
            <a:endParaRPr lang="en-US" dirty="0"/>
          </a:p>
        </p:txBody>
      </p:sp>
      <p:sp>
        <p:nvSpPr>
          <p:cNvPr id="4" name="TextBox 3">
            <a:extLst>
              <a:ext uri="{FF2B5EF4-FFF2-40B4-BE49-F238E27FC236}">
                <a16:creationId xmlns:a16="http://schemas.microsoft.com/office/drawing/2014/main" id="{E8D4A4D1-C2CD-E343-9FFB-96FB4F23F1AF}"/>
              </a:ext>
            </a:extLst>
          </p:cNvPr>
          <p:cNvSpPr txBox="1"/>
          <p:nvPr/>
        </p:nvSpPr>
        <p:spPr>
          <a:xfrm>
            <a:off x="3810000" y="2887663"/>
            <a:ext cx="4857482" cy="461665"/>
          </a:xfrm>
          <a:prstGeom prst="rect">
            <a:avLst/>
          </a:prstGeom>
          <a:noFill/>
        </p:spPr>
        <p:txBody>
          <a:bodyPr wrap="square" rtlCol="0">
            <a:spAutoFit/>
          </a:bodyPr>
          <a:lstStyle/>
          <a:p>
            <a:r>
              <a:rPr lang="en-US" sz="2400" dirty="0"/>
              <a:t>6.44g B / 10.81 g =  0.596 mol B</a:t>
            </a:r>
          </a:p>
        </p:txBody>
      </p:sp>
      <p:sp>
        <p:nvSpPr>
          <p:cNvPr id="5" name="TextBox 4">
            <a:extLst>
              <a:ext uri="{FF2B5EF4-FFF2-40B4-BE49-F238E27FC236}">
                <a16:creationId xmlns:a16="http://schemas.microsoft.com/office/drawing/2014/main" id="{EC12AA2F-51F2-684A-A1CD-9143FCE968C0}"/>
              </a:ext>
            </a:extLst>
          </p:cNvPr>
          <p:cNvSpPr txBox="1"/>
          <p:nvPr/>
        </p:nvSpPr>
        <p:spPr>
          <a:xfrm>
            <a:off x="3810000" y="3389600"/>
            <a:ext cx="4857482" cy="461665"/>
          </a:xfrm>
          <a:prstGeom prst="rect">
            <a:avLst/>
          </a:prstGeom>
          <a:noFill/>
        </p:spPr>
        <p:txBody>
          <a:bodyPr wrap="square" rtlCol="0">
            <a:spAutoFit/>
          </a:bodyPr>
          <a:lstStyle/>
          <a:p>
            <a:r>
              <a:rPr lang="en-US" sz="2400" dirty="0"/>
              <a:t>1.803g H / 1 g =  1.803 mol H</a:t>
            </a:r>
          </a:p>
        </p:txBody>
      </p:sp>
      <p:sp>
        <p:nvSpPr>
          <p:cNvPr id="6" name="TextBox 5">
            <a:extLst>
              <a:ext uri="{FF2B5EF4-FFF2-40B4-BE49-F238E27FC236}">
                <a16:creationId xmlns:a16="http://schemas.microsoft.com/office/drawing/2014/main" id="{714C4DDA-F4A7-9746-93BA-BFB6734087E3}"/>
              </a:ext>
            </a:extLst>
          </p:cNvPr>
          <p:cNvSpPr txBox="1"/>
          <p:nvPr/>
        </p:nvSpPr>
        <p:spPr>
          <a:xfrm>
            <a:off x="3810000" y="3851265"/>
            <a:ext cx="4857482" cy="461665"/>
          </a:xfrm>
          <a:prstGeom prst="rect">
            <a:avLst/>
          </a:prstGeom>
          <a:noFill/>
        </p:spPr>
        <p:txBody>
          <a:bodyPr wrap="square" rtlCol="0">
            <a:spAutoFit/>
          </a:bodyPr>
          <a:lstStyle/>
          <a:p>
            <a:r>
              <a:rPr lang="en-US" sz="2400" dirty="0"/>
              <a:t>1.803/0.596 =  3</a:t>
            </a:r>
          </a:p>
        </p:txBody>
      </p:sp>
      <p:sp>
        <p:nvSpPr>
          <p:cNvPr id="7" name="TextBox 6">
            <a:extLst>
              <a:ext uri="{FF2B5EF4-FFF2-40B4-BE49-F238E27FC236}">
                <a16:creationId xmlns:a16="http://schemas.microsoft.com/office/drawing/2014/main" id="{5582E8E7-626A-364F-B114-F5BC281EE156}"/>
              </a:ext>
            </a:extLst>
          </p:cNvPr>
          <p:cNvSpPr txBox="1"/>
          <p:nvPr/>
        </p:nvSpPr>
        <p:spPr>
          <a:xfrm>
            <a:off x="3184301" y="4602622"/>
            <a:ext cx="8625626" cy="461665"/>
          </a:xfrm>
          <a:prstGeom prst="rect">
            <a:avLst/>
          </a:prstGeom>
          <a:noFill/>
        </p:spPr>
        <p:txBody>
          <a:bodyPr wrap="square" rtlCol="0">
            <a:spAutoFit/>
          </a:bodyPr>
          <a:lstStyle/>
          <a:p>
            <a:r>
              <a:rPr lang="en-US" sz="2400" dirty="0"/>
              <a:t>BH</a:t>
            </a:r>
            <a:r>
              <a:rPr lang="en-US" sz="2400" baseline="-25000" dirty="0"/>
              <a:t>3</a:t>
            </a:r>
            <a:r>
              <a:rPr lang="en-US" sz="2400" dirty="0"/>
              <a:t> = 13.8g/mol.       </a:t>
            </a:r>
            <a:r>
              <a:rPr lang="en-US" sz="2400" dirty="0">
                <a:solidFill>
                  <a:srgbClr val="FF0000"/>
                </a:solidFill>
              </a:rPr>
              <a:t>Empirical and Molecular formula = BH</a:t>
            </a:r>
            <a:r>
              <a:rPr lang="en-US" sz="2400" baseline="-25000" dirty="0">
                <a:solidFill>
                  <a:srgbClr val="FF0000"/>
                </a:solidFill>
              </a:rPr>
              <a:t>3</a:t>
            </a:r>
          </a:p>
        </p:txBody>
      </p:sp>
    </p:spTree>
    <p:extLst>
      <p:ext uri="{BB962C8B-B14F-4D97-AF65-F5344CB8AC3E}">
        <p14:creationId xmlns:p14="http://schemas.microsoft.com/office/powerpoint/2010/main" val="351725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Example 3</a:t>
            </a:r>
          </a:p>
        </p:txBody>
      </p:sp>
      <p:sp>
        <p:nvSpPr>
          <p:cNvPr id="3" name="Content Placeholder 2"/>
          <p:cNvSpPr>
            <a:spLocks noGrp="1"/>
          </p:cNvSpPr>
          <p:nvPr>
            <p:ph idx="1"/>
          </p:nvPr>
        </p:nvSpPr>
        <p:spPr/>
        <p:txBody>
          <a:bodyPr>
            <a:normAutofit/>
          </a:bodyPr>
          <a:lstStyle/>
          <a:p>
            <a:pPr>
              <a:buNone/>
            </a:pPr>
            <a:r>
              <a:rPr lang="en-US" dirty="0"/>
              <a:t>A sample of a compound contains 47.0% silicon and the rest is oxygen. If the total mass is 180 grams, what is a possible set of empirical  molecular formulas of the compound?</a:t>
            </a:r>
          </a:p>
          <a:p>
            <a:pPr>
              <a:buNone/>
            </a:pPr>
            <a:r>
              <a:rPr lang="en-US" dirty="0"/>
              <a:t>a.  SiO</a:t>
            </a:r>
            <a:r>
              <a:rPr lang="en-US" baseline="-25000" dirty="0"/>
              <a:t>2</a:t>
            </a:r>
            <a:r>
              <a:rPr lang="en-US" dirty="0"/>
              <a:t> and </a:t>
            </a:r>
            <a:r>
              <a:rPr lang="en-US" dirty="0" err="1"/>
              <a:t>SiO</a:t>
            </a:r>
            <a:endParaRPr lang="en-US" dirty="0"/>
          </a:p>
          <a:p>
            <a:pPr>
              <a:buNone/>
            </a:pPr>
            <a:r>
              <a:rPr lang="en-US" dirty="0"/>
              <a:t>b.  Si</a:t>
            </a:r>
            <a:r>
              <a:rPr lang="en-US" baseline="-25000" dirty="0"/>
              <a:t>4</a:t>
            </a:r>
            <a:r>
              <a:rPr lang="en-US" dirty="0"/>
              <a:t>O</a:t>
            </a:r>
            <a:r>
              <a:rPr lang="en-US" baseline="-25000" dirty="0"/>
              <a:t>4</a:t>
            </a:r>
            <a:r>
              <a:rPr lang="en-US" dirty="0"/>
              <a:t> and </a:t>
            </a:r>
            <a:r>
              <a:rPr lang="en-US" dirty="0" err="1"/>
              <a:t>SiO</a:t>
            </a:r>
            <a:endParaRPr lang="en-US" dirty="0"/>
          </a:p>
          <a:p>
            <a:pPr>
              <a:buNone/>
            </a:pPr>
            <a:r>
              <a:rPr lang="en-US" dirty="0"/>
              <a:t>c.  Si</a:t>
            </a:r>
            <a:r>
              <a:rPr lang="en-US" baseline="-25000" dirty="0"/>
              <a:t>2</a:t>
            </a:r>
            <a:r>
              <a:rPr lang="en-US" dirty="0"/>
              <a:t>O</a:t>
            </a:r>
            <a:r>
              <a:rPr lang="en-US" baseline="-25000" dirty="0"/>
              <a:t>4</a:t>
            </a:r>
            <a:r>
              <a:rPr lang="en-US" dirty="0"/>
              <a:t> and SiO</a:t>
            </a:r>
            <a:r>
              <a:rPr lang="en-US" baseline="-25000" dirty="0"/>
              <a:t>2</a:t>
            </a:r>
          </a:p>
          <a:p>
            <a:pPr>
              <a:buNone/>
            </a:pPr>
            <a:r>
              <a:rPr lang="en-US" dirty="0"/>
              <a:t>d.  Si</a:t>
            </a:r>
            <a:r>
              <a:rPr lang="en-US" baseline="-25000" dirty="0"/>
              <a:t>3</a:t>
            </a:r>
            <a:r>
              <a:rPr lang="en-US" dirty="0"/>
              <a:t>O</a:t>
            </a:r>
            <a:r>
              <a:rPr lang="en-US" baseline="-25000" dirty="0"/>
              <a:t>6 </a:t>
            </a:r>
            <a:r>
              <a:rPr lang="en-US" dirty="0"/>
              <a:t>and SiO</a:t>
            </a:r>
            <a:r>
              <a:rPr lang="en-US" baseline="-25000" dirty="0"/>
              <a:t>2</a:t>
            </a:r>
          </a:p>
        </p:txBody>
      </p:sp>
      <p:sp>
        <p:nvSpPr>
          <p:cNvPr id="4" name="TextBox 3">
            <a:extLst>
              <a:ext uri="{FF2B5EF4-FFF2-40B4-BE49-F238E27FC236}">
                <a16:creationId xmlns:a16="http://schemas.microsoft.com/office/drawing/2014/main" id="{7CC7EDAD-9432-BC4A-AC70-7BCF28EA566C}"/>
              </a:ext>
            </a:extLst>
          </p:cNvPr>
          <p:cNvSpPr txBox="1"/>
          <p:nvPr/>
        </p:nvSpPr>
        <p:spPr>
          <a:xfrm>
            <a:off x="3810000" y="2887663"/>
            <a:ext cx="4857482" cy="461665"/>
          </a:xfrm>
          <a:prstGeom prst="rect">
            <a:avLst/>
          </a:prstGeom>
          <a:noFill/>
        </p:spPr>
        <p:txBody>
          <a:bodyPr wrap="square" rtlCol="0">
            <a:spAutoFit/>
          </a:bodyPr>
          <a:lstStyle/>
          <a:p>
            <a:r>
              <a:rPr lang="en-US" sz="2400" dirty="0"/>
              <a:t>47.0g Si / 28.09 g =  1.67 mol Si</a:t>
            </a:r>
          </a:p>
        </p:txBody>
      </p:sp>
      <p:sp>
        <p:nvSpPr>
          <p:cNvPr id="5" name="TextBox 4">
            <a:extLst>
              <a:ext uri="{FF2B5EF4-FFF2-40B4-BE49-F238E27FC236}">
                <a16:creationId xmlns:a16="http://schemas.microsoft.com/office/drawing/2014/main" id="{9AB9B4AE-4080-6442-938B-A589F4A9E3AE}"/>
              </a:ext>
            </a:extLst>
          </p:cNvPr>
          <p:cNvSpPr txBox="1"/>
          <p:nvPr/>
        </p:nvSpPr>
        <p:spPr>
          <a:xfrm>
            <a:off x="3810000" y="3389600"/>
            <a:ext cx="4857482" cy="461665"/>
          </a:xfrm>
          <a:prstGeom prst="rect">
            <a:avLst/>
          </a:prstGeom>
          <a:noFill/>
        </p:spPr>
        <p:txBody>
          <a:bodyPr wrap="square" rtlCol="0">
            <a:spAutoFit/>
          </a:bodyPr>
          <a:lstStyle/>
          <a:p>
            <a:r>
              <a:rPr lang="en-US" sz="2400" dirty="0"/>
              <a:t>53.0g O / 16 g =  3.31 mol O</a:t>
            </a:r>
          </a:p>
        </p:txBody>
      </p:sp>
      <p:sp>
        <p:nvSpPr>
          <p:cNvPr id="6" name="TextBox 5">
            <a:extLst>
              <a:ext uri="{FF2B5EF4-FFF2-40B4-BE49-F238E27FC236}">
                <a16:creationId xmlns:a16="http://schemas.microsoft.com/office/drawing/2014/main" id="{2AE80325-60E6-D749-821B-A2023863FE8D}"/>
              </a:ext>
            </a:extLst>
          </p:cNvPr>
          <p:cNvSpPr txBox="1"/>
          <p:nvPr/>
        </p:nvSpPr>
        <p:spPr>
          <a:xfrm>
            <a:off x="3810000" y="3851265"/>
            <a:ext cx="4857482" cy="461665"/>
          </a:xfrm>
          <a:prstGeom prst="rect">
            <a:avLst/>
          </a:prstGeom>
          <a:noFill/>
        </p:spPr>
        <p:txBody>
          <a:bodyPr wrap="square" rtlCol="0">
            <a:spAutoFit/>
          </a:bodyPr>
          <a:lstStyle/>
          <a:p>
            <a:r>
              <a:rPr lang="en-US" sz="2400" dirty="0"/>
              <a:t>3.31/1.67 =  2</a:t>
            </a:r>
          </a:p>
        </p:txBody>
      </p:sp>
      <p:sp>
        <p:nvSpPr>
          <p:cNvPr id="7" name="TextBox 6">
            <a:extLst>
              <a:ext uri="{FF2B5EF4-FFF2-40B4-BE49-F238E27FC236}">
                <a16:creationId xmlns:a16="http://schemas.microsoft.com/office/drawing/2014/main" id="{31429C0D-20BE-D641-B309-A91A92462863}"/>
              </a:ext>
            </a:extLst>
          </p:cNvPr>
          <p:cNvSpPr txBox="1"/>
          <p:nvPr/>
        </p:nvSpPr>
        <p:spPr>
          <a:xfrm>
            <a:off x="4188853" y="4543762"/>
            <a:ext cx="7415012" cy="461665"/>
          </a:xfrm>
          <a:prstGeom prst="rect">
            <a:avLst/>
          </a:prstGeom>
          <a:noFill/>
        </p:spPr>
        <p:txBody>
          <a:bodyPr wrap="square" rtlCol="0">
            <a:spAutoFit/>
          </a:bodyPr>
          <a:lstStyle/>
          <a:p>
            <a:r>
              <a:rPr lang="en-US" sz="2400" dirty="0"/>
              <a:t>SiO</a:t>
            </a:r>
            <a:r>
              <a:rPr lang="en-US" sz="2400" baseline="-25000" dirty="0"/>
              <a:t>2</a:t>
            </a:r>
            <a:r>
              <a:rPr lang="en-US" sz="2400" dirty="0"/>
              <a:t> = 60g/mol.       </a:t>
            </a:r>
            <a:r>
              <a:rPr lang="en-US" sz="2400" dirty="0">
                <a:solidFill>
                  <a:srgbClr val="FF0000"/>
                </a:solidFill>
              </a:rPr>
              <a:t>Molecular formula = Si</a:t>
            </a:r>
            <a:r>
              <a:rPr lang="en-US" sz="2400" baseline="-25000" dirty="0">
                <a:solidFill>
                  <a:srgbClr val="FF0000"/>
                </a:solidFill>
              </a:rPr>
              <a:t>3</a:t>
            </a:r>
            <a:r>
              <a:rPr lang="en-US" sz="2400" dirty="0">
                <a:solidFill>
                  <a:srgbClr val="FF0000"/>
                </a:solidFill>
              </a:rPr>
              <a:t>O</a:t>
            </a:r>
            <a:r>
              <a:rPr lang="en-US" sz="2400" baseline="-25000" dirty="0">
                <a:solidFill>
                  <a:srgbClr val="FF0000"/>
                </a:solidFill>
              </a:rPr>
              <a:t>6</a:t>
            </a:r>
          </a:p>
        </p:txBody>
      </p:sp>
    </p:spTree>
    <p:extLst>
      <p:ext uri="{BB962C8B-B14F-4D97-AF65-F5344CB8AC3E}">
        <p14:creationId xmlns:p14="http://schemas.microsoft.com/office/powerpoint/2010/main" val="265300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of the Video</a:t>
            </a:r>
          </a:p>
        </p:txBody>
      </p:sp>
      <p:sp>
        <p:nvSpPr>
          <p:cNvPr id="3" name="Content Placeholder 2"/>
          <p:cNvSpPr>
            <a:spLocks noGrp="1"/>
          </p:cNvSpPr>
          <p:nvPr>
            <p:ph idx="1"/>
          </p:nvPr>
        </p:nvSpPr>
        <p:spPr/>
        <p:txBody>
          <a:bodyPr>
            <a:normAutofit fontScale="92500" lnSpcReduction="10000"/>
          </a:bodyPr>
          <a:lstStyle/>
          <a:p>
            <a:pPr marL="0" indent="0">
              <a:buNone/>
            </a:pPr>
            <a:r>
              <a:rPr lang="en-US" dirty="0"/>
              <a:t>A compound is found to contain 64.80 % carbon, 13.62 % hydrogen, and 21.58 % oxygen by weight. What is the empirical formula for this compound? </a:t>
            </a:r>
          </a:p>
          <a:p>
            <a:pPr marL="0" indent="0">
              <a:buNone/>
            </a:pPr>
            <a:r>
              <a:rPr lang="en-US" dirty="0"/>
              <a:t>The molecular weight for this compound is 74.14 g/mol. What is its molecular formula?</a:t>
            </a:r>
          </a:p>
          <a:p>
            <a:pPr marL="0" indent="0">
              <a:buNone/>
            </a:pPr>
            <a:r>
              <a:rPr lang="en-US" dirty="0">
                <a:solidFill>
                  <a:schemeClr val="accent1"/>
                </a:solidFill>
              </a:rPr>
              <a:t>64.80 g C / 12 = 5.4 mol C</a:t>
            </a:r>
            <a:br>
              <a:rPr lang="en-US" dirty="0">
                <a:solidFill>
                  <a:schemeClr val="accent1"/>
                </a:solidFill>
              </a:rPr>
            </a:br>
            <a:r>
              <a:rPr lang="en-US" dirty="0">
                <a:solidFill>
                  <a:schemeClr val="accent1"/>
                </a:solidFill>
              </a:rPr>
              <a:t>13.62 g H/ 1 = 13.62 mol H</a:t>
            </a:r>
            <a:br>
              <a:rPr lang="en-US" dirty="0">
                <a:solidFill>
                  <a:schemeClr val="accent1"/>
                </a:solidFill>
              </a:rPr>
            </a:br>
            <a:r>
              <a:rPr lang="en-US" dirty="0">
                <a:solidFill>
                  <a:schemeClr val="accent1"/>
                </a:solidFill>
              </a:rPr>
              <a:t>21.58 g O/ 16 = 1.349 mol O</a:t>
            </a:r>
          </a:p>
          <a:p>
            <a:pPr marL="0" indent="0">
              <a:buNone/>
            </a:pPr>
            <a:r>
              <a:rPr lang="en-US" dirty="0">
                <a:solidFill>
                  <a:schemeClr val="accent1"/>
                </a:solidFill>
              </a:rPr>
              <a:t>5.4 / 1.349 = 4C</a:t>
            </a:r>
            <a:br>
              <a:rPr lang="en-US" dirty="0">
                <a:solidFill>
                  <a:schemeClr val="accent1"/>
                </a:solidFill>
              </a:rPr>
            </a:br>
            <a:r>
              <a:rPr lang="en-US" dirty="0">
                <a:solidFill>
                  <a:schemeClr val="accent1"/>
                </a:solidFill>
              </a:rPr>
              <a:t>13.62 / 1.349 = 10H</a:t>
            </a:r>
            <a:br>
              <a:rPr lang="en-US" dirty="0">
                <a:solidFill>
                  <a:schemeClr val="accent1"/>
                </a:solidFill>
              </a:rPr>
            </a:br>
            <a:r>
              <a:rPr lang="en-US" dirty="0">
                <a:solidFill>
                  <a:schemeClr val="accent1"/>
                </a:solidFill>
              </a:rPr>
              <a:t>1.349 / 1.349 = 1 O</a:t>
            </a:r>
          </a:p>
          <a:p>
            <a:pPr marL="0" indent="0">
              <a:buNone/>
            </a:pPr>
            <a:r>
              <a:rPr lang="en-US" dirty="0">
                <a:solidFill>
                  <a:srgbClr val="FF0000"/>
                </a:solidFill>
              </a:rPr>
              <a:t>C</a:t>
            </a:r>
            <a:r>
              <a:rPr lang="en-US" baseline="-25000" dirty="0">
                <a:solidFill>
                  <a:srgbClr val="FF0000"/>
                </a:solidFill>
              </a:rPr>
              <a:t>4</a:t>
            </a:r>
            <a:r>
              <a:rPr lang="en-US" dirty="0">
                <a:solidFill>
                  <a:srgbClr val="FF0000"/>
                </a:solidFill>
              </a:rPr>
              <a:t>H</a:t>
            </a:r>
            <a:r>
              <a:rPr lang="en-US" baseline="-25000" dirty="0">
                <a:solidFill>
                  <a:srgbClr val="FF0000"/>
                </a:solidFill>
              </a:rPr>
              <a:t>10</a:t>
            </a:r>
            <a:r>
              <a:rPr lang="en-US" dirty="0">
                <a:solidFill>
                  <a:srgbClr val="FF0000"/>
                </a:solidFill>
              </a:rPr>
              <a:t>O </a:t>
            </a:r>
          </a:p>
          <a:p>
            <a:pPr marL="0" indent="0">
              <a:buNone/>
            </a:pPr>
            <a:r>
              <a:rPr lang="en-US" dirty="0">
                <a:solidFill>
                  <a:schemeClr val="accent1"/>
                </a:solidFill>
              </a:rPr>
              <a:t>48 + 10 + 16 = </a:t>
            </a:r>
            <a:r>
              <a:rPr lang="en-US" dirty="0" smtClean="0">
                <a:solidFill>
                  <a:schemeClr val="accent1"/>
                </a:solidFill>
              </a:rPr>
              <a:t>74 </a:t>
            </a:r>
            <a:r>
              <a:rPr lang="en-US" dirty="0">
                <a:solidFill>
                  <a:schemeClr val="accent1"/>
                </a:solidFill>
              </a:rPr>
              <a:t>/ </a:t>
            </a:r>
            <a:r>
              <a:rPr lang="en-US" dirty="0" smtClean="0">
                <a:solidFill>
                  <a:schemeClr val="accent1"/>
                </a:solidFill>
              </a:rPr>
              <a:t>74.14 </a:t>
            </a:r>
            <a:r>
              <a:rPr lang="en-US" dirty="0">
                <a:solidFill>
                  <a:schemeClr val="accent1"/>
                </a:solidFill>
              </a:rPr>
              <a:t>= 1</a:t>
            </a:r>
          </a:p>
          <a:p>
            <a:pPr marL="0" indent="0">
              <a:buNone/>
            </a:pPr>
            <a:r>
              <a:rPr lang="en-US" dirty="0">
                <a:solidFill>
                  <a:schemeClr val="accent1"/>
                </a:solidFill>
              </a:rPr>
              <a:t>Empirical and Molecular formula = </a:t>
            </a:r>
            <a:r>
              <a:rPr lang="en-US" dirty="0">
                <a:solidFill>
                  <a:srgbClr val="FF0000"/>
                </a:solidFill>
              </a:rPr>
              <a:t>C</a:t>
            </a:r>
            <a:r>
              <a:rPr lang="en-US" baseline="-25000" dirty="0">
                <a:solidFill>
                  <a:srgbClr val="FF0000"/>
                </a:solidFill>
              </a:rPr>
              <a:t>4</a:t>
            </a:r>
            <a:r>
              <a:rPr lang="en-US" dirty="0">
                <a:solidFill>
                  <a:srgbClr val="FF0000"/>
                </a:solidFill>
              </a:rPr>
              <a:t>H</a:t>
            </a:r>
            <a:r>
              <a:rPr lang="en-US" baseline="-25000" dirty="0">
                <a:solidFill>
                  <a:srgbClr val="FF0000"/>
                </a:solidFill>
              </a:rPr>
              <a:t>10</a:t>
            </a:r>
            <a:r>
              <a:rPr lang="en-US" dirty="0">
                <a:solidFill>
                  <a:srgbClr val="FF0000"/>
                </a:solidFill>
              </a:rPr>
              <a:t>O butanol</a:t>
            </a:r>
          </a:p>
          <a:p>
            <a:pPr marL="0" indent="0" algn="ctr">
              <a:buNone/>
            </a:pPr>
            <a:endParaRPr lang="en-US" dirty="0"/>
          </a:p>
        </p:txBody>
      </p:sp>
      <p:pic>
        <p:nvPicPr>
          <p:cNvPr id="4" name="Picture 2" descr="Lab 3">
            <a:extLst>
              <a:ext uri="{FF2B5EF4-FFF2-40B4-BE49-F238E27FC236}">
                <a16:creationId xmlns:a16="http://schemas.microsoft.com/office/drawing/2014/main" id="{8247521A-8172-4248-B6BF-1F24AC812E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15651" y="0"/>
            <a:ext cx="1376349" cy="182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61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13483</TotalTime>
  <Words>8337</Words>
  <Application>Microsoft Office PowerPoint</Application>
  <PresentationFormat>Widescreen</PresentationFormat>
  <Paragraphs>1203</Paragraphs>
  <Slides>158</Slides>
  <Notes>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158</vt:i4>
      </vt:variant>
    </vt:vector>
  </HeadingPairs>
  <TitlesOfParts>
    <vt:vector size="170" baseType="lpstr">
      <vt:lpstr>ＭＳ Ｐゴシック</vt:lpstr>
      <vt:lpstr>ＭＳ Ｐゴシック</vt:lpstr>
      <vt:lpstr>Arial</vt:lpstr>
      <vt:lpstr>Calibri</vt:lpstr>
      <vt:lpstr>Constantia</vt:lpstr>
      <vt:lpstr>Corbel</vt:lpstr>
      <vt:lpstr>Franklin Gothic Book</vt:lpstr>
      <vt:lpstr>Perpetua</vt:lpstr>
      <vt:lpstr>Times New Roman</vt:lpstr>
      <vt:lpstr>Wingdings</vt:lpstr>
      <vt:lpstr>Wingdings 2</vt:lpstr>
      <vt:lpstr>Office Theme</vt:lpstr>
      <vt:lpstr>Stoichiometry</vt:lpstr>
      <vt:lpstr>Moles and  Dimensional Analysis</vt:lpstr>
      <vt:lpstr>Objectives</vt:lpstr>
      <vt:lpstr>“You should already be able to”</vt:lpstr>
      <vt:lpstr>Memorize</vt:lpstr>
      <vt:lpstr>Question of the Video</vt:lpstr>
      <vt:lpstr>Stoichiometry</vt:lpstr>
      <vt:lpstr>The Mole = 6.02x1023</vt:lpstr>
      <vt:lpstr>Molar Mass</vt:lpstr>
      <vt:lpstr>Molar Mass Examples: Elements</vt:lpstr>
      <vt:lpstr>Molar Mass Examples: Compounds</vt:lpstr>
      <vt:lpstr>Dimensional Analysis</vt:lpstr>
      <vt:lpstr>Dimensional Analysis</vt:lpstr>
      <vt:lpstr>Dimensional Analysis</vt:lpstr>
      <vt:lpstr>Dimensional Analysis</vt:lpstr>
      <vt:lpstr>DA pointers summarized</vt:lpstr>
      <vt:lpstr>Question of the Video</vt:lpstr>
      <vt:lpstr>Now you must be able to…</vt:lpstr>
      <vt:lpstr>Molecules and atoms</vt:lpstr>
      <vt:lpstr>Objectives</vt:lpstr>
      <vt:lpstr>Question of the Video</vt:lpstr>
      <vt:lpstr>Mole Road Map</vt:lpstr>
      <vt:lpstr>Examples</vt:lpstr>
      <vt:lpstr>Examples</vt:lpstr>
      <vt:lpstr>THINK</vt:lpstr>
      <vt:lpstr>Examples</vt:lpstr>
      <vt:lpstr>Reactions</vt:lpstr>
      <vt:lpstr>Examples</vt:lpstr>
      <vt:lpstr>Examples</vt:lpstr>
      <vt:lpstr>Question of the Video</vt:lpstr>
      <vt:lpstr>Now you must be able to…</vt:lpstr>
      <vt:lpstr>Balancing Reactions and Net Ionic Equations</vt:lpstr>
      <vt:lpstr>Objectives</vt:lpstr>
      <vt:lpstr>Question of the Video</vt:lpstr>
      <vt:lpstr>Reactions</vt:lpstr>
      <vt:lpstr>Conservation of Mass</vt:lpstr>
      <vt:lpstr>Balancing Reactions</vt:lpstr>
      <vt:lpstr>Balancing </vt:lpstr>
      <vt:lpstr>Solubility</vt:lpstr>
      <vt:lpstr>Memorize this list of soluble ions</vt:lpstr>
      <vt:lpstr>Are these soluble or insoluble?</vt:lpstr>
      <vt:lpstr>Net Ionic Equations</vt:lpstr>
      <vt:lpstr>Net Ionic Equations</vt:lpstr>
      <vt:lpstr>Tips:</vt:lpstr>
      <vt:lpstr>THINK</vt:lpstr>
      <vt:lpstr>Practice</vt:lpstr>
      <vt:lpstr>Question of the Video</vt:lpstr>
      <vt:lpstr>Now you should be able to…</vt:lpstr>
      <vt:lpstr>Limiting Reactants and  Percent Yield</vt:lpstr>
      <vt:lpstr>Objectives</vt:lpstr>
      <vt:lpstr>Question of the Video</vt:lpstr>
      <vt:lpstr>Limiting Reagents</vt:lpstr>
      <vt:lpstr>Limiting Reagents</vt:lpstr>
      <vt:lpstr>Limiting Reagents Examples</vt:lpstr>
      <vt:lpstr>Limiting Reagents Examples</vt:lpstr>
      <vt:lpstr>Percent Yield</vt:lpstr>
      <vt:lpstr>If in the previous lab, only 1000.g were created,  what was the percent yield?</vt:lpstr>
      <vt:lpstr>Limiting Reagents Example</vt:lpstr>
      <vt:lpstr>Question of the Video</vt:lpstr>
      <vt:lpstr>Now you should be able to…</vt:lpstr>
      <vt:lpstr>Types of Reactions</vt:lpstr>
      <vt:lpstr>Objectives</vt:lpstr>
      <vt:lpstr>Question of the Video</vt:lpstr>
      <vt:lpstr>Synthesis: involves two or more reactants which combine to form one compound as a product.  </vt:lpstr>
      <vt:lpstr>Synthesis</vt:lpstr>
      <vt:lpstr>Synthesis practice</vt:lpstr>
      <vt:lpstr>Decomposition</vt:lpstr>
      <vt:lpstr>Decomposition</vt:lpstr>
      <vt:lpstr>Decomposition practice</vt:lpstr>
      <vt:lpstr>Decomposition Practice</vt:lpstr>
      <vt:lpstr>Single Replacement</vt:lpstr>
      <vt:lpstr>Single Replacement</vt:lpstr>
      <vt:lpstr>Single Replacement</vt:lpstr>
      <vt:lpstr>Double Replacement</vt:lpstr>
      <vt:lpstr>Gas Forming DR</vt:lpstr>
      <vt:lpstr>Gas forming DR</vt:lpstr>
      <vt:lpstr>Double Replacement Practice</vt:lpstr>
      <vt:lpstr>Net Ionic Equations</vt:lpstr>
      <vt:lpstr>Net Ionic Equations</vt:lpstr>
      <vt:lpstr>Net Ionic Equations</vt:lpstr>
      <vt:lpstr>Net Ionic Equations</vt:lpstr>
      <vt:lpstr>Net Ionic Equations</vt:lpstr>
      <vt:lpstr>Net Ionic Equations</vt:lpstr>
      <vt:lpstr>Question of the Video</vt:lpstr>
      <vt:lpstr>Now you must be able to…</vt:lpstr>
      <vt:lpstr>Empirical and Molecular Formulas</vt:lpstr>
      <vt:lpstr>Objectives</vt:lpstr>
      <vt:lpstr>Question of the Video</vt:lpstr>
      <vt:lpstr>Percent Composition</vt:lpstr>
      <vt:lpstr>Example 2</vt:lpstr>
      <vt:lpstr>Example 3</vt:lpstr>
      <vt:lpstr>Empirical Formulas</vt:lpstr>
      <vt:lpstr>Molecular Formulas</vt:lpstr>
      <vt:lpstr>Steps:</vt:lpstr>
      <vt:lpstr>Calculating Empirical Formulas From Percent Composition</vt:lpstr>
      <vt:lpstr>Example 1</vt:lpstr>
      <vt:lpstr>Example 2</vt:lpstr>
      <vt:lpstr>Example 3</vt:lpstr>
      <vt:lpstr>Question of the Video</vt:lpstr>
      <vt:lpstr>Now you must be able to… </vt:lpstr>
      <vt:lpstr>Combustion Analysis</vt:lpstr>
      <vt:lpstr>Objectives</vt:lpstr>
      <vt:lpstr>Question of the Video</vt:lpstr>
      <vt:lpstr>Organic versus Hydrocarbon</vt:lpstr>
      <vt:lpstr>Organic molecules</vt:lpstr>
      <vt:lpstr>Combustion</vt:lpstr>
      <vt:lpstr>Combustion</vt:lpstr>
      <vt:lpstr>The molecular formula of a hydrocarbon is to be determined by analyzing its combustion products and investigating its properties. CXHY + ___O2  ___CO2 + ___H2O</vt:lpstr>
      <vt:lpstr>Using the empirical formula, the molecular mass is 42.0g/mol. Write the balanced combustion reaction.</vt:lpstr>
      <vt:lpstr>Question of the Video</vt:lpstr>
      <vt:lpstr>Now you must be able to…</vt:lpstr>
      <vt:lpstr>Molarity and Dilutions</vt:lpstr>
      <vt:lpstr>Objectives</vt:lpstr>
      <vt:lpstr>Question of the Video</vt:lpstr>
      <vt:lpstr>Solutions</vt:lpstr>
      <vt:lpstr>Solutions</vt:lpstr>
      <vt:lpstr>Concentration</vt:lpstr>
      <vt:lpstr>Molarity</vt:lpstr>
      <vt:lpstr>Molarity (M)</vt:lpstr>
      <vt:lpstr>Examples can be done without a calculator!</vt:lpstr>
      <vt:lpstr>Examples may need a calculator or can be estimated</vt:lpstr>
      <vt:lpstr>THINK</vt:lpstr>
      <vt:lpstr>Dilutions</vt:lpstr>
      <vt:lpstr>Calculations</vt:lpstr>
      <vt:lpstr>Calculations</vt:lpstr>
      <vt:lpstr>Dilutions</vt:lpstr>
      <vt:lpstr>What you need to say…</vt:lpstr>
      <vt:lpstr>Question of the Video</vt:lpstr>
      <vt:lpstr>Now you must be able to…</vt:lpstr>
      <vt:lpstr>Naming Compounds  Part 1</vt:lpstr>
      <vt:lpstr>Objectives</vt:lpstr>
      <vt:lpstr>Question of the Video</vt:lpstr>
      <vt:lpstr>Binary Compounds</vt:lpstr>
      <vt:lpstr>PowerPoint Presentation</vt:lpstr>
      <vt:lpstr>Practice</vt:lpstr>
      <vt:lpstr>Problem:</vt:lpstr>
      <vt:lpstr>Transition Metals and nonmetals</vt:lpstr>
      <vt:lpstr>General Rule about charges</vt:lpstr>
      <vt:lpstr>PowerPoint Presentation</vt:lpstr>
      <vt:lpstr>Give the name:</vt:lpstr>
      <vt:lpstr>Give the formula:</vt:lpstr>
      <vt:lpstr>Question of the Video</vt:lpstr>
      <vt:lpstr>Now you must be able to…</vt:lpstr>
      <vt:lpstr>Naming Compounds  Part 2</vt:lpstr>
      <vt:lpstr>Objectives</vt:lpstr>
      <vt:lpstr>Question of the Video</vt:lpstr>
      <vt:lpstr>Ternary Compounds</vt:lpstr>
      <vt:lpstr>Tricks for memorization:</vt:lpstr>
      <vt:lpstr>Memorize these “ates” names, symbols, charges, and the rules:</vt:lpstr>
      <vt:lpstr>What are these?</vt:lpstr>
      <vt:lpstr>What are these?</vt:lpstr>
      <vt:lpstr>What are these?</vt:lpstr>
      <vt:lpstr>Name these:</vt:lpstr>
      <vt:lpstr>Covalent Compounds</vt:lpstr>
      <vt:lpstr>Name or write the formula:</vt:lpstr>
      <vt:lpstr>Diatomic Molecules</vt:lpstr>
      <vt:lpstr>Question of the Video</vt:lpstr>
      <vt:lpstr>Now you must be able to…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56</cp:revision>
  <dcterms:created xsi:type="dcterms:W3CDTF">2019-09-04T15:16:27Z</dcterms:created>
  <dcterms:modified xsi:type="dcterms:W3CDTF">2021-09-02T11:33:05Z</dcterms:modified>
</cp:coreProperties>
</file>