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6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4" r:id="rId12"/>
    <p:sldId id="288" r:id="rId13"/>
    <p:sldId id="281" r:id="rId14"/>
    <p:sldId id="289" r:id="rId15"/>
    <p:sldId id="290" r:id="rId16"/>
    <p:sldId id="292" r:id="rId17"/>
    <p:sldId id="291" r:id="rId18"/>
    <p:sldId id="297" r:id="rId19"/>
    <p:sldId id="293" r:id="rId20"/>
    <p:sldId id="256" r:id="rId21"/>
    <p:sldId id="304" r:id="rId22"/>
    <p:sldId id="259" r:id="rId23"/>
    <p:sldId id="262" r:id="rId24"/>
    <p:sldId id="267" r:id="rId25"/>
    <p:sldId id="263" r:id="rId26"/>
    <p:sldId id="264" r:id="rId27"/>
    <p:sldId id="266" r:id="rId28"/>
    <p:sldId id="269" r:id="rId29"/>
    <p:sldId id="309" r:id="rId30"/>
    <p:sldId id="305" r:id="rId31"/>
    <p:sldId id="271" r:id="rId32"/>
    <p:sldId id="307" r:id="rId33"/>
    <p:sldId id="298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3" autoAdjust="0"/>
  </p:normalViewPr>
  <p:slideViewPr>
    <p:cSldViewPr snapToObjects="1"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282C3-D9A6-ED43-8776-B8B8E976E3F8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9E18-C68E-A541-8E85-94D87595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360 scanners that create virtual crime scene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Demonstrate how to package evidence</a:t>
            </a:r>
          </a:p>
          <a:p>
            <a:pPr marL="228600" indent="-228600">
              <a:buAutoNum type="arabicPeriod"/>
            </a:pPr>
            <a:r>
              <a:rPr lang="en-US" dirty="0" smtClean="0"/>
              <a:t>A Bindle is folded paper for small</a:t>
            </a:r>
            <a:r>
              <a:rPr lang="en-US" baseline="0" dirty="0" smtClean="0"/>
              <a:t> amounts of trace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digital copy of this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C4BCF0-F8D9-4210-BB7F-579BF0A7E056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</a:t>
            </a:r>
            <a:r>
              <a:rPr lang="en-US" baseline="0" dirty="0" smtClean="0"/>
              <a:t> an area in your room as a crime scene.  Make a tape outline on the floor representing a body.  Put 2-4 pieces of evidence near the body.  Students will need plain paper, meter sticks, rulers, graph paper a compass (most have one on their phone)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</a:t>
            </a:r>
            <a:r>
              <a:rPr lang="en-US" baseline="0" dirty="0" smtClean="0"/>
              <a:t> an area in your room as a crime scene.  Make a tape outline on the floor representing a body.  Put 2-4 pieces of evidence near the body.  Students will need plain paper, meter sticks, rulers, graph paper a compass (most have one on their phone)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9E18-C68E-A541-8E85-94D875955469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2B64F9-DD82-C942-B3E4-14A742D24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480DA1-3C08-964B-B035-136BFC83C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127870-E54A-484C-B8D7-C6C2A18E1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/>
          <a:lstStyle/>
          <a:p>
            <a:fld id="{2F1088E6-3221-ED4B-9D0B-EC6D62FC1EC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/>
          <a:lstStyle/>
          <a:p>
            <a:fld id="{7F5D79A1-BEF8-2744-BC00-FC5D150D50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3739" y="0"/>
            <a:ext cx="1280261" cy="145472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William </a:t>
            </a:r>
            <a:r>
              <a:rPr lang="en-US" dirty="0" err="1" smtClean="0"/>
              <a:t>floyd</a:t>
            </a:r>
            <a:r>
              <a:rPr lang="en-US" dirty="0" smtClean="0"/>
              <a:t> forensics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6"/>
        </a:buBlip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1GxXZGn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IYqIoDsy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r6uTw2Eh6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CSI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</a:rPr>
              <a:t>Overall Shots – Outside the Scene</a:t>
            </a:r>
          </a:p>
        </p:txBody>
      </p:sp>
      <p:pic>
        <p:nvPicPr>
          <p:cNvPr id="319501" name="Picture 13" descr="IMG_138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1447800"/>
            <a:ext cx="2514600" cy="1885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9506" name="Picture 18" descr="IMG_1385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590800"/>
            <a:ext cx="257175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9507" name="Picture 19" descr="IMG_13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4038600"/>
            <a:ext cx="3581400" cy="2686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609600" y="6096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Exit (door)</a:t>
            </a:r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4419600" y="33829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First shot entering door:</a:t>
            </a: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5867400" y="1295400"/>
            <a:ext cx="3048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Outside science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667625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</a:rPr>
              <a:t>Overall Shots – Inside the Scene</a:t>
            </a:r>
          </a:p>
        </p:txBody>
      </p:sp>
      <p:pic>
        <p:nvPicPr>
          <p:cNvPr id="329735" name="Picture 7" descr="IMG_13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2713" y="1236663"/>
            <a:ext cx="2185987" cy="2914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9736" name="Picture 8" descr="IMG_13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9737" name="Picture 9" descr="IMG_13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588" y="4365625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9738" name="Picture 10" descr="IMG_138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4213225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</a:rPr>
              <a:t>Evidence: Knife (possible weapon)</a:t>
            </a:r>
          </a:p>
        </p:txBody>
      </p:sp>
      <p:pic>
        <p:nvPicPr>
          <p:cNvPr id="334859" name="Picture 11" descr="IMG_13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349500"/>
            <a:ext cx="4038600" cy="3027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4862" name="Picture 14" descr="IMG_1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49500"/>
            <a:ext cx="4038600" cy="3027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533400" y="5638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Midrange Photo</a:t>
            </a: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4419600" y="5668963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Close-Up (with ruler)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5. Sketch the Crime Scene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Make accurate rough sketch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Note direction (</a:t>
            </a:r>
            <a:r>
              <a:rPr lang="en-US" i="1" dirty="0" smtClean="0">
                <a:solidFill>
                  <a:srgbClr val="C00000"/>
                </a:solidFill>
              </a:rPr>
              <a:t>N)</a:t>
            </a:r>
            <a:r>
              <a:rPr lang="en-US" dirty="0" smtClean="0">
                <a:solidFill>
                  <a:srgbClr val="C00000"/>
                </a:solidFill>
              </a:rPr>
              <a:t> and scale of distance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Include relevant objects </a:t>
            </a:r>
            <a:r>
              <a:rPr lang="en-US" dirty="0" smtClean="0"/>
              <a:t>(body, doors, windows, furniture, immovable landmarks)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Make final copy for court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0" y="1792288"/>
          <a:ext cx="9144000" cy="506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1" name="Bitmap Image" r:id="rId3" imgW="7411485" imgH="6485714" progId="Paint.Picture">
                  <p:embed/>
                </p:oleObj>
              </mc:Choice>
              <mc:Fallback>
                <p:oleObj name="Bitmap Image" r:id="rId3" imgW="7411485" imgH="648571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2288"/>
                        <a:ext cx="9144000" cy="506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csr-crimescene8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35138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6. Search </a:t>
            </a:r>
            <a:r>
              <a:rPr lang="en-US" dirty="0">
                <a:solidFill>
                  <a:srgbClr val="C00000"/>
                </a:solidFill>
              </a:rPr>
              <a:t>for evidence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C00000"/>
                </a:solidFill>
              </a:rPr>
              <a:t>Grid, strip or lane, spiral search pattern</a:t>
            </a:r>
          </a:p>
          <a:p>
            <a:pPr eaLnBrk="1" hangingPunct="1"/>
            <a:r>
              <a:rPr lang="en-US" sz="3200" dirty="0"/>
              <a:t>Use flashlight to find hair and fibers</a:t>
            </a:r>
          </a:p>
          <a:p>
            <a:pPr eaLnBrk="1" hangingPunct="1"/>
            <a:r>
              <a:rPr lang="en-US" sz="3200" dirty="0"/>
              <a:t>Use forceps, vacuum cleaner to collect evidence</a:t>
            </a:r>
          </a:p>
        </p:txBody>
      </p:sp>
      <p:pic>
        <p:nvPicPr>
          <p:cNvPr id="24579" name="Picture 13" descr="Grid pattern se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1895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1" descr="Strip of lane pattern se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95788"/>
            <a:ext cx="19050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3" descr="Spiral pattern se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375150"/>
            <a:ext cx="1657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447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Grid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581400" y="6096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Strip or Lane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781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7. Secure the Evidence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0560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Properly package, seal, and label ALL evidence!</a:t>
            </a:r>
          </a:p>
          <a:p>
            <a:r>
              <a:rPr lang="en-US" sz="3200" u="sng" dirty="0" smtClean="0"/>
              <a:t>Liquid</a:t>
            </a:r>
            <a:r>
              <a:rPr lang="en-US" sz="3200" dirty="0" smtClean="0"/>
              <a:t>: airtight, unbreakable containers</a:t>
            </a:r>
          </a:p>
          <a:p>
            <a:r>
              <a:rPr lang="en-US" sz="3200" u="sng" dirty="0" smtClean="0"/>
              <a:t>Wet items</a:t>
            </a:r>
            <a:r>
              <a:rPr lang="en-US" sz="3200" dirty="0" smtClean="0"/>
              <a:t> (biological): dry out in breathable container</a:t>
            </a:r>
          </a:p>
          <a:p>
            <a:r>
              <a:rPr lang="en-US" sz="3200" u="sng" dirty="0" smtClean="0"/>
              <a:t>Dry item</a:t>
            </a:r>
            <a:r>
              <a:rPr lang="en-US" sz="3200" dirty="0" smtClean="0"/>
              <a:t>: bindle </a:t>
            </a:r>
            <a:r>
              <a:rPr lang="en-US" sz="3200" dirty="0" err="1" smtClean="0">
                <a:sym typeface="Wingdings" pitchFamily="-84" charset="2"/>
              </a:rPr>
              <a:t></a:t>
            </a:r>
            <a:r>
              <a:rPr lang="en-US" sz="3200" dirty="0" smtClean="0">
                <a:sym typeface="Wingdings" pitchFamily="-84" charset="2"/>
              </a:rPr>
              <a:t> </a:t>
            </a:r>
            <a:r>
              <a:rPr lang="en-US" sz="3200" dirty="0" smtClean="0"/>
              <a:t>plastic or paper container</a:t>
            </a:r>
          </a:p>
          <a:p>
            <a:r>
              <a:rPr lang="en-US" sz="3200" dirty="0" smtClean="0">
                <a:sym typeface="Wingdings" pitchFamily="-84" charset="2"/>
              </a:rPr>
              <a:t>Seal with tape and labeled with pertinent info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www.youtube.com/watch?v=ur1GxXZGnNI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Chain of Custody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8458200" cy="4589462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In order to present credible evidence in court, a chain of custody log is essential. </a:t>
            </a:r>
            <a:r>
              <a:rPr lang="en-US" sz="3600" dirty="0" smtClean="0"/>
              <a:t>(in real life there is more involved but for this class do as follows) </a:t>
            </a:r>
          </a:p>
          <a:p>
            <a:r>
              <a:rPr lang="en-US" sz="3600" dirty="0" smtClean="0"/>
              <a:t>Bag evidence (seal, sign and date)</a:t>
            </a:r>
          </a:p>
          <a:p>
            <a:r>
              <a:rPr lang="en-US" sz="3600" dirty="0" smtClean="0"/>
              <a:t>Fill out evidence log every time you open it.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12192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Crime Scene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Investigation Team  </a:t>
            </a:r>
            <a:endParaRPr lang="en-US" sz="2000" b="0" i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85000"/>
              </a:lnSpc>
              <a:spcAft>
                <a:spcPct val="35000"/>
              </a:spcAft>
              <a:buSzTx/>
              <a:buFont typeface="Wingdings" pitchFamily="-84" charset="2"/>
              <a:buNone/>
            </a:pPr>
            <a:r>
              <a:rPr lang="en-US" sz="3600" b="1" dirty="0"/>
              <a:t>Who is at the crime scene? </a:t>
            </a:r>
          </a:p>
          <a:p>
            <a:pPr marL="533400" indent="-533400" eaLnBrk="1" hangingPunct="1">
              <a:lnSpc>
                <a:spcPct val="85000"/>
              </a:lnSpc>
              <a:spcAft>
                <a:spcPts val="600"/>
              </a:spcAft>
              <a:buSzPct val="90000"/>
            </a:pPr>
            <a:r>
              <a:rPr lang="en-US" sz="3600" dirty="0"/>
              <a:t>Police and possibly a district attorney. </a:t>
            </a:r>
          </a:p>
          <a:p>
            <a:pPr marL="533400" indent="-533400" eaLnBrk="1" hangingPunct="1">
              <a:lnSpc>
                <a:spcPct val="85000"/>
              </a:lnSpc>
              <a:spcAft>
                <a:spcPts val="600"/>
              </a:spcAft>
              <a:buSzPct val="90000"/>
            </a:pPr>
            <a:r>
              <a:rPr lang="en-US" sz="3600" dirty="0"/>
              <a:t>Crime scene investigators. </a:t>
            </a:r>
          </a:p>
          <a:p>
            <a:pPr marL="533400" indent="-533400" eaLnBrk="1" hangingPunct="1">
              <a:lnSpc>
                <a:spcPct val="85000"/>
              </a:lnSpc>
              <a:spcAft>
                <a:spcPts val="600"/>
              </a:spcAft>
              <a:buSzPct val="90000"/>
            </a:pPr>
            <a:r>
              <a:rPr lang="en-US" sz="3600" dirty="0"/>
              <a:t>Medical examiners. </a:t>
            </a:r>
          </a:p>
          <a:p>
            <a:pPr marL="533400" indent="-533400" eaLnBrk="1" hangingPunct="1">
              <a:lnSpc>
                <a:spcPct val="85000"/>
              </a:lnSpc>
              <a:spcAft>
                <a:spcPts val="600"/>
              </a:spcAft>
              <a:buSzPct val="90000"/>
            </a:pPr>
            <a:r>
              <a:rPr lang="en-US" sz="3600" dirty="0"/>
              <a:t>Detectives. </a:t>
            </a:r>
          </a:p>
          <a:p>
            <a:pPr marL="533400" indent="-533400" eaLnBrk="1" hangingPunct="1">
              <a:lnSpc>
                <a:spcPct val="85000"/>
              </a:lnSpc>
              <a:spcAft>
                <a:spcPts val="600"/>
              </a:spcAft>
              <a:buSzPct val="90000"/>
            </a:pPr>
            <a:r>
              <a:rPr lang="en-US" sz="3600" dirty="0"/>
              <a:t>Specialists.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67000"/>
            <a:ext cx="6477000" cy="1914144"/>
          </a:xfrm>
        </p:spPr>
        <p:txBody>
          <a:bodyPr/>
          <a:lstStyle/>
          <a:p>
            <a:r>
              <a:rPr lang="en-US" dirty="0" smtClean="0"/>
              <a:t>Evidence Collection and Crime Scene 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Objective:  Differentiate between the different types of </a:t>
            </a:r>
            <a:r>
              <a:rPr lang="en-US" sz="3200" b="1" dirty="0" smtClean="0"/>
              <a:t>evidence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735138"/>
            <a:ext cx="7467600" cy="4589462"/>
          </a:xfrm>
        </p:spPr>
        <p:txBody>
          <a:bodyPr>
            <a:normAutofit fontScale="77500" lnSpcReduction="20000"/>
          </a:bodyPr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Edmond Locard </a:t>
            </a:r>
            <a:r>
              <a:rPr lang="en-US" sz="2400" b="1" dirty="0" smtClean="0"/>
              <a:t>(1877-1966)</a:t>
            </a:r>
            <a:endParaRPr lang="en-US" altLang="en-US" b="1" u="sng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Locard’s Principle</a:t>
            </a:r>
            <a:r>
              <a:rPr lang="en-US" altLang="en-US" b="1" dirty="0" smtClean="0"/>
              <a:t>: 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There always an exchange or transfer of material when two objects come into contact</a:t>
            </a:r>
          </a:p>
          <a:p>
            <a:pPr eaLnBrk="1" hangingPunct="1">
              <a:defRPr/>
            </a:pPr>
            <a:r>
              <a:rPr lang="en-US" altLang="en-US" b="1" dirty="0" smtClean="0"/>
              <a:t>Examples: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Hair from yourself, children or cat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Fibers from carpets or clothing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Finger prints or shoeprints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Dust/dirt/plant material in shoes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78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Evidence</a:t>
            </a:r>
            <a:endParaRPr lang="en-US" dirty="0"/>
          </a:p>
        </p:txBody>
      </p:sp>
      <p:pic>
        <p:nvPicPr>
          <p:cNvPr id="4" name="Picture 5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26" y="2590800"/>
            <a:ext cx="82265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772400" cy="4056062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-105" charset="2"/>
              <a:buAutoNum type="arabicPeriod"/>
            </a:pPr>
            <a:r>
              <a:rPr lang="en-US" u="sng" dirty="0" smtClean="0">
                <a:solidFill>
                  <a:srgbClr val="C00000"/>
                </a:solidFill>
              </a:rPr>
              <a:t>Direct</a:t>
            </a:r>
            <a:r>
              <a:rPr lang="en-US" dirty="0" smtClean="0">
                <a:solidFill>
                  <a:srgbClr val="C00000"/>
                </a:solidFill>
              </a:rPr>
              <a:t>: firsthand observations (eyewitness account, video camera, confessions) shows that something is a fact without inference or presumption </a:t>
            </a:r>
          </a:p>
          <a:p>
            <a:pPr marL="533400" indent="-533400">
              <a:buFont typeface="Wingdings" pitchFamily="-105" charset="2"/>
              <a:buAutoNum type="arabicPeriod"/>
            </a:pP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8458200" cy="4665662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u="sng" dirty="0" smtClean="0">
                <a:solidFill>
                  <a:srgbClr val="CC0000"/>
                </a:solidFill>
              </a:rPr>
              <a:t>Circumstantial</a:t>
            </a:r>
            <a:r>
              <a:rPr lang="en-US" dirty="0" smtClean="0">
                <a:solidFill>
                  <a:srgbClr val="CC0000"/>
                </a:solidFill>
              </a:rPr>
              <a:t>: indirect evidence; implies a fact, but does not directly prove it </a:t>
            </a:r>
            <a:r>
              <a:rPr lang="en-US" dirty="0" smtClean="0">
                <a:solidFill>
                  <a:srgbClr val="C00000"/>
                </a:solidFill>
              </a:rPr>
              <a:t>requires making an inference</a:t>
            </a:r>
          </a:p>
          <a:p>
            <a:pPr marL="533400" indent="-533400">
              <a:buNone/>
            </a:pPr>
            <a:r>
              <a:rPr lang="en-US" dirty="0" smtClean="0">
                <a:solidFill>
                  <a:srgbClr val="CC0000"/>
                </a:solidFill>
              </a:rPr>
              <a:t>	Trace Evidence: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dirty="0" smtClean="0">
                <a:solidFill>
                  <a:srgbClr val="CC0000"/>
                </a:solidFill>
              </a:rPr>
              <a:t>Physical – bullets, weapons, impressions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dirty="0" smtClean="0">
                <a:solidFill>
                  <a:srgbClr val="CC0000"/>
                </a:solidFill>
              </a:rPr>
              <a:t>Biological – body fluids, plant parts, 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Trace Evidence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 but measurable amounts of physical or biological material found at a crime scene</a:t>
            </a:r>
          </a:p>
          <a:p>
            <a:endParaRPr lang="en-US" dirty="0"/>
          </a:p>
        </p:txBody>
      </p:sp>
      <p:pic>
        <p:nvPicPr>
          <p:cNvPr id="4" name="Picture 4" descr="acetatebra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02137"/>
            <a:ext cx="2895600" cy="2171700"/>
          </a:xfrm>
          <a:prstGeom prst="rect">
            <a:avLst/>
          </a:prstGeom>
          <a:noFill/>
        </p:spPr>
      </p:pic>
      <p:pic>
        <p:nvPicPr>
          <p:cNvPr id="5" name="Picture 5" descr="Figure 5 is a photomicrograph of bat hai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097337"/>
            <a:ext cx="1504950" cy="2760663"/>
          </a:xfrm>
          <a:prstGeom prst="rect">
            <a:avLst/>
          </a:prstGeom>
          <a:noFill/>
        </p:spPr>
      </p:pic>
      <p:pic>
        <p:nvPicPr>
          <p:cNvPr id="6" name="Picture 6" descr="FINGERPR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4402137"/>
            <a:ext cx="18478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Trace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Hair</a:t>
            </a:r>
          </a:p>
          <a:p>
            <a:r>
              <a:rPr lang="en-US" sz="3600" dirty="0" smtClean="0"/>
              <a:t>Fibers</a:t>
            </a:r>
          </a:p>
          <a:p>
            <a:r>
              <a:rPr lang="en-US" sz="3600" dirty="0" smtClean="0"/>
              <a:t>Soil</a:t>
            </a:r>
          </a:p>
          <a:p>
            <a:r>
              <a:rPr lang="en-US" sz="3600" dirty="0" smtClean="0"/>
              <a:t>fingerprints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Body fluids (semen, blood, saliva, mucus)</a:t>
            </a:r>
          </a:p>
          <a:p>
            <a:r>
              <a:rPr lang="en-US" sz="3600" dirty="0" smtClean="0"/>
              <a:t>Paint chips</a:t>
            </a:r>
          </a:p>
          <a:p>
            <a:r>
              <a:rPr lang="en-US" sz="3600" dirty="0" smtClean="0"/>
              <a:t>Broken glass</a:t>
            </a:r>
          </a:p>
          <a:p>
            <a:r>
              <a:rPr lang="en-US" sz="3600" dirty="0" smtClean="0"/>
              <a:t>Chemical residue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Evidence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0126" y="1735139"/>
            <a:ext cx="3930434" cy="4056062"/>
          </a:xfrm>
        </p:spPr>
        <p:txBody>
          <a:bodyPr>
            <a:noAutofit/>
          </a:bodyPr>
          <a:lstStyle/>
          <a:p>
            <a:pPr>
              <a:buFont typeface="Wingdings" pitchFamily="-105" charset="2"/>
              <a:buNone/>
            </a:pPr>
            <a:r>
              <a:rPr lang="en-US" sz="3600" u="sng" dirty="0">
                <a:solidFill>
                  <a:srgbClr val="C00000"/>
                </a:solidFill>
              </a:rPr>
              <a:t>Class Evidence</a:t>
            </a:r>
          </a:p>
          <a:p>
            <a:r>
              <a:rPr lang="en-US" sz="3600" dirty="0">
                <a:solidFill>
                  <a:srgbClr val="C00000"/>
                </a:solidFill>
              </a:rPr>
              <a:t>Narrows identity to a group of persons or things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Example: blood type</a:t>
            </a: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42066"/>
            <a:ext cx="4191000" cy="4056062"/>
          </a:xfrm>
        </p:spPr>
        <p:txBody>
          <a:bodyPr>
            <a:noAutofit/>
          </a:bodyPr>
          <a:lstStyle/>
          <a:p>
            <a:pPr>
              <a:buFont typeface="Wingdings" pitchFamily="-105" charset="2"/>
              <a:buNone/>
            </a:pPr>
            <a:r>
              <a:rPr lang="en-US" sz="3600" u="sng" dirty="0">
                <a:solidFill>
                  <a:srgbClr val="C00000"/>
                </a:solidFill>
              </a:rPr>
              <a:t>Individual Evidence</a:t>
            </a:r>
          </a:p>
          <a:p>
            <a:r>
              <a:rPr lang="en-US" sz="3600" dirty="0">
                <a:solidFill>
                  <a:srgbClr val="C00000"/>
                </a:solidFill>
              </a:rPr>
              <a:t>Narrow identity to a single person or thing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Example: fingerprint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Scott Peterson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www.youtube.com/watch?v=sWIYqIoDsyY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Seven S’s of Crime Scene Investigation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Secure the scene.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Separate the witnesses.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Scan the scene.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See that photos are taken.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Sketch the scene.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Search for evidence. </a:t>
            </a:r>
          </a:p>
          <a:p>
            <a:pPr marL="533400" indent="-533400">
              <a:spcBef>
                <a:spcPct val="0"/>
              </a:spcBef>
              <a:buFont typeface="Wingdings" pitchFamily="-84" charset="2"/>
              <a:buAutoNum type="arabicPeriod"/>
            </a:pPr>
            <a:r>
              <a:rPr lang="en-US" dirty="0" smtClean="0"/>
              <a:t>Secure the collected evidence.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OJ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3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www.youtube.com/watch?v=dr6uTw2Eh6M</a:t>
            </a:r>
            <a:endParaRPr lang="en-US" dirty="0" smtClean="0"/>
          </a:p>
          <a:p>
            <a:r>
              <a:rPr lang="en-US" dirty="0" smtClean="0"/>
              <a:t>Complete the case study on OJ Simpson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Closure</a:t>
            </a:r>
            <a:r>
              <a:rPr lang="en-US" dirty="0" smtClean="0"/>
              <a:t>: Do you agree or disagree with the OJ verdict?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Sketching the Crime Scene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Sketching the Crime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8382000" cy="45132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Objective: </a:t>
            </a:r>
            <a:r>
              <a:rPr lang="en-US" dirty="0" smtClean="0"/>
              <a:t>In your groups complete the lab on sketching the crime scene.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Do Now: </a:t>
            </a:r>
            <a:r>
              <a:rPr lang="en-US" dirty="0" smtClean="0"/>
              <a:t>Finish taking notes on the crime scene and length/width of the room</a:t>
            </a:r>
            <a:endParaRPr lang="en-US" dirty="0"/>
          </a:p>
          <a:p>
            <a:r>
              <a:rPr lang="en-US" dirty="0" smtClean="0"/>
              <a:t>Find two fixed positions and measure the distance between the two points and your victim and the evidence (data table 2). Start rough sketches on the white paper. </a:t>
            </a:r>
            <a:r>
              <a:rPr lang="en-US" dirty="0" smtClean="0">
                <a:solidFill>
                  <a:srgbClr val="FF0000"/>
                </a:solidFill>
              </a:rPr>
              <a:t>Rough and final sketches are due at the end of the period.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0"/>
            <a:ext cx="7313613" cy="868362"/>
          </a:xfrm>
        </p:spPr>
        <p:txBody>
          <a:bodyPr/>
          <a:lstStyle/>
          <a:p>
            <a:r>
              <a:rPr lang="en-US" sz="4400" dirty="0" smtClean="0"/>
              <a:t>Lab Sketching the Crime Scene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Objective: </a:t>
            </a:r>
            <a:r>
              <a:rPr lang="en-US" dirty="0" smtClean="0">
                <a:solidFill>
                  <a:srgbClr val="FF0000"/>
                </a:solidFill>
              </a:rPr>
              <a:t>In your groups complete the lab on sketching the crime scene.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groups, create a final version on graph paper. </a:t>
            </a:r>
            <a:r>
              <a:rPr lang="en-US" dirty="0" smtClean="0"/>
              <a:t>It should be just like your rough draft but to scale. Mark the scale you used on  your paper. Also mark North, which is in the direction of the bathroom door. </a:t>
            </a:r>
          </a:p>
          <a:p>
            <a:pPr lvl="1"/>
            <a:r>
              <a:rPr lang="en-US" dirty="0" smtClean="0"/>
              <a:t>Finish </a:t>
            </a:r>
            <a:r>
              <a:rPr lang="en-US" dirty="0" smtClean="0"/>
              <a:t>lab questions on the third page.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Rough </a:t>
            </a:r>
            <a:r>
              <a:rPr lang="en-US" dirty="0" smtClean="0">
                <a:solidFill>
                  <a:srgbClr val="FF0000"/>
                </a:solidFill>
              </a:rPr>
              <a:t>and final </a:t>
            </a:r>
            <a:r>
              <a:rPr lang="en-US" dirty="0" smtClean="0">
                <a:solidFill>
                  <a:srgbClr val="FF0000"/>
                </a:solidFill>
              </a:rPr>
              <a:t>sketches with the lab paper </a:t>
            </a:r>
            <a:r>
              <a:rPr lang="en-US" dirty="0" smtClean="0">
                <a:solidFill>
                  <a:srgbClr val="FF0000"/>
                </a:solidFill>
              </a:rPr>
              <a:t>are due at the end of the period. Hand in when done</a:t>
            </a:r>
            <a:r>
              <a:rPr lang="en-US" dirty="0" smtClean="0">
                <a:solidFill>
                  <a:srgbClr val="FF0000"/>
                </a:solidFill>
              </a:rPr>
              <a:t>. Make sure your names are on all papers.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1. Secure the Scene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6" descr="The Crime Sc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26" y="1981200"/>
            <a:ext cx="3371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032008motelmu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IMG_1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2. Separate the Witnesses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 not allow witnesses to talk to each other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Witness accounts will be compared</a:t>
            </a:r>
          </a:p>
          <a:p>
            <a:r>
              <a:rPr lang="en-US" dirty="0" smtClean="0"/>
              <a:t>Avoid witnesses working together to create a story</a:t>
            </a:r>
          </a:p>
          <a:p>
            <a:r>
              <a:rPr lang="en-US" dirty="0" smtClean="0"/>
              <a:t>Asked: who, what, where, when?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 Scan the scene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Determine </a:t>
            </a:r>
            <a:r>
              <a:rPr lang="en-US" u="sng" dirty="0" smtClean="0">
                <a:solidFill>
                  <a:srgbClr val="C00000"/>
                </a:solidFill>
              </a:rPr>
              <a:t>primary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u="sng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>
                <a:solidFill>
                  <a:srgbClr val="C00000"/>
                </a:solidFill>
              </a:rPr>
              <a:t> crime scenes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Primary</a:t>
            </a:r>
            <a:r>
              <a:rPr lang="en-US" dirty="0" smtClean="0">
                <a:solidFill>
                  <a:srgbClr val="C00000"/>
                </a:solidFill>
              </a:rPr>
              <a:t>: where murder took place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Secondary</a:t>
            </a:r>
            <a:r>
              <a:rPr lang="en-US" dirty="0" smtClean="0">
                <a:solidFill>
                  <a:srgbClr val="C00000"/>
                </a:solidFill>
              </a:rPr>
              <a:t>: where corpse was found</a:t>
            </a:r>
          </a:p>
          <a:p>
            <a:r>
              <a:rPr lang="en-US" dirty="0" smtClean="0"/>
              <a:t>Where should photos be taken?	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Wear protective gear to prevent contamination of crime scene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Evidence</a:t>
            </a:r>
            <a:endParaRPr lang="en-US" dirty="0"/>
          </a:p>
        </p:txBody>
      </p:sp>
      <p:pic>
        <p:nvPicPr>
          <p:cNvPr id="4" name="Picture 10" descr="IMG_1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613" y="2362200"/>
            <a:ext cx="27241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Evidence Marking, T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MG_13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4286250"/>
            <a:ext cx="27257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4. See that photos are taken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Show the scene exactly as it was when you first saw it</a:t>
            </a:r>
          </a:p>
          <a:p>
            <a:r>
              <a:rPr lang="en-US" dirty="0" smtClean="0"/>
              <a:t>If something was moved before you arrived, don’</a:t>
            </a:r>
            <a:r>
              <a:rPr lang="en-US" altLang="ja-JP" dirty="0" smtClean="0"/>
              <a:t>t try to reconstruct the scene – just take the pictures the way you see it</a:t>
            </a:r>
          </a:p>
          <a:p>
            <a:r>
              <a:rPr lang="en-US" dirty="0" smtClean="0"/>
              <a:t>Be careful not to destroy any evidence while taking photos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2119</TotalTime>
  <Words>964</Words>
  <Application>Microsoft Office PowerPoint</Application>
  <PresentationFormat>On-screen Show (4:3)</PresentationFormat>
  <Paragraphs>132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Inkwell</vt:lpstr>
      <vt:lpstr>Bitmap Image</vt:lpstr>
      <vt:lpstr>CSI Teams</vt:lpstr>
      <vt:lpstr>The Crime Scene  Investigation Team  </vt:lpstr>
      <vt:lpstr>The Seven S’s of Crime Scene Investigation</vt:lpstr>
      <vt:lpstr>1. Secure the Scene</vt:lpstr>
      <vt:lpstr>PowerPoint Presentation</vt:lpstr>
      <vt:lpstr>2. Separate the Witnesses</vt:lpstr>
      <vt:lpstr>3. Scan the scene</vt:lpstr>
      <vt:lpstr>Marking Evidence</vt:lpstr>
      <vt:lpstr>4. See that photos are taken </vt:lpstr>
      <vt:lpstr>Overall Shots – Outside the Scene</vt:lpstr>
      <vt:lpstr>Overall Shots – Inside the Scene</vt:lpstr>
      <vt:lpstr>Evidence: Knife (possible weapon)</vt:lpstr>
      <vt:lpstr>5. Sketch the Crime Scene</vt:lpstr>
      <vt:lpstr>Rough sketch</vt:lpstr>
      <vt:lpstr>Final Sketch</vt:lpstr>
      <vt:lpstr>6. Search for evidence</vt:lpstr>
      <vt:lpstr>7. Secure the Evidence</vt:lpstr>
      <vt:lpstr>PowerPoint Presentation</vt:lpstr>
      <vt:lpstr>The Chain of Custody</vt:lpstr>
      <vt:lpstr>Evidence Collection and Crime Scene Investigation</vt:lpstr>
      <vt:lpstr>Objective:  Differentiate between the different types of evidence</vt:lpstr>
      <vt:lpstr>Types of Evidence</vt:lpstr>
      <vt:lpstr>Types of Evidence</vt:lpstr>
      <vt:lpstr>Types of Evidence</vt:lpstr>
      <vt:lpstr>Trace Evidence</vt:lpstr>
      <vt:lpstr>Examples of Trace Evidence</vt:lpstr>
      <vt:lpstr>Categories of Evidence</vt:lpstr>
      <vt:lpstr>PowerPoint Presentation</vt:lpstr>
      <vt:lpstr>Scott Peterson</vt:lpstr>
      <vt:lpstr>OJ Case Study</vt:lpstr>
      <vt:lpstr>OJ Case Study</vt:lpstr>
      <vt:lpstr>Sketching the Crime Scene</vt:lpstr>
      <vt:lpstr>Lab Sketching the Crime Scene</vt:lpstr>
      <vt:lpstr>Lab Sketching the Crime Scene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Collection and Crime Scene Investigation</dc:title>
  <dc:creator>Martin Palermo</dc:creator>
  <cp:lastModifiedBy>WFSD</cp:lastModifiedBy>
  <cp:revision>60</cp:revision>
  <dcterms:created xsi:type="dcterms:W3CDTF">2013-09-21T15:00:43Z</dcterms:created>
  <dcterms:modified xsi:type="dcterms:W3CDTF">2015-10-09T15:36:26Z</dcterms:modified>
</cp:coreProperties>
</file>