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sldIdLst>
    <p:sldId id="256" r:id="rId2"/>
    <p:sldId id="320" r:id="rId3"/>
    <p:sldId id="347" r:id="rId4"/>
    <p:sldId id="257" r:id="rId5"/>
    <p:sldId id="298" r:id="rId6"/>
    <p:sldId id="299" r:id="rId7"/>
    <p:sldId id="280" r:id="rId8"/>
    <p:sldId id="281" r:id="rId9"/>
    <p:sldId id="292" r:id="rId10"/>
    <p:sldId id="282" r:id="rId11"/>
    <p:sldId id="342" r:id="rId12"/>
    <p:sldId id="300" r:id="rId13"/>
    <p:sldId id="286" r:id="rId14"/>
    <p:sldId id="287" r:id="rId15"/>
    <p:sldId id="301" r:id="rId16"/>
    <p:sldId id="289" r:id="rId17"/>
    <p:sldId id="283" r:id="rId18"/>
    <p:sldId id="266" r:id="rId19"/>
    <p:sldId id="284" r:id="rId20"/>
    <p:sldId id="348" r:id="rId21"/>
    <p:sldId id="343" r:id="rId22"/>
    <p:sldId id="290" r:id="rId23"/>
    <p:sldId id="302" r:id="rId24"/>
    <p:sldId id="296" r:id="rId25"/>
    <p:sldId id="269" r:id="rId26"/>
    <p:sldId id="305" r:id="rId27"/>
    <p:sldId id="271" r:id="rId28"/>
    <p:sldId id="297" r:id="rId29"/>
    <p:sldId id="303" r:id="rId30"/>
    <p:sldId id="304" r:id="rId31"/>
    <p:sldId id="344" r:id="rId32"/>
    <p:sldId id="350" r:id="rId33"/>
    <p:sldId id="318" r:id="rId34"/>
    <p:sldId id="336" r:id="rId35"/>
    <p:sldId id="345" r:id="rId36"/>
    <p:sldId id="274" r:id="rId37"/>
    <p:sldId id="306" r:id="rId38"/>
    <p:sldId id="275" r:id="rId39"/>
    <p:sldId id="276" r:id="rId40"/>
    <p:sldId id="277" r:id="rId41"/>
    <p:sldId id="326" r:id="rId42"/>
    <p:sldId id="346" r:id="rId43"/>
    <p:sldId id="316" r:id="rId44"/>
    <p:sldId id="315" r:id="rId45"/>
    <p:sldId id="349" r:id="rId46"/>
    <p:sldId id="279" r:id="rId47"/>
    <p:sldId id="308" r:id="rId48"/>
    <p:sldId id="311" r:id="rId49"/>
    <p:sldId id="307" r:id="rId50"/>
    <p:sldId id="310" r:id="rId51"/>
    <p:sldId id="337" r:id="rId52"/>
    <p:sldId id="309" r:id="rId53"/>
    <p:sldId id="312" r:id="rId54"/>
    <p:sldId id="313" r:id="rId55"/>
    <p:sldId id="314" r:id="rId56"/>
    <p:sldId id="339" r:id="rId57"/>
    <p:sldId id="341" r:id="rId58"/>
    <p:sldId id="325" r:id="rId59"/>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S Gothic" charset="-128"/>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S Gothic" charset="-128"/>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S Gothic" charset="-128"/>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S Gothic" charset="-128"/>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S Gothic" charset="-128"/>
        <a:cs typeface="+mn-cs"/>
      </a:defRPr>
    </a:lvl5pPr>
    <a:lvl6pPr marL="2286000" algn="l" defTabSz="914400" rtl="0" eaLnBrk="1" latinLnBrk="0" hangingPunct="1">
      <a:defRPr kern="1200">
        <a:solidFill>
          <a:schemeClr val="tx1"/>
        </a:solidFill>
        <a:latin typeface="Arial" charset="0"/>
        <a:ea typeface="MS Gothic" charset="-128"/>
        <a:cs typeface="+mn-cs"/>
      </a:defRPr>
    </a:lvl6pPr>
    <a:lvl7pPr marL="2743200" algn="l" defTabSz="914400" rtl="0" eaLnBrk="1" latinLnBrk="0" hangingPunct="1">
      <a:defRPr kern="1200">
        <a:solidFill>
          <a:schemeClr val="tx1"/>
        </a:solidFill>
        <a:latin typeface="Arial" charset="0"/>
        <a:ea typeface="MS Gothic" charset="-128"/>
        <a:cs typeface="+mn-cs"/>
      </a:defRPr>
    </a:lvl7pPr>
    <a:lvl8pPr marL="3200400" algn="l" defTabSz="914400" rtl="0" eaLnBrk="1" latinLnBrk="0" hangingPunct="1">
      <a:defRPr kern="1200">
        <a:solidFill>
          <a:schemeClr val="tx1"/>
        </a:solidFill>
        <a:latin typeface="Arial" charset="0"/>
        <a:ea typeface="MS Gothic" charset="-128"/>
        <a:cs typeface="+mn-cs"/>
      </a:defRPr>
    </a:lvl8pPr>
    <a:lvl9pPr marL="3657600" algn="l" defTabSz="914400" rtl="0" eaLnBrk="1" latinLnBrk="0" hangingPunct="1">
      <a:defRPr kern="1200">
        <a:solidFill>
          <a:schemeClr val="tx1"/>
        </a:solidFill>
        <a:latin typeface="Arial" charset="0"/>
        <a:ea typeface="MS Gothic"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varScale="1">
        <p:scale>
          <a:sx n="63" d="100"/>
          <a:sy n="63" d="100"/>
        </p:scale>
        <p:origin x="-546" y="-108"/>
      </p:cViewPr>
      <p:guideLst>
        <p:guide orient="horz" pos="2160"/>
        <p:guide pos="2880"/>
      </p:guideLst>
    </p:cSldViewPr>
  </p:slideViewPr>
  <p:outlineViewPr>
    <p:cViewPr varScale="1">
      <p:scale>
        <a:sx n="170" d="200"/>
        <a:sy n="170" d="200"/>
      </p:scale>
      <p:origin x="234" y="198042"/>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p:cNvSpPr>
          <p:nvPr>
            <p:ph type="sldImg"/>
          </p:nvPr>
        </p:nvSpPr>
        <p:spPr bwMode="auto">
          <a:xfrm>
            <a:off x="1138238" y="763588"/>
            <a:ext cx="5494337" cy="3770312"/>
          </a:xfrm>
          <a:prstGeom prst="rect">
            <a:avLst/>
          </a:prstGeom>
          <a:noFill/>
          <a:ln w="9525">
            <a:noFill/>
            <a:round/>
            <a:headEnd/>
            <a:tailEnd/>
          </a:ln>
        </p:spPr>
      </p:sp>
      <p:sp>
        <p:nvSpPr>
          <p:cNvPr id="4098" name="Rectangle 2"/>
          <p:cNvSpPr>
            <a:spLocks noGrp="1" noChangeArrowheads="1"/>
          </p:cNvSpPr>
          <p:nvPr>
            <p:ph type="body"/>
          </p:nvPr>
        </p:nvSpPr>
        <p:spPr bwMode="auto">
          <a:xfrm>
            <a:off x="776288"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4099"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smtClean="0">
                <a:solidFill>
                  <a:srgbClr val="000000"/>
                </a:solidFill>
                <a:latin typeface="Times New Roman" pitchFamily="16" charset="0"/>
                <a:cs typeface="Arial Unicode MS" charset="0"/>
              </a:defRPr>
            </a:lvl1pPr>
          </a:lstStyle>
          <a:p>
            <a:pPr>
              <a:defRPr/>
            </a:pPr>
            <a:endParaRPr lang="en-US"/>
          </a:p>
        </p:txBody>
      </p:sp>
      <p:sp>
        <p:nvSpPr>
          <p:cNvPr id="4100"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smtClean="0">
                <a:solidFill>
                  <a:srgbClr val="000000"/>
                </a:solidFill>
                <a:latin typeface="Times New Roman" pitchFamily="16" charset="0"/>
                <a:cs typeface="Arial Unicode MS" charset="0"/>
              </a:defRPr>
            </a:lvl1pPr>
          </a:lstStyle>
          <a:p>
            <a:pPr>
              <a:defRPr/>
            </a:pPr>
            <a:endParaRPr lang="en-US"/>
          </a:p>
        </p:txBody>
      </p:sp>
      <p:sp>
        <p:nvSpPr>
          <p:cNvPr id="4101"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smtClean="0">
                <a:solidFill>
                  <a:srgbClr val="000000"/>
                </a:solidFill>
                <a:latin typeface="Times New Roman" pitchFamily="16" charset="0"/>
                <a:cs typeface="Arial Unicode MS" charset="0"/>
              </a:defRPr>
            </a:lvl1pPr>
          </a:lstStyle>
          <a:p>
            <a:pPr>
              <a:defRPr/>
            </a:pPr>
            <a:endParaRPr lang="en-US"/>
          </a:p>
        </p:txBody>
      </p:sp>
      <p:sp>
        <p:nvSpPr>
          <p:cNvPr id="4102"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smtClean="0">
                <a:solidFill>
                  <a:srgbClr val="000000"/>
                </a:solidFill>
                <a:latin typeface="Times New Roman" pitchFamily="16" charset="0"/>
                <a:cs typeface="Arial Unicode MS" charset="0"/>
              </a:defRPr>
            </a:lvl1pPr>
          </a:lstStyle>
          <a:p>
            <a:pPr>
              <a:defRPr/>
            </a:pPr>
            <a:fld id="{619584D6-BD12-4B6E-9E7D-38FB515A81EA}" type="slidenum">
              <a:rPr lang="en-US"/>
              <a:pPr>
                <a:defRPr/>
              </a:pPr>
              <a:t>‹#›</a:t>
            </a:fld>
            <a:endParaRPr lang="en-US"/>
          </a:p>
        </p:txBody>
      </p:sp>
    </p:spTree>
    <p:extLst>
      <p:ext uri="{BB962C8B-B14F-4D97-AF65-F5344CB8AC3E}">
        <p14:creationId xmlns:p14="http://schemas.microsoft.com/office/powerpoint/2010/main" val="6220396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fld id="{73D3EAB4-F70A-43E8-B59C-6CDEEF665BB7}" type="slidenum">
              <a:rPr lang="en-US"/>
              <a:pPr/>
              <a:t>1</a:t>
            </a:fld>
            <a:endParaRPr lang="en-US"/>
          </a:p>
        </p:txBody>
      </p:sp>
      <p:sp>
        <p:nvSpPr>
          <p:cNvPr id="29699"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29700" name="Rectangle 2"/>
          <p:cNvSpPr txBox="1">
            <a:spLocks noGrp="1" noChangeArrowheads="1"/>
          </p:cNvSpPr>
          <p:nvPr>
            <p:ph type="body" idx="1"/>
          </p:nvPr>
        </p:nvSpPr>
        <p:spPr>
          <a:xfrm>
            <a:off x="776288" y="4776788"/>
            <a:ext cx="6218237" cy="4525962"/>
          </a:xfrm>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p:spPr>
        <p:txBody>
          <a:bodyPr/>
          <a:lstStyle/>
          <a:p>
            <a:fld id="{43CD44FE-006E-458A-9DEE-0080102C414E}" type="slidenum">
              <a:rPr lang="en-US"/>
              <a:pPr/>
              <a:t>17</a:t>
            </a:fld>
            <a:endParaRPr lang="en-US"/>
          </a:p>
        </p:txBody>
      </p:sp>
      <p:sp>
        <p:nvSpPr>
          <p:cNvPr id="39939"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39940"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p:spPr>
        <p:txBody>
          <a:bodyPr/>
          <a:lstStyle/>
          <a:p>
            <a:fld id="{43CD44FE-006E-458A-9DEE-0080102C414E}" type="slidenum">
              <a:rPr lang="en-US"/>
              <a:pPr/>
              <a:t>18</a:t>
            </a:fld>
            <a:endParaRPr lang="en-US"/>
          </a:p>
        </p:txBody>
      </p:sp>
      <p:sp>
        <p:nvSpPr>
          <p:cNvPr id="39939"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39940"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p:spPr>
        <p:txBody>
          <a:bodyPr/>
          <a:lstStyle/>
          <a:p>
            <a:fld id="{43CD44FE-006E-458A-9DEE-0080102C414E}" type="slidenum">
              <a:rPr lang="en-US"/>
              <a:pPr/>
              <a:t>19</a:t>
            </a:fld>
            <a:endParaRPr lang="en-US"/>
          </a:p>
        </p:txBody>
      </p:sp>
      <p:sp>
        <p:nvSpPr>
          <p:cNvPr id="39939"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39940"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p:spPr>
        <p:txBody>
          <a:bodyPr/>
          <a:lstStyle/>
          <a:p>
            <a:fld id="{845762C0-F02F-4775-AB2E-4786825E3667}" type="slidenum">
              <a:rPr lang="en-US"/>
              <a:pPr/>
              <a:t>22</a:t>
            </a:fld>
            <a:endParaRPr lang="en-US"/>
          </a:p>
        </p:txBody>
      </p:sp>
      <p:sp>
        <p:nvSpPr>
          <p:cNvPr id="41987"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41988"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p:spPr>
        <p:txBody>
          <a:bodyPr/>
          <a:lstStyle/>
          <a:p>
            <a:fld id="{CAEE13A5-D082-4D3B-808A-F8A0888E82BD}" type="slidenum">
              <a:rPr lang="en-US"/>
              <a:pPr/>
              <a:t>25</a:t>
            </a:fld>
            <a:endParaRPr lang="en-US"/>
          </a:p>
        </p:txBody>
      </p:sp>
      <p:sp>
        <p:nvSpPr>
          <p:cNvPr id="43011"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43012"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p:spPr>
        <p:txBody>
          <a:bodyPr/>
          <a:lstStyle/>
          <a:p>
            <a:fld id="{2AAADA3C-2C0A-4479-A0B7-1E1EAB3D95C8}" type="slidenum">
              <a:rPr lang="en-US"/>
              <a:pPr/>
              <a:t>27</a:t>
            </a:fld>
            <a:endParaRPr lang="en-US"/>
          </a:p>
        </p:txBody>
      </p:sp>
      <p:sp>
        <p:nvSpPr>
          <p:cNvPr id="45059"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45060"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p:spPr>
        <p:txBody>
          <a:bodyPr/>
          <a:lstStyle/>
          <a:p>
            <a:fld id="{B44A1C83-6C5A-4EF8-A9D6-E30BA825090A}" type="slidenum">
              <a:rPr lang="en-US"/>
              <a:pPr/>
              <a:t>36</a:t>
            </a:fld>
            <a:endParaRPr lang="en-US"/>
          </a:p>
        </p:txBody>
      </p:sp>
      <p:sp>
        <p:nvSpPr>
          <p:cNvPr id="48131"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48132"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21892-8146-E14E-A5E6-CC97C149961F}" type="slidenum">
              <a:rPr lang="en-US"/>
              <a:pPr/>
              <a:t>37</a:t>
            </a:fld>
            <a:endParaRPr lang="en-US"/>
          </a:p>
        </p:txBody>
      </p:sp>
      <p:sp>
        <p:nvSpPr>
          <p:cNvPr id="442370" name="Rectangle 2"/>
          <p:cNvSpPr>
            <a:spLocks noGrp="1" noRot="1" noChangeAspect="1" noChangeArrowheads="1" noTextEdit="1"/>
          </p:cNvSpPr>
          <p:nvPr>
            <p:ph type="sldImg"/>
          </p:nvPr>
        </p:nvSpPr>
        <p:spPr>
          <a:xfrm>
            <a:off x="1371600" y="763588"/>
            <a:ext cx="5027613" cy="3770312"/>
          </a:xfrm>
          <a:ln/>
        </p:spPr>
      </p:sp>
      <p:sp>
        <p:nvSpPr>
          <p:cNvPr id="44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p:spPr>
        <p:txBody>
          <a:bodyPr/>
          <a:lstStyle/>
          <a:p>
            <a:fld id="{DD66269E-5E8F-41B1-B6C3-CCE887696081}" type="slidenum">
              <a:rPr lang="en-US"/>
              <a:pPr/>
              <a:t>38</a:t>
            </a:fld>
            <a:endParaRPr lang="en-US"/>
          </a:p>
        </p:txBody>
      </p:sp>
      <p:sp>
        <p:nvSpPr>
          <p:cNvPr id="49155"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49156"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p:spPr>
        <p:txBody>
          <a:bodyPr/>
          <a:lstStyle/>
          <a:p>
            <a:fld id="{FAAC9466-C64D-4E5F-9E37-BA3FCD6AA8E2}" type="slidenum">
              <a:rPr lang="en-US"/>
              <a:pPr/>
              <a:t>39</a:t>
            </a:fld>
            <a:endParaRPr lang="en-US"/>
          </a:p>
        </p:txBody>
      </p:sp>
      <p:sp>
        <p:nvSpPr>
          <p:cNvPr id="50179"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50180"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p:spPr>
        <p:txBody>
          <a:bodyPr/>
          <a:lstStyle/>
          <a:p>
            <a:fld id="{EF8A4F16-C429-4F85-BCD6-5B1B0AA8C9EC}" type="slidenum">
              <a:rPr lang="en-US"/>
              <a:pPr/>
              <a:t>4</a:t>
            </a:fld>
            <a:endParaRPr lang="en-US"/>
          </a:p>
        </p:txBody>
      </p:sp>
      <p:sp>
        <p:nvSpPr>
          <p:cNvPr id="30723"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30724"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p:spPr>
        <p:txBody>
          <a:bodyPr/>
          <a:lstStyle/>
          <a:p>
            <a:fld id="{1F038A8D-4416-4BDC-A2F2-5A2572FEAAF7}" type="slidenum">
              <a:rPr lang="en-US"/>
              <a:pPr/>
              <a:t>40</a:t>
            </a:fld>
            <a:endParaRPr lang="en-US"/>
          </a:p>
        </p:txBody>
      </p:sp>
      <p:sp>
        <p:nvSpPr>
          <p:cNvPr id="51203"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51204"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p:spPr>
        <p:txBody>
          <a:bodyPr/>
          <a:lstStyle/>
          <a:p>
            <a:fld id="{A1631DD4-BA26-41A4-B104-E08187F818C3}" type="slidenum">
              <a:rPr lang="en-US"/>
              <a:pPr/>
              <a:t>46</a:t>
            </a:fld>
            <a:endParaRPr lang="en-US"/>
          </a:p>
        </p:txBody>
      </p:sp>
      <p:sp>
        <p:nvSpPr>
          <p:cNvPr id="53251"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53252"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p:spPr>
        <p:txBody>
          <a:bodyPr/>
          <a:lstStyle/>
          <a:p>
            <a:fld id="{96B60390-3E5B-4550-85AD-E552D191EB75}" type="slidenum">
              <a:rPr lang="en-US"/>
              <a:pPr/>
              <a:t>7</a:t>
            </a:fld>
            <a:endParaRPr lang="en-US"/>
          </a:p>
        </p:txBody>
      </p:sp>
      <p:sp>
        <p:nvSpPr>
          <p:cNvPr id="36867"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36868"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p:spPr>
        <p:txBody>
          <a:bodyPr/>
          <a:lstStyle/>
          <a:p>
            <a:fld id="{96B60390-3E5B-4550-85AD-E552D191EB75}" type="slidenum">
              <a:rPr lang="en-US"/>
              <a:pPr/>
              <a:t>8</a:t>
            </a:fld>
            <a:endParaRPr lang="en-US"/>
          </a:p>
        </p:txBody>
      </p:sp>
      <p:sp>
        <p:nvSpPr>
          <p:cNvPr id="36867"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36868"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p:spPr>
        <p:txBody>
          <a:bodyPr/>
          <a:lstStyle/>
          <a:p>
            <a:fld id="{96B60390-3E5B-4550-85AD-E552D191EB75}" type="slidenum">
              <a:rPr lang="en-US"/>
              <a:pPr/>
              <a:t>9</a:t>
            </a:fld>
            <a:endParaRPr lang="en-US"/>
          </a:p>
        </p:txBody>
      </p:sp>
      <p:sp>
        <p:nvSpPr>
          <p:cNvPr id="36867"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36868"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p:spPr>
        <p:txBody>
          <a:bodyPr/>
          <a:lstStyle/>
          <a:p>
            <a:fld id="{96B60390-3E5B-4550-85AD-E552D191EB75}" type="slidenum">
              <a:rPr lang="en-US"/>
              <a:pPr/>
              <a:t>10</a:t>
            </a:fld>
            <a:endParaRPr lang="en-US"/>
          </a:p>
        </p:txBody>
      </p:sp>
      <p:sp>
        <p:nvSpPr>
          <p:cNvPr id="36867"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36868"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p:spPr>
        <p:txBody>
          <a:bodyPr/>
          <a:lstStyle/>
          <a:p>
            <a:fld id="{49D16EEB-08EC-482D-8E55-94C9DB99CBA3}" type="slidenum">
              <a:rPr lang="en-US"/>
              <a:pPr/>
              <a:t>13</a:t>
            </a:fld>
            <a:endParaRPr lang="en-US"/>
          </a:p>
        </p:txBody>
      </p:sp>
      <p:sp>
        <p:nvSpPr>
          <p:cNvPr id="38915"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38916"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p:spPr>
        <p:txBody>
          <a:bodyPr/>
          <a:lstStyle/>
          <a:p>
            <a:fld id="{49D16EEB-08EC-482D-8E55-94C9DB99CBA3}" type="slidenum">
              <a:rPr lang="en-US"/>
              <a:pPr/>
              <a:t>14</a:t>
            </a:fld>
            <a:endParaRPr lang="en-US"/>
          </a:p>
        </p:txBody>
      </p:sp>
      <p:sp>
        <p:nvSpPr>
          <p:cNvPr id="38915"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38916"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p:spPr>
        <p:txBody>
          <a:bodyPr/>
          <a:lstStyle/>
          <a:p>
            <a:fld id="{49D16EEB-08EC-482D-8E55-94C9DB99CBA3}" type="slidenum">
              <a:rPr lang="en-US"/>
              <a:pPr/>
              <a:t>16</a:t>
            </a:fld>
            <a:endParaRPr lang="en-US"/>
          </a:p>
        </p:txBody>
      </p:sp>
      <p:sp>
        <p:nvSpPr>
          <p:cNvPr id="38915"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38916" name="Rectangle 2"/>
          <p:cNvSpPr txBox="1">
            <a:spLocks noGrp="1" noChangeArrowheads="1"/>
          </p:cNvSpPr>
          <p:nvPr>
            <p:ph type="body" idx="1"/>
          </p:nvPr>
        </p:nvSpPr>
        <p:spPr>
          <a:xfrm>
            <a:off x="776288" y="4776788"/>
            <a:ext cx="6218237" cy="4435475"/>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436151" y="3443852"/>
            <a:ext cx="7140443" cy="2109989"/>
          </a:xfrm>
        </p:spPr>
        <p:txBody>
          <a:bodyPr vert="horz" lIns="50397" tIns="0" rIns="50397" bIns="0" rtlCol="0" anchor="b" anchorCtr="0">
            <a:noAutofit/>
          </a:bodyPr>
          <a:lstStyle>
            <a:lvl1pPr algn="l" defTabSz="1007943" rtl="0" eaLnBrk="1" latinLnBrk="0" hangingPunct="1">
              <a:lnSpc>
                <a:spcPts val="5512"/>
              </a:lnSpc>
              <a:spcBef>
                <a:spcPct val="0"/>
              </a:spcBef>
              <a:buNone/>
              <a:defRPr sz="51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436151" y="5574000"/>
            <a:ext cx="7140443" cy="776127"/>
          </a:xfrm>
        </p:spPr>
        <p:txBody>
          <a:bodyPr vert="horz" lIns="100794" tIns="0" rIns="50397" bIns="0" rtlCol="0">
            <a:normAutofit/>
          </a:bodyPr>
          <a:lstStyle>
            <a:lvl1pPr marL="0" indent="0" algn="l" defTabSz="1007943" rtl="0" eaLnBrk="1" latinLnBrk="0" hangingPunct="1">
              <a:lnSpc>
                <a:spcPts val="2866"/>
              </a:lnSpc>
              <a:spcBef>
                <a:spcPts val="2205"/>
              </a:spcBef>
              <a:buSzPct val="90000"/>
              <a:buFontTx/>
              <a:buNone/>
              <a:defRPr sz="2400" kern="1200">
                <a:solidFill>
                  <a:schemeClr val="tx1"/>
                </a:solidFill>
                <a:latin typeface="+mn-lt"/>
                <a:ea typeface="+mn-ea"/>
                <a:cs typeface="+mn-cs"/>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04031" y="6944821"/>
            <a:ext cx="2187496" cy="302387"/>
          </a:xfrm>
          <a:prstGeom prst="rect">
            <a:avLst/>
          </a:prstGeom>
        </p:spPr>
        <p:txBody>
          <a:bodyPr vert="horz" lIns="100794" tIns="50397" rIns="100794" bIns="50397" rtlCol="0" anchor="ctr"/>
          <a:lstStyle>
            <a:lvl1pPr marL="0" algn="l" defTabSz="1007943" rtl="0" eaLnBrk="1" latinLnBrk="0" hangingPunct="1">
              <a:defRPr sz="1200" kern="1200">
                <a:solidFill>
                  <a:schemeClr val="tx1"/>
                </a:solidFill>
                <a:latin typeface="Rockwell" pitchFamily="18" charset="0"/>
                <a:ea typeface="+mn-ea"/>
                <a:cs typeface="+mn-cs"/>
              </a:defRPr>
            </a:lvl1pPr>
          </a:lstStyle>
          <a:p>
            <a:pPr>
              <a:defRPr/>
            </a:pPr>
            <a:endParaRPr lang="en-US"/>
          </a:p>
        </p:txBody>
      </p:sp>
      <p:sp>
        <p:nvSpPr>
          <p:cNvPr id="5" name="Footer Placeholder 4"/>
          <p:cNvSpPr>
            <a:spLocks noGrp="1"/>
          </p:cNvSpPr>
          <p:nvPr>
            <p:ph type="ftr" sz="quarter" idx="11"/>
          </p:nvPr>
        </p:nvSpPr>
        <p:spPr>
          <a:xfrm>
            <a:off x="4364910" y="6944821"/>
            <a:ext cx="4203621" cy="302387"/>
          </a:xfrm>
          <a:prstGeom prst="rect">
            <a:avLst/>
          </a:prstGeom>
        </p:spPr>
        <p:txBody>
          <a:bodyPr vert="horz" lIns="100794" tIns="50397" rIns="100794" bIns="50397" rtlCol="0" anchor="ctr"/>
          <a:lstStyle>
            <a:lvl1pPr marL="0" algn="l" defTabSz="1007943" rtl="0" eaLnBrk="1" latinLnBrk="0" hangingPunct="1">
              <a:defRPr sz="1200" kern="1200">
                <a:solidFill>
                  <a:schemeClr val="tx1"/>
                </a:solidFill>
                <a:latin typeface="Rockwell" pitchFamily="18"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9122966" y="6944821"/>
            <a:ext cx="756047" cy="302387"/>
          </a:xfrm>
          <a:prstGeom prst="rect">
            <a:avLst/>
          </a:prstGeom>
        </p:spPr>
        <p:txBody>
          <a:bodyPr vert="horz" lIns="100794" tIns="50397" rIns="100794" bIns="50397" rtlCol="0" anchor="ctr"/>
          <a:lstStyle>
            <a:lvl1pPr marL="0" algn="r" defTabSz="1007943" rtl="0" eaLnBrk="1" latinLnBrk="0" hangingPunct="1">
              <a:defRPr sz="1200" kern="1200">
                <a:solidFill>
                  <a:schemeClr val="tx1"/>
                </a:solidFill>
                <a:latin typeface="Rockwell" pitchFamily="18" charset="0"/>
                <a:ea typeface="+mn-ea"/>
                <a:cs typeface="+mn-cs"/>
              </a:defRPr>
            </a:lvl1pPr>
          </a:lstStyle>
          <a:p>
            <a:pPr>
              <a:defRPr/>
            </a:pPr>
            <a:fld id="{63391B09-8579-4450-AF2F-C5ED0CB25F1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6" name="Footer Placeholder 5"/>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35984193-41B6-4AB3-A47D-58F526264AD5}" type="slidenum">
              <a:rPr lang="en-US" smtClean="0"/>
              <a:pPr>
                <a:defRPr/>
              </a:pPr>
              <a:t>‹#›</a:t>
            </a:fld>
            <a:endParaRPr lang="en-US"/>
          </a:p>
        </p:txBody>
      </p:sp>
      <p:sp>
        <p:nvSpPr>
          <p:cNvPr id="11" name="Content Placeholder 2"/>
          <p:cNvSpPr>
            <a:spLocks noGrp="1"/>
          </p:cNvSpPr>
          <p:nvPr>
            <p:ph sz="half" idx="14"/>
          </p:nvPr>
        </p:nvSpPr>
        <p:spPr>
          <a:xfrm>
            <a:off x="5120957" y="1912668"/>
            <a:ext cx="3931444" cy="2116709"/>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5120957" y="4267017"/>
            <a:ext cx="3931444" cy="2116709"/>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1008062" y="1912670"/>
            <a:ext cx="3931444" cy="4471057"/>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08062" y="1912668"/>
            <a:ext cx="3931444" cy="2116709"/>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6" name="Footer Placeholder 5"/>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35984193-41B6-4AB3-A47D-58F526264AD5}" type="slidenum">
              <a:rPr lang="en-US" smtClean="0"/>
              <a:pPr>
                <a:defRPr/>
              </a:pPr>
              <a:t>‹#›</a:t>
            </a:fld>
            <a:endParaRPr lang="en-US"/>
          </a:p>
        </p:txBody>
      </p:sp>
      <p:sp>
        <p:nvSpPr>
          <p:cNvPr id="8" name="Content Placeholder 2"/>
          <p:cNvSpPr>
            <a:spLocks noGrp="1"/>
          </p:cNvSpPr>
          <p:nvPr>
            <p:ph sz="half" idx="13"/>
          </p:nvPr>
        </p:nvSpPr>
        <p:spPr>
          <a:xfrm>
            <a:off x="1008062" y="4267017"/>
            <a:ext cx="3931444" cy="2116709"/>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5120957" y="1912668"/>
            <a:ext cx="3931444" cy="2116709"/>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5120957" y="4267017"/>
            <a:ext cx="3931444" cy="2116709"/>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4" name="Footer Placeholder 3"/>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645AF072-CFDF-4FF7-B68F-E00D22CFFAEA}"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3" name="Footer Placeholder 2"/>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E4FB50B4-D8FF-46DC-992A-76A709333F41}"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1862965"/>
            <a:ext cx="3928994" cy="1280945"/>
          </a:xfrm>
        </p:spPr>
        <p:txBody>
          <a:bodyPr tIns="0" bIns="0" anchor="b"/>
          <a:lstStyle>
            <a:lvl1pPr algn="l">
              <a:lnSpc>
                <a:spcPts val="5071"/>
              </a:lnSpc>
              <a:defRPr sz="4600" b="1"/>
            </a:lvl1pPr>
          </a:lstStyle>
          <a:p>
            <a:r>
              <a:rPr lang="en-US" smtClean="0"/>
              <a:t>Click to edit Master title style</a:t>
            </a:r>
            <a:endParaRPr/>
          </a:p>
        </p:txBody>
      </p:sp>
      <p:sp>
        <p:nvSpPr>
          <p:cNvPr id="3" name="Content Placeholder 2"/>
          <p:cNvSpPr>
            <a:spLocks noGrp="1"/>
          </p:cNvSpPr>
          <p:nvPr>
            <p:ph idx="1"/>
          </p:nvPr>
        </p:nvSpPr>
        <p:spPr>
          <a:xfrm>
            <a:off x="5145319" y="406192"/>
            <a:ext cx="3931444" cy="6203274"/>
          </a:xfrm>
        </p:spPr>
        <p:txBody>
          <a:bodyPr/>
          <a:lstStyle>
            <a:lvl1pPr>
              <a:defRPr sz="2400"/>
            </a:lvl1pPr>
            <a:lvl2pPr>
              <a:defRPr sz="2200"/>
            </a:lvl2pPr>
            <a:lvl3pPr>
              <a:defRPr sz="2000"/>
            </a:lvl3pPr>
            <a:lvl4pPr>
              <a:defRPr sz="2000"/>
            </a:lvl4pPr>
            <a:lvl5pPr>
              <a:defRPr sz="20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08060" y="3159268"/>
            <a:ext cx="3928994" cy="2384495"/>
          </a:xfrm>
        </p:spPr>
        <p:txBody>
          <a:bodyPr/>
          <a:lstStyle>
            <a:lvl1pPr marL="0" indent="0">
              <a:buNone/>
              <a:defRPr sz="22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6" name="Footer Placeholder 5"/>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C99F6AE3-297E-4295-8153-E627B003B087}"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1496" y="1679928"/>
            <a:ext cx="3931444" cy="1280945"/>
          </a:xfrm>
        </p:spPr>
        <p:txBody>
          <a:bodyPr tIns="0" bIns="0" anchor="b"/>
          <a:lstStyle>
            <a:lvl1pPr algn="l">
              <a:lnSpc>
                <a:spcPts val="5071"/>
              </a:lnSpc>
              <a:defRPr sz="4600" b="1"/>
            </a:lvl1pPr>
          </a:lstStyle>
          <a:p>
            <a:r>
              <a:rPr lang="en-US" smtClean="0"/>
              <a:t>Click to edit Master title style</a:t>
            </a:r>
            <a:endParaRPr/>
          </a:p>
        </p:txBody>
      </p:sp>
      <p:sp>
        <p:nvSpPr>
          <p:cNvPr id="4" name="Text Placeholder 3"/>
          <p:cNvSpPr>
            <a:spLocks noGrp="1"/>
          </p:cNvSpPr>
          <p:nvPr>
            <p:ph type="body" sz="half" idx="2"/>
          </p:nvPr>
        </p:nvSpPr>
        <p:spPr>
          <a:xfrm>
            <a:off x="5531494" y="2976231"/>
            <a:ext cx="3931444" cy="2384495"/>
          </a:xfrm>
        </p:spPr>
        <p:txBody>
          <a:bodyPr/>
          <a:lstStyle>
            <a:lvl1pPr marL="0" indent="0">
              <a:buNone/>
              <a:defRPr sz="22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6" name="Footer Placeholder 5"/>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87A7CA8F-115F-4539-A2F9-2AD59040AAB6}" type="slidenum">
              <a:rPr lang="en-US" smtClean="0"/>
              <a:pPr>
                <a:defRPr/>
              </a:pPr>
              <a:t>‹#›</a:t>
            </a:fld>
            <a:endParaRPr lang="en-US"/>
          </a:p>
        </p:txBody>
      </p:sp>
      <p:grpSp>
        <p:nvGrpSpPr>
          <p:cNvPr id="3" name="Group 7"/>
          <p:cNvGrpSpPr/>
          <p:nvPr/>
        </p:nvGrpSpPr>
        <p:grpSpPr>
          <a:xfrm rot="21421631">
            <a:off x="693460" y="557385"/>
            <a:ext cx="4245377" cy="6080671"/>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91638" y="735862"/>
            <a:ext cx="3823961" cy="5649058"/>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45511" y="3881028"/>
            <a:ext cx="4506763" cy="3335627"/>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541357" y="4059362"/>
            <a:ext cx="4083523" cy="29730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86841" y="265940"/>
            <a:ext cx="4506763" cy="3335627"/>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82686" y="444274"/>
            <a:ext cx="4083523" cy="2973035"/>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526963" y="1679928"/>
            <a:ext cx="3931444" cy="1280945"/>
          </a:xfrm>
        </p:spPr>
        <p:txBody>
          <a:bodyPr tIns="0" bIns="0" anchor="b"/>
          <a:lstStyle>
            <a:lvl1pPr algn="l">
              <a:lnSpc>
                <a:spcPts val="5071"/>
              </a:lnSpc>
              <a:defRPr sz="4600" b="1"/>
            </a:lvl1pPr>
          </a:lstStyle>
          <a:p>
            <a:r>
              <a:rPr lang="en-US" smtClean="0"/>
              <a:t>Click to edit Master title style</a:t>
            </a:r>
            <a:endParaRPr/>
          </a:p>
        </p:txBody>
      </p:sp>
      <p:sp>
        <p:nvSpPr>
          <p:cNvPr id="4" name="Text Placeholder 3"/>
          <p:cNvSpPr>
            <a:spLocks noGrp="1"/>
          </p:cNvSpPr>
          <p:nvPr>
            <p:ph type="body" sz="half" idx="2"/>
          </p:nvPr>
        </p:nvSpPr>
        <p:spPr>
          <a:xfrm>
            <a:off x="5526961" y="2976231"/>
            <a:ext cx="3931444" cy="2384495"/>
          </a:xfrm>
        </p:spPr>
        <p:txBody>
          <a:bodyPr/>
          <a:lstStyle>
            <a:lvl1pPr marL="0" indent="0">
              <a:buNone/>
              <a:defRPr sz="22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6" name="Footer Placeholder 5"/>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35984193-41B6-4AB3-A47D-58F526264AD5}"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4147321"/>
            <a:ext cx="8064500" cy="1280945"/>
          </a:xfrm>
        </p:spPr>
        <p:txBody>
          <a:bodyPr tIns="0" bIns="0" anchor="b"/>
          <a:lstStyle>
            <a:lvl1pPr algn="l">
              <a:lnSpc>
                <a:spcPts val="5071"/>
              </a:lnSpc>
              <a:defRPr sz="4000" b="1"/>
            </a:lvl1pPr>
          </a:lstStyle>
          <a:p>
            <a:r>
              <a:rPr lang="en-US" smtClean="0"/>
              <a:t>Click to edit Master title style</a:t>
            </a:r>
            <a:endParaRPr/>
          </a:p>
        </p:txBody>
      </p:sp>
      <p:grpSp>
        <p:nvGrpSpPr>
          <p:cNvPr id="3" name="Group 8"/>
          <p:cNvGrpSpPr/>
          <p:nvPr/>
        </p:nvGrpSpPr>
        <p:grpSpPr>
          <a:xfrm rot="232774">
            <a:off x="2270216" y="417887"/>
            <a:ext cx="5546689" cy="379561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1008063" y="5433019"/>
            <a:ext cx="8064500" cy="1089054"/>
          </a:xfrm>
        </p:spPr>
        <p:txBody>
          <a:bodyPr/>
          <a:lstStyle>
            <a:lvl1pPr marL="0" indent="0">
              <a:buNone/>
              <a:defRPr sz="22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6" name="Footer Placeholder 5"/>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35984193-41B6-4AB3-A47D-58F526264AD5}" type="slidenum">
              <a:rPr lang="en-US" smtClean="0"/>
              <a:pPr>
                <a:defRPr/>
              </a:pPr>
              <a:t>‹#›</a:t>
            </a:fld>
            <a:endParaRPr lang="en-US"/>
          </a:p>
        </p:txBody>
      </p:sp>
      <p:sp>
        <p:nvSpPr>
          <p:cNvPr id="12" name="Picture Placeholder 9"/>
          <p:cNvSpPr>
            <a:spLocks noGrp="1"/>
          </p:cNvSpPr>
          <p:nvPr>
            <p:ph type="pic" sz="quarter" idx="15"/>
          </p:nvPr>
        </p:nvSpPr>
        <p:spPr>
          <a:xfrm rot="232774">
            <a:off x="2478438" y="622327"/>
            <a:ext cx="5130245" cy="338673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4147321"/>
            <a:ext cx="8064500" cy="1280945"/>
          </a:xfrm>
        </p:spPr>
        <p:txBody>
          <a:bodyPr tIns="0" bIns="0" anchor="b"/>
          <a:lstStyle>
            <a:lvl1pPr algn="l">
              <a:lnSpc>
                <a:spcPts val="5071"/>
              </a:lnSpc>
              <a:defRPr sz="4000" b="1"/>
            </a:lvl1pPr>
          </a:lstStyle>
          <a:p>
            <a:r>
              <a:rPr lang="en-US" smtClean="0"/>
              <a:t>Click to edit Master title style</a:t>
            </a:r>
            <a:endParaRPr/>
          </a:p>
        </p:txBody>
      </p:sp>
      <p:grpSp>
        <p:nvGrpSpPr>
          <p:cNvPr id="3" name="Group 13"/>
          <p:cNvGrpSpPr/>
          <p:nvPr/>
        </p:nvGrpSpPr>
        <p:grpSpPr>
          <a:xfrm rot="21420000">
            <a:off x="125332" y="128274"/>
            <a:ext cx="4375613" cy="408447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329794" y="336204"/>
            <a:ext cx="3967047" cy="3675377"/>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592152" y="356203"/>
            <a:ext cx="5283611" cy="3795614"/>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780675" y="559610"/>
            <a:ext cx="4886920" cy="338673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1008063" y="5430120"/>
            <a:ext cx="8064500" cy="1091953"/>
          </a:xfrm>
        </p:spPr>
        <p:txBody>
          <a:bodyPr/>
          <a:lstStyle>
            <a:lvl1pPr marL="0" indent="0">
              <a:buNone/>
              <a:defRPr sz="22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6" name="Footer Placeholder 5"/>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35984193-41B6-4AB3-A47D-58F526264AD5}"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5" name="Footer Placeholder 4"/>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C4F48BC6-BB6C-4F9E-93AC-27B05F5753B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5" name="Footer Placeholder 4"/>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DADF583E-6DBD-4DA0-B2BF-28E6E65835AA}"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25205" y="496980"/>
            <a:ext cx="932748" cy="5905996"/>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1008063" y="496980"/>
            <a:ext cx="6552406" cy="59059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5" name="Footer Placeholder 4"/>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ECDC6283-0C57-4A33-B3D5-980DC458ABFB}"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02737"/>
            <a:ext cx="9072563" cy="1259946"/>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04031" y="1763924"/>
            <a:ext cx="4452276" cy="24096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4031" y="4341565"/>
            <a:ext cx="4452276" cy="24113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124318" y="1763925"/>
            <a:ext cx="4452276" cy="49890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504031" y="6884204"/>
            <a:ext cx="2352146" cy="524977"/>
          </a:xfrm>
          <a:prstGeom prst="rect">
            <a:avLst/>
          </a:prstGeom>
          <a:ln/>
        </p:spPr>
        <p:txBody>
          <a:bodyPr lIns="100794" tIns="50397" rIns="100794" bIns="50397"/>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7224448" y="6884204"/>
            <a:ext cx="2352146" cy="524977"/>
          </a:xfrm>
          <a:prstGeom prst="rect">
            <a:avLst/>
          </a:prstGeom>
          <a:ln/>
        </p:spPr>
        <p:txBody>
          <a:bodyPr lIns="100794" tIns="50397" rIns="100794" bIns="50397"/>
          <a:lstStyle>
            <a:lvl1pPr>
              <a:defRPr/>
            </a:lvl1pPr>
          </a:lstStyle>
          <a:p>
            <a:pPr>
              <a:defRPr/>
            </a:pPr>
            <a:fld id="{35984193-41B6-4AB3-A47D-58F526264AD5}"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04031" y="302737"/>
            <a:ext cx="9072563" cy="1259946"/>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04031" y="1763924"/>
            <a:ext cx="4452276" cy="24096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24318" y="1763924"/>
            <a:ext cx="4452276" cy="24096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4031" y="4341565"/>
            <a:ext cx="4452276" cy="24113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24318" y="4341565"/>
            <a:ext cx="4452276" cy="24113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504031" y="6884204"/>
            <a:ext cx="2352146" cy="524977"/>
          </a:xfrm>
          <a:prstGeom prst="rect">
            <a:avLst/>
          </a:prstGeom>
          <a:ln/>
        </p:spPr>
        <p:txBody>
          <a:bodyPr lIns="100794" tIns="50397" rIns="100794" bIns="50397"/>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7224448" y="6884204"/>
            <a:ext cx="2352146" cy="524977"/>
          </a:xfrm>
          <a:prstGeom prst="rect">
            <a:avLst/>
          </a:prstGeom>
          <a:ln/>
        </p:spPr>
        <p:txBody>
          <a:bodyPr lIns="100794" tIns="50397" rIns="100794" bIns="50397"/>
          <a:lstStyle>
            <a:lvl1pPr>
              <a:defRPr/>
            </a:lvl1pPr>
          </a:lstStyle>
          <a:p>
            <a:pPr>
              <a:defRPr/>
            </a:pPr>
            <a:fld id="{35984193-41B6-4AB3-A47D-58F526264AD5}"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0052" y="839964"/>
            <a:ext cx="8736542" cy="12599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24058" y="2603888"/>
            <a:ext cx="4156508" cy="41053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48576" y="2603888"/>
            <a:ext cx="4156507" cy="41053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2688167" y="6887704"/>
            <a:ext cx="2348646" cy="523228"/>
          </a:xfrm>
          <a:prstGeom prst="rect">
            <a:avLst/>
          </a:prstGeom>
          <a:ln/>
        </p:spPr>
        <p:txBody>
          <a:bodyPr lIns="100794" tIns="50397" rIns="100794" bIns="50397"/>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xfrm>
            <a:off x="92757" y="6880704"/>
            <a:ext cx="647540" cy="538977"/>
          </a:xfrm>
          <a:prstGeom prst="rect">
            <a:avLst/>
          </a:prstGeom>
          <a:ln/>
        </p:spPr>
        <p:txBody>
          <a:bodyPr lIns="100794" tIns="50397" rIns="100794" bIns="50397"/>
          <a:lstStyle>
            <a:lvl1pPr>
              <a:defRPr/>
            </a:lvl1pPr>
          </a:lstStyle>
          <a:p>
            <a:pPr>
              <a:defRPr/>
            </a:pPr>
            <a:fld id="{35984193-41B6-4AB3-A47D-58F526264AD5}"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0363" y="301625"/>
            <a:ext cx="8278812" cy="1260475"/>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503238" y="6886575"/>
            <a:ext cx="2346325" cy="519113"/>
          </a:xfrm>
          <a:prstGeom prst="rect">
            <a:avLst/>
          </a:prstGeom>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xfrm>
            <a:off x="6435725" y="6886575"/>
            <a:ext cx="2346325" cy="519113"/>
          </a:xfrm>
          <a:prstGeom prst="rect">
            <a:avLst/>
          </a:prstGeom>
          <a:ln/>
        </p:spPr>
        <p:txBody>
          <a:bodyPr/>
          <a:lstStyle>
            <a:lvl1pPr>
              <a:defRPr/>
            </a:lvl1pPr>
          </a:lstStyle>
          <a:p>
            <a:pPr>
              <a:defRPr/>
            </a:pPr>
            <a:fld id="{A2570538-F74C-4764-BC0F-8930A3D86C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237164" y="3527848"/>
            <a:ext cx="8843458" cy="2435895"/>
          </a:xfrm>
        </p:spPr>
        <p:txBody>
          <a:bodyPr wrap="none" lIns="0" tIns="0" rIns="0" bIns="0" anchor="ctr" anchorCtr="0">
            <a:noAutofit/>
          </a:bodyPr>
          <a:lstStyle>
            <a:lvl1pPr marL="0" indent="0" algn="r">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4366521" y="4225278"/>
            <a:ext cx="5208323" cy="1333761"/>
          </a:xfrm>
        </p:spPr>
        <p:txBody>
          <a:bodyPr lIns="50397" tIns="0" rIns="50397" bIns="0" anchor="b" anchorCtr="0">
            <a:noAutofit/>
          </a:bodyPr>
          <a:lstStyle>
            <a:lvl1pPr algn="l">
              <a:lnSpc>
                <a:spcPts val="5512"/>
              </a:lnSpc>
              <a:defRPr sz="5100"/>
            </a:lvl1pPr>
          </a:lstStyle>
          <a:p>
            <a:r>
              <a:rPr lang="en-US" smtClean="0"/>
              <a:t>Click to edit Master title style</a:t>
            </a:r>
            <a:endParaRPr/>
          </a:p>
        </p:txBody>
      </p:sp>
      <p:sp>
        <p:nvSpPr>
          <p:cNvPr id="3" name="Subtitle 2"/>
          <p:cNvSpPr>
            <a:spLocks noGrp="1"/>
          </p:cNvSpPr>
          <p:nvPr>
            <p:ph type="subTitle" idx="1"/>
          </p:nvPr>
        </p:nvSpPr>
        <p:spPr>
          <a:xfrm>
            <a:off x="4366521" y="5574306"/>
            <a:ext cx="5208323" cy="778880"/>
          </a:xfrm>
        </p:spPr>
        <p:txBody>
          <a:bodyPr lIns="100794" tIns="0" rIns="50397" bIns="0">
            <a:normAutofit/>
          </a:bodyPr>
          <a:lstStyle>
            <a:lvl1pPr marL="0" indent="0" algn="l">
              <a:lnSpc>
                <a:spcPts val="2866"/>
              </a:lnSpc>
              <a:buNone/>
              <a:defRPr sz="2400">
                <a:solidFill>
                  <a:schemeClr val="tx1"/>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04031" y="6943199"/>
            <a:ext cx="2184135" cy="300987"/>
          </a:xfrm>
          <a:prstGeom prst="rect">
            <a:avLst/>
          </a:prstGeom>
        </p:spPr>
        <p:txBody>
          <a:bodyPr lIns="100794" tIns="50397" rIns="100794" bIns="50397"/>
          <a:lstStyle>
            <a:lvl1pPr algn="l">
              <a:defRPr sz="1200">
                <a:latin typeface="Rockwell" pitchFamily="18" charset="0"/>
              </a:defRPr>
            </a:lvl1pPr>
          </a:lstStyle>
          <a:p>
            <a:pPr>
              <a:defRPr/>
            </a:pPr>
            <a:endParaRPr lang="en-US"/>
          </a:p>
        </p:txBody>
      </p:sp>
      <p:sp>
        <p:nvSpPr>
          <p:cNvPr id="5" name="Footer Placeholder 4"/>
          <p:cNvSpPr>
            <a:spLocks noGrp="1"/>
          </p:cNvSpPr>
          <p:nvPr>
            <p:ph type="ftr" sz="quarter" idx="11"/>
          </p:nvPr>
        </p:nvSpPr>
        <p:spPr>
          <a:xfrm>
            <a:off x="4368271" y="6943199"/>
            <a:ext cx="4200260" cy="300987"/>
          </a:xfrm>
          <a:prstGeom prst="rect">
            <a:avLst/>
          </a:prstGeom>
        </p:spPr>
        <p:txBody>
          <a:bodyPr/>
          <a:lstStyle>
            <a:lvl1pPr algn="l">
              <a:defRPr/>
            </a:lvl1pPr>
          </a:lstStyle>
          <a:p>
            <a:pPr>
              <a:defRPr/>
            </a:pPr>
            <a:endParaRPr lang="en-US"/>
          </a:p>
        </p:txBody>
      </p:sp>
      <p:sp>
        <p:nvSpPr>
          <p:cNvPr id="6" name="Slide Number Placeholder 5"/>
          <p:cNvSpPr>
            <a:spLocks noGrp="1"/>
          </p:cNvSpPr>
          <p:nvPr>
            <p:ph type="sldNum" sz="quarter" idx="12"/>
          </p:nvPr>
        </p:nvSpPr>
        <p:spPr>
          <a:xfrm>
            <a:off x="9111430" y="6958244"/>
            <a:ext cx="756047" cy="292212"/>
          </a:xfrm>
          <a:prstGeom prst="rect">
            <a:avLst/>
          </a:prstGeom>
        </p:spPr>
        <p:txBody>
          <a:bodyPr lIns="100794" tIns="50397" rIns="100794" bIns="50397"/>
          <a:lstStyle>
            <a:lvl1pPr>
              <a:defRPr sz="1200">
                <a:solidFill>
                  <a:schemeClr val="tx1"/>
                </a:solidFill>
                <a:latin typeface="Rockwell" pitchFamily="18" charset="0"/>
              </a:defRPr>
            </a:lvl1pPr>
          </a:lstStyle>
          <a:p>
            <a:pPr>
              <a:defRPr/>
            </a:pPr>
            <a:fld id="{35984193-41B6-4AB3-A47D-58F526264AD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2419097"/>
            <a:ext cx="8568531" cy="1501435"/>
          </a:xfrm>
        </p:spPr>
        <p:txBody>
          <a:bodyPr vert="horz" lIns="50397" tIns="0" rIns="50397" bIns="0" rtlCol="0" anchor="b" anchorCtr="0">
            <a:noAutofit/>
          </a:bodyPr>
          <a:lstStyle>
            <a:lvl1pPr algn="l" defTabSz="1007943" rtl="0" eaLnBrk="1" latinLnBrk="0" hangingPunct="1">
              <a:lnSpc>
                <a:spcPts val="5512"/>
              </a:lnSpc>
              <a:spcBef>
                <a:spcPct val="0"/>
              </a:spcBef>
              <a:buNone/>
              <a:defRPr sz="51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504031" y="3920952"/>
            <a:ext cx="8568531" cy="1088593"/>
          </a:xfrm>
        </p:spPr>
        <p:txBody>
          <a:bodyPr vert="horz" lIns="100794" tIns="0" rIns="50397" bIns="0" rtlCol="0" anchor="t" anchorCtr="0">
            <a:normAutofit/>
          </a:bodyPr>
          <a:lstStyle>
            <a:lvl1pPr marL="0" indent="0">
              <a:buNone/>
              <a:defRPr sz="2400" kern="1200">
                <a:solidFill>
                  <a:schemeClr val="tx1"/>
                </a:solidFill>
                <a:latin typeface="+mn-lt"/>
                <a:ea typeface="+mn-ea"/>
                <a:cs typeface="+mn-cs"/>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marL="0" lvl="0" indent="0" algn="l" defTabSz="1007943" rtl="0" eaLnBrk="1" latinLnBrk="0" hangingPunct="1">
              <a:spcBef>
                <a:spcPts val="2205"/>
              </a:spcBef>
              <a:buSzPct val="90000"/>
              <a:buFontTx/>
              <a:buNone/>
            </a:pPr>
            <a:r>
              <a:rPr lang="en-US" smtClean="0"/>
              <a:t>Click to edit Master text styles</a:t>
            </a:r>
          </a:p>
        </p:txBody>
      </p:sp>
      <p:sp>
        <p:nvSpPr>
          <p:cNvPr id="4" name="Date Placeholder 3"/>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5" name="Footer Placeholder 4"/>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3FECE0A7-6FD0-408A-AF4F-85DD880E7B0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85695" y="1862744"/>
            <a:ext cx="9294926" cy="2435895"/>
          </a:xfrm>
        </p:spPr>
        <p:txBody>
          <a:bodyPr wrap="none" lIns="0" tIns="0" rIns="0" bIns="0" anchor="ctr" anchorCtr="0">
            <a:noAutofit/>
          </a:bodyPr>
          <a:lstStyle>
            <a:lvl1pPr marL="0" indent="0" algn="l">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504032" y="2421073"/>
            <a:ext cx="5880365" cy="1501435"/>
          </a:xfrm>
        </p:spPr>
        <p:txBody>
          <a:bodyPr lIns="50397" tIns="0" rIns="50397" bIns="0" anchor="b" anchorCtr="0"/>
          <a:lstStyle>
            <a:lvl1pPr algn="l">
              <a:lnSpc>
                <a:spcPts val="5512"/>
              </a:lnSpc>
              <a:defRPr sz="5100" b="1" cap="none" baseline="0"/>
            </a:lvl1pPr>
          </a:lstStyle>
          <a:p>
            <a:r>
              <a:rPr lang="en-US" smtClean="0"/>
              <a:t>Click to edit Master title style</a:t>
            </a:r>
            <a:endParaRPr/>
          </a:p>
        </p:txBody>
      </p:sp>
      <p:sp>
        <p:nvSpPr>
          <p:cNvPr id="3" name="Text Placeholder 2"/>
          <p:cNvSpPr>
            <a:spLocks noGrp="1"/>
          </p:cNvSpPr>
          <p:nvPr>
            <p:ph type="body" idx="1"/>
          </p:nvPr>
        </p:nvSpPr>
        <p:spPr>
          <a:xfrm>
            <a:off x="504031" y="3924923"/>
            <a:ext cx="5880365" cy="1083671"/>
          </a:xfrm>
        </p:spPr>
        <p:txBody>
          <a:bodyPr tIns="0" rIns="50397" bIns="0" anchor="t" anchorCtr="0"/>
          <a:lstStyle>
            <a:lvl1pPr marL="0" indent="0">
              <a:buNone/>
              <a:defRPr sz="2400">
                <a:solidFill>
                  <a:schemeClr val="tx1"/>
                </a:solidFill>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5" name="Footer Placeholder 4"/>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35984193-41B6-4AB3-A47D-58F526264AD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75716" y="4486205"/>
            <a:ext cx="6106129" cy="1280945"/>
          </a:xfrm>
        </p:spPr>
        <p:txBody>
          <a:bodyPr tIns="0" bIns="0" anchor="b"/>
          <a:lstStyle>
            <a:lvl1pPr algn="l">
              <a:lnSpc>
                <a:spcPts val="5071"/>
              </a:lnSpc>
              <a:defRPr sz="5100" b="1"/>
            </a:lvl1pPr>
          </a:lstStyle>
          <a:p>
            <a:r>
              <a:rPr lang="en-US" smtClean="0"/>
              <a:t>Click to edit Master title style</a:t>
            </a:r>
            <a:endParaRPr/>
          </a:p>
        </p:txBody>
      </p:sp>
      <p:grpSp>
        <p:nvGrpSpPr>
          <p:cNvPr id="3" name="Group 8"/>
          <p:cNvGrpSpPr/>
          <p:nvPr/>
        </p:nvGrpSpPr>
        <p:grpSpPr>
          <a:xfrm rot="21240000">
            <a:off x="721378" y="490728"/>
            <a:ext cx="5971036" cy="400158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945530" y="697359"/>
            <a:ext cx="5522733" cy="3588326"/>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481605" y="5766106"/>
            <a:ext cx="6099702" cy="953605"/>
          </a:xfrm>
        </p:spPr>
        <p:txBody>
          <a:bodyPr/>
          <a:lstStyle>
            <a:lvl1pPr marL="0" indent="0">
              <a:buNone/>
              <a:defRPr sz="24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6" name="Footer Placeholder 5"/>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35984193-41B6-4AB3-A47D-58F526264AD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08062" y="1912670"/>
            <a:ext cx="3931444" cy="4471057"/>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24318" y="1912670"/>
            <a:ext cx="3931444" cy="4471057"/>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6" name="Footer Placeholder 5"/>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D599D565-4881-4AFA-A7AF-877459FCC94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70819" y="1564589"/>
            <a:ext cx="3528219" cy="643790"/>
          </a:xfrm>
        </p:spPr>
        <p:txBody>
          <a:bodyPr anchor="b"/>
          <a:lstStyle>
            <a:lvl1pPr marL="0" indent="0" algn="ctr">
              <a:buNone/>
              <a:defRPr sz="2400" b="0">
                <a:solidFill>
                  <a:schemeClr val="tx2">
                    <a:lumMod val="60000"/>
                    <a:lumOff val="40000"/>
                  </a:schemeClr>
                </a:solidFill>
                <a:latin typeface="Impact" pitchFamily="34" charset="0"/>
              </a:defRPr>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989285" y="2397397"/>
            <a:ext cx="3931444" cy="398632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35255" y="1564589"/>
            <a:ext cx="3528219" cy="643790"/>
          </a:xfrm>
        </p:spPr>
        <p:txBody>
          <a:bodyPr anchor="b"/>
          <a:lstStyle>
            <a:lvl1pPr marL="0" indent="0" algn="ctr">
              <a:buNone/>
              <a:defRPr sz="2400" b="0">
                <a:solidFill>
                  <a:schemeClr val="tx2">
                    <a:lumMod val="60000"/>
                    <a:lumOff val="40000"/>
                  </a:schemeClr>
                </a:solidFill>
                <a:latin typeface="Impact" pitchFamily="34" charset="0"/>
              </a:defRPr>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2459" y="2397397"/>
            <a:ext cx="3931444" cy="398632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8" name="Footer Placeholder 7"/>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16D19920-8261-4F5D-8BD8-953B1105C6D1}" type="slidenum">
              <a:rPr lang="en-US" smtClean="0"/>
              <a:pPr>
                <a:defRPr/>
              </a:pPr>
              <a:t>‹#›</a:t>
            </a:fld>
            <a:endParaRPr lang="en-US"/>
          </a:p>
        </p:txBody>
      </p:sp>
      <p:pic>
        <p:nvPicPr>
          <p:cNvPr id="11" name="Picture 10" descr="Comparison-Underline.png"/>
          <p:cNvPicPr>
            <a:picLocks noChangeAspect="1"/>
          </p:cNvPicPr>
          <p:nvPr/>
        </p:nvPicPr>
        <p:blipFill>
          <a:blip r:embed="rId2"/>
          <a:stretch>
            <a:fillRect/>
          </a:stretch>
        </p:blipFill>
        <p:spPr>
          <a:xfrm>
            <a:off x="1055069" y="2091136"/>
            <a:ext cx="3559721" cy="157493"/>
          </a:xfrm>
          <a:prstGeom prst="rect">
            <a:avLst/>
          </a:prstGeom>
        </p:spPr>
      </p:pic>
      <p:pic>
        <p:nvPicPr>
          <p:cNvPr id="13" name="Picture 12" descr="Comparison-Underline.png"/>
          <p:cNvPicPr>
            <a:picLocks noChangeAspect="1"/>
          </p:cNvPicPr>
          <p:nvPr/>
        </p:nvPicPr>
        <p:blipFill>
          <a:blip r:embed="rId2"/>
          <a:stretch>
            <a:fillRect/>
          </a:stretch>
        </p:blipFill>
        <p:spPr>
          <a:xfrm>
            <a:off x="5419505" y="2091136"/>
            <a:ext cx="3559721" cy="157493"/>
          </a:xfrm>
          <a:prstGeom prst="rect">
            <a:avLst/>
          </a:prstGeom>
        </p:spPr>
      </p:pic>
      <p:pic>
        <p:nvPicPr>
          <p:cNvPr id="12" name="Picture 11" descr="Comparison-Underline.png"/>
          <p:cNvPicPr>
            <a:picLocks noChangeAspect="1"/>
          </p:cNvPicPr>
          <p:nvPr/>
        </p:nvPicPr>
        <p:blipFill>
          <a:blip r:embed="rId2"/>
          <a:stretch>
            <a:fillRect/>
          </a:stretch>
        </p:blipFill>
        <p:spPr>
          <a:xfrm>
            <a:off x="1055069" y="2091136"/>
            <a:ext cx="3559721" cy="157493"/>
          </a:xfrm>
          <a:prstGeom prst="rect">
            <a:avLst/>
          </a:prstGeom>
        </p:spPr>
      </p:pic>
      <p:pic>
        <p:nvPicPr>
          <p:cNvPr id="14" name="Picture 13" descr="Comparison-Underline.png"/>
          <p:cNvPicPr>
            <a:picLocks noChangeAspect="1"/>
          </p:cNvPicPr>
          <p:nvPr/>
        </p:nvPicPr>
        <p:blipFill>
          <a:blip r:embed="rId2"/>
          <a:stretch>
            <a:fillRect/>
          </a:stretch>
        </p:blipFill>
        <p:spPr>
          <a:xfrm>
            <a:off x="5419505" y="2091136"/>
            <a:ext cx="3559721" cy="1574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08063" y="1912668"/>
            <a:ext cx="8064500" cy="2116709"/>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8448408" y="6960524"/>
            <a:ext cx="1428089" cy="292212"/>
          </a:xfrm>
          <a:prstGeom prst="rect">
            <a:avLst/>
          </a:prstGeom>
        </p:spPr>
        <p:txBody>
          <a:bodyPr lIns="100794" tIns="50397" rIns="100794" bIns="50397"/>
          <a:lstStyle/>
          <a:p>
            <a:pPr>
              <a:defRPr/>
            </a:pPr>
            <a:endParaRPr lang="en-US"/>
          </a:p>
        </p:txBody>
      </p:sp>
      <p:sp>
        <p:nvSpPr>
          <p:cNvPr id="6" name="Footer Placeholder 5"/>
          <p:cNvSpPr>
            <a:spLocks noGrp="1"/>
          </p:cNvSpPr>
          <p:nvPr>
            <p:ph type="ftr" sz="quarter" idx="11"/>
          </p:nvPr>
        </p:nvSpPr>
        <p:spPr>
          <a:xfrm>
            <a:off x="4346451" y="6950973"/>
            <a:ext cx="4098800" cy="285806"/>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291808" y="6036383"/>
            <a:ext cx="1634966" cy="939005"/>
          </a:xfrm>
          <a:prstGeom prst="rect">
            <a:avLst/>
          </a:prstGeom>
        </p:spPr>
        <p:txBody>
          <a:bodyPr lIns="100794" tIns="50397" rIns="100794" bIns="50397"/>
          <a:lstStyle/>
          <a:p>
            <a:pPr>
              <a:defRPr/>
            </a:pPr>
            <a:fld id="{35984193-41B6-4AB3-A47D-58F526264AD5}" type="slidenum">
              <a:rPr lang="en-US" smtClean="0"/>
              <a:pPr>
                <a:defRPr/>
              </a:pPr>
              <a:t>‹#›</a:t>
            </a:fld>
            <a:endParaRPr lang="en-US"/>
          </a:p>
        </p:txBody>
      </p:sp>
      <p:sp>
        <p:nvSpPr>
          <p:cNvPr id="8" name="Content Placeholder 2"/>
          <p:cNvSpPr>
            <a:spLocks noGrp="1"/>
          </p:cNvSpPr>
          <p:nvPr>
            <p:ph sz="half" idx="13"/>
          </p:nvPr>
        </p:nvSpPr>
        <p:spPr>
          <a:xfrm>
            <a:off x="1008063" y="4267017"/>
            <a:ext cx="8064500" cy="2116709"/>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6476" y="554727"/>
            <a:ext cx="8062750" cy="957208"/>
          </a:xfrm>
          <a:prstGeom prst="rect">
            <a:avLst/>
          </a:prstGeom>
        </p:spPr>
        <p:txBody>
          <a:bodyPr vert="horz" lIns="100794" tIns="50397" rIns="100794" bIns="50397" rtlCol="0" anchor="ctr">
            <a:noAutofit/>
          </a:bodyPr>
          <a:lstStyle/>
          <a:p>
            <a:r>
              <a:rPr lang="en-US" smtClean="0"/>
              <a:t>Click to edit Master title style</a:t>
            </a:r>
            <a:endParaRPr dirty="0"/>
          </a:p>
        </p:txBody>
      </p:sp>
      <p:sp>
        <p:nvSpPr>
          <p:cNvPr id="3" name="Text Placeholder 2"/>
          <p:cNvSpPr>
            <a:spLocks noGrp="1"/>
          </p:cNvSpPr>
          <p:nvPr>
            <p:ph type="body" idx="1"/>
          </p:nvPr>
        </p:nvSpPr>
        <p:spPr>
          <a:xfrm>
            <a:off x="1008063" y="1912668"/>
            <a:ext cx="8062750" cy="4471057"/>
          </a:xfrm>
          <a:prstGeom prst="rect">
            <a:avLst/>
          </a:prstGeom>
        </p:spPr>
        <p:txBody>
          <a:bodyPr vert="horz" lIns="100794" tIns="50397" rIns="100794" bIns="5039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9" name="Footer Placeholder 8"/>
          <p:cNvSpPr>
            <a:spLocks noGrp="1"/>
          </p:cNvSpPr>
          <p:nvPr>
            <p:ph type="ftr" sz="quarter" idx="3"/>
          </p:nvPr>
        </p:nvSpPr>
        <p:spPr>
          <a:xfrm>
            <a:off x="3192198" y="6805457"/>
            <a:ext cx="3192198" cy="402483"/>
          </a:xfrm>
          <a:prstGeom prst="rect">
            <a:avLst/>
          </a:prstGeom>
        </p:spPr>
        <p:txBody>
          <a:bodyPr vert="horz" lIns="100794" tIns="50397" rIns="100794" bIns="50397" rtlCol="0" anchor="ctr"/>
          <a:lstStyle>
            <a:lvl1pPr algn="ctr">
              <a:defRPr sz="1300">
                <a:solidFill>
                  <a:schemeClr val="tx1">
                    <a:tint val="75000"/>
                  </a:schemeClr>
                </a:solidFill>
              </a:defRPr>
            </a:lvl1pPr>
          </a:lstStyle>
          <a:p>
            <a:pPr>
              <a:defRPr/>
            </a:pPr>
            <a:endParaRPr lang="en-US"/>
          </a:p>
        </p:txBody>
      </p:sp>
      <p:pic>
        <p:nvPicPr>
          <p:cNvPr id="7" name="Picture 6" descr="Screen Shot 2013-10-05 at 3.36.33 PM.png"/>
          <p:cNvPicPr>
            <a:picLocks noChangeAspect="1"/>
          </p:cNvPicPr>
          <p:nvPr userDrawn="1"/>
        </p:nvPicPr>
        <p:blipFill>
          <a:blip r:embed="rId26"/>
          <a:stretch>
            <a:fillRect/>
          </a:stretch>
        </p:blipFill>
        <p:spPr>
          <a:xfrm>
            <a:off x="8316912" y="274637"/>
            <a:ext cx="1524000" cy="138641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ctr" defTabSz="1007943" rtl="0" eaLnBrk="1" latinLnBrk="0" hangingPunct="1">
        <a:spcBef>
          <a:spcPct val="0"/>
        </a:spcBef>
        <a:buNone/>
        <a:defRPr sz="5100" kern="1200">
          <a:solidFill>
            <a:schemeClr val="tx1"/>
          </a:solidFill>
          <a:latin typeface="+mj-lt"/>
          <a:ea typeface="+mj-ea"/>
          <a:cs typeface="+mj-cs"/>
        </a:defRPr>
      </a:lvl1pPr>
    </p:titleStyle>
    <p:bodyStyle>
      <a:lvl1pPr marL="510971" indent="-510971" algn="l" defTabSz="1007943" rtl="0" eaLnBrk="1" latinLnBrk="0" hangingPunct="1">
        <a:spcBef>
          <a:spcPts val="2205"/>
        </a:spcBef>
        <a:buSzPct val="90000"/>
        <a:buFontTx/>
        <a:buBlip>
          <a:blip r:embed="rId27"/>
        </a:buBlip>
        <a:defRPr sz="4000" kern="1200">
          <a:solidFill>
            <a:schemeClr val="tx1"/>
          </a:solidFill>
          <a:latin typeface="+mn-lt"/>
          <a:ea typeface="+mn-ea"/>
          <a:cs typeface="+mn-cs"/>
        </a:defRPr>
      </a:lvl1pPr>
      <a:lvl2pPr marL="1007943" indent="-503972" algn="l" defTabSz="1007943" rtl="0" eaLnBrk="1" latinLnBrk="0" hangingPunct="1">
        <a:spcBef>
          <a:spcPts val="661"/>
        </a:spcBef>
        <a:buSzPct val="90000"/>
        <a:buFontTx/>
        <a:buBlip>
          <a:blip r:embed="rId28"/>
        </a:buBlip>
        <a:defRPr sz="4000" kern="1200">
          <a:solidFill>
            <a:schemeClr val="tx1"/>
          </a:solidFill>
          <a:latin typeface="+mn-lt"/>
          <a:ea typeface="+mn-ea"/>
          <a:cs typeface="+mn-cs"/>
        </a:defRPr>
      </a:lvl2pPr>
      <a:lvl3pPr marL="1384172" indent="-376229" algn="l" defTabSz="1007943" rtl="0" eaLnBrk="1" latinLnBrk="0" hangingPunct="1">
        <a:spcBef>
          <a:spcPts val="661"/>
        </a:spcBef>
        <a:buSzPct val="90000"/>
        <a:buFontTx/>
        <a:buBlip>
          <a:blip r:embed="rId29"/>
        </a:buBlip>
        <a:defRPr sz="4000" kern="1200">
          <a:solidFill>
            <a:schemeClr val="tx1"/>
          </a:solidFill>
          <a:latin typeface="+mn-lt"/>
          <a:ea typeface="+mn-ea"/>
          <a:cs typeface="+mn-cs"/>
        </a:defRPr>
      </a:lvl3pPr>
      <a:lvl4pPr marL="1760401" indent="-376229" algn="l" defTabSz="1007943" rtl="0" eaLnBrk="1" latinLnBrk="0" hangingPunct="1">
        <a:spcBef>
          <a:spcPts val="661"/>
        </a:spcBef>
        <a:buSzPct val="90000"/>
        <a:buFontTx/>
        <a:buBlip>
          <a:blip r:embed="rId29"/>
        </a:buBlip>
        <a:defRPr sz="4000" kern="1200">
          <a:solidFill>
            <a:schemeClr val="tx1"/>
          </a:solidFill>
          <a:latin typeface="+mn-lt"/>
          <a:ea typeface="+mn-ea"/>
          <a:cs typeface="+mn-cs"/>
        </a:defRPr>
      </a:lvl4pPr>
      <a:lvl5pPr marL="2136630" indent="-376229" algn="l" defTabSz="1007943" rtl="0" eaLnBrk="1" latinLnBrk="0" hangingPunct="1">
        <a:spcBef>
          <a:spcPts val="661"/>
        </a:spcBef>
        <a:buSzPct val="90000"/>
        <a:buFontTx/>
        <a:buBlip>
          <a:blip r:embed="rId29"/>
        </a:buBlip>
        <a:defRPr sz="4000" kern="1200">
          <a:solidFill>
            <a:schemeClr val="tx1"/>
          </a:solidFill>
          <a:latin typeface="+mn-lt"/>
          <a:ea typeface="+mn-ea"/>
          <a:cs typeface="+mn-cs"/>
        </a:defRPr>
      </a:lvl5pPr>
      <a:lvl6pPr marL="2771844" indent="-251986" algn="l" defTabSz="100794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7.jpe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2" Type="http://schemas.openxmlformats.org/officeDocument/2006/relationships/hyperlink" Target="http://www.youtube.com/watch?v=VF1cVAb0J2Q"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depts.ttu.edu/sociologyanthropologyandsocialwork/forensics/alfz12-10.jpg" TargetMode="Externa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youtube.com/watch?v=FGcN9_Gd5zQ"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www.youtube.com/watch?v=iV7OGgFBHnI"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youtube.com/watch?v=-qZmLo8qIx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hyperlink" Target="http://www.google.com/url?sa=i&amp;rct=j&amp;q=&amp;esrc=s&amp;frm=1&amp;source=images&amp;cd=&amp;cad=rja&amp;docid=r29jZqDhfNEROM&amp;tbnid=d9ySC5KD2bWv4M:&amp;ved=0CAUQjRw&amp;url=http://www.drugs.com/cg/pelvic-fracture.html&amp;ei=FA5iUdibGJPB4AOqhoCQCw&amp;psig=AFQjCNGWNQoyD6Vc-4N9t1STz9z3HS7dPw&amp;ust=13654670173377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Untitled.png"/>
          <p:cNvPicPr>
            <a:picLocks noGrp="1" noChangeAspect="1"/>
          </p:cNvPicPr>
          <p:nvPr>
            <p:ph type="pic" sz="quarter" idx="15"/>
          </p:nvPr>
        </p:nvPicPr>
        <p:blipFill>
          <a:blip r:embed="rId3"/>
          <a:srcRect t="28875" b="28875"/>
          <a:stretch>
            <a:fillRect/>
          </a:stretch>
        </p:blipFill>
        <p:spPr>
          <a:xfrm rot="21240000">
            <a:off x="871974" y="709968"/>
            <a:ext cx="5604408" cy="3643280"/>
          </a:xfrm>
        </p:spPr>
      </p:pic>
      <p:sp>
        <p:nvSpPr>
          <p:cNvPr id="4099" name="Rectangle 2"/>
          <p:cNvSpPr>
            <a:spLocks noGrp="1" noChangeArrowheads="1"/>
          </p:cNvSpPr>
          <p:nvPr>
            <p:ph type="body" sz="half" idx="2"/>
          </p:nvPr>
        </p:nvSpPr>
        <p:spPr>
          <a:xfrm>
            <a:off x="3516312" y="5456237"/>
            <a:ext cx="6099702" cy="953605"/>
          </a:xfrm>
        </p:spPr>
        <p:txBody>
          <a:bodyPr tIns="52920" anchor="ctr">
            <a:noAutofit/>
          </a:bodyPr>
          <a:lstStyle/>
          <a:p>
            <a:pPr marL="0" indent="0" algn="ctr" eaLnBrk="1">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800" b="1" dirty="0" smtClean="0"/>
              <a:t>UNIT 3: FORENSIC ANTHROPOLOGY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Basic Bones</a:t>
            </a:r>
          </a:p>
        </p:txBody>
      </p:sp>
      <p:sp>
        <p:nvSpPr>
          <p:cNvPr id="3" name="TextBox 2"/>
          <p:cNvSpPr txBox="1"/>
          <p:nvPr/>
        </p:nvSpPr>
        <p:spPr>
          <a:xfrm>
            <a:off x="315912" y="1646237"/>
            <a:ext cx="3733800" cy="1008289"/>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3600" dirty="0" smtClean="0">
                <a:latin typeface="Arial Black" pitchFamily="34" charset="0"/>
              </a:rPr>
              <a:t>FEMUR</a:t>
            </a:r>
          </a:p>
          <a:p>
            <a:pPr algn="ctr"/>
            <a:r>
              <a:rPr lang="en-US" sz="2800" dirty="0" smtClean="0">
                <a:latin typeface="Arial Black" pitchFamily="34" charset="0"/>
              </a:rPr>
              <a:t>Thigh bone</a:t>
            </a:r>
            <a:endParaRPr lang="en-US" sz="2800" dirty="0">
              <a:latin typeface="Arial Black" pitchFamily="34" charset="0"/>
            </a:endParaRPr>
          </a:p>
        </p:txBody>
      </p:sp>
      <p:sp>
        <p:nvSpPr>
          <p:cNvPr id="4" name="TextBox 3"/>
          <p:cNvSpPr txBox="1"/>
          <p:nvPr/>
        </p:nvSpPr>
        <p:spPr>
          <a:xfrm>
            <a:off x="4202112" y="1646237"/>
            <a:ext cx="4572000" cy="1008289"/>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3600" dirty="0" smtClean="0">
                <a:latin typeface="Arial Black" pitchFamily="34" charset="0"/>
              </a:rPr>
              <a:t>TIBIA &amp; FIBULA</a:t>
            </a:r>
          </a:p>
          <a:p>
            <a:pPr algn="ctr"/>
            <a:r>
              <a:rPr lang="en-US" sz="2800" dirty="0" smtClean="0">
                <a:latin typeface="Arial Black" pitchFamily="34" charset="0"/>
              </a:rPr>
              <a:t>Lower leg bones</a:t>
            </a:r>
            <a:endParaRPr lang="en-US" sz="2800" dirty="0">
              <a:latin typeface="Arial Black" pitchFamily="34" charset="0"/>
            </a:endParaRPr>
          </a:p>
        </p:txBody>
      </p:sp>
      <p:pic>
        <p:nvPicPr>
          <p:cNvPr id="90114" name="Picture 2" descr="http://fractured-fibula.wikispaces.com/file/view/8844.jpg/139856233/8844.jpg"/>
          <p:cNvPicPr>
            <a:picLocks noChangeAspect="1" noChangeArrowheads="1"/>
          </p:cNvPicPr>
          <p:nvPr/>
        </p:nvPicPr>
        <p:blipFill>
          <a:blip r:embed="rId3" cstate="print"/>
          <a:srcRect/>
          <a:stretch>
            <a:fillRect/>
          </a:stretch>
        </p:blipFill>
        <p:spPr bwMode="auto">
          <a:xfrm>
            <a:off x="2297112" y="3094037"/>
            <a:ext cx="5048249" cy="4038600"/>
          </a:xfrm>
          <a:prstGeom prst="rect">
            <a:avLst/>
          </a:prstGeom>
          <a:noFill/>
          <a:ln w="25400">
            <a:solidFill>
              <a:schemeClr val="accent2"/>
            </a:solidFill>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Male versus Female Bones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4347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 or Female?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Female</a:t>
            </a:r>
            <a:r>
              <a:rPr lang="en-US" dirty="0" smtClean="0"/>
              <a:t>- Skeleton is much smoother</a:t>
            </a:r>
          </a:p>
          <a:p>
            <a:r>
              <a:rPr lang="en-US" b="1" dirty="0" smtClean="0"/>
              <a:t>Male-</a:t>
            </a:r>
            <a:r>
              <a:rPr lang="en-US" dirty="0" smtClean="0"/>
              <a:t> </a:t>
            </a:r>
          </a:p>
          <a:p>
            <a:pPr lvl="1">
              <a:buFont typeface="Wingdings" charset="2"/>
              <a:buChar char="ü"/>
            </a:pPr>
            <a:r>
              <a:rPr lang="en-US" dirty="0" smtClean="0"/>
              <a:t>Skeleton is thicker, rougher, bumpier</a:t>
            </a:r>
          </a:p>
          <a:p>
            <a:pPr lvl="1">
              <a:buFont typeface="Wingdings" charset="2"/>
              <a:buChar char="ü"/>
            </a:pPr>
            <a:r>
              <a:rPr lang="en-US" dirty="0" smtClean="0"/>
              <a:t>Muscles are more developed so where they attach need to be stronger</a:t>
            </a:r>
          </a:p>
          <a:p>
            <a:r>
              <a:rPr lang="en-US" dirty="0" smtClean="0"/>
              <a:t>ex. knee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360363" y="346075"/>
            <a:ext cx="8280400"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Male vs Female:  Orbits</a:t>
            </a:r>
          </a:p>
        </p:txBody>
      </p:sp>
      <p:sp>
        <p:nvSpPr>
          <p:cNvPr id="13315" name="Rectangle 2"/>
          <p:cNvSpPr>
            <a:spLocks noGrp="1" noChangeArrowheads="1"/>
          </p:cNvSpPr>
          <p:nvPr>
            <p:ph idx="1"/>
          </p:nvPr>
        </p:nvSpPr>
        <p:spPr>
          <a:xfrm>
            <a:off x="392112" y="884237"/>
            <a:ext cx="8135937" cy="1752600"/>
          </a:xfrm>
        </p:spPr>
        <p:txBody>
          <a:bodyPr tIns="24695">
            <a:normAutofit/>
          </a:bodyPr>
          <a:lstStyle/>
          <a:p>
            <a:pPr marL="431800" indent="-323850" eaLnBrk="1">
              <a:buClr>
                <a:srgbClr val="800000"/>
              </a:buCl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smtClean="0"/>
          </a:p>
          <a:p>
            <a:pPr marL="1230228" indent="-573088">
              <a:buClr>
                <a:srgbClr val="800000"/>
              </a:buClr>
              <a:buSzPct val="7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5714" dirty="0" smtClean="0"/>
              <a:t>M: square        F: round</a:t>
            </a:r>
          </a:p>
          <a:p>
            <a:pPr marL="431800" indent="-323850" eaLnBrk="1">
              <a:buClr>
                <a:srgbClr val="8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p>
        </p:txBody>
      </p:sp>
      <p:grpSp>
        <p:nvGrpSpPr>
          <p:cNvPr id="16" name="Group 15"/>
          <p:cNvGrpSpPr/>
          <p:nvPr/>
        </p:nvGrpSpPr>
        <p:grpSpPr>
          <a:xfrm>
            <a:off x="1230312" y="2560637"/>
            <a:ext cx="2819400" cy="4474425"/>
            <a:chOff x="1230312" y="2560637"/>
            <a:chExt cx="2819400" cy="4474425"/>
          </a:xfrm>
        </p:grpSpPr>
        <p:pic>
          <p:nvPicPr>
            <p:cNvPr id="75778" name="Picture 2" descr="http://www.wku.edu/~darlene.applegate/forensic/lab10/Skull2.gif"/>
            <p:cNvPicPr>
              <a:picLocks noChangeAspect="1" noChangeArrowheads="1"/>
            </p:cNvPicPr>
            <p:nvPr/>
          </p:nvPicPr>
          <p:blipFill>
            <a:blip r:embed="rId3" cstate="print"/>
            <a:srcRect r="59020" b="55166"/>
            <a:stretch>
              <a:fillRect/>
            </a:stretch>
          </p:blipFill>
          <p:spPr bwMode="auto">
            <a:xfrm>
              <a:off x="1230312" y="2560637"/>
              <a:ext cx="2819400" cy="3922643"/>
            </a:xfrm>
            <a:prstGeom prst="rect">
              <a:avLst/>
            </a:prstGeom>
            <a:noFill/>
          </p:spPr>
        </p:pic>
        <p:sp>
          <p:nvSpPr>
            <p:cNvPr id="11" name="TextBox 10"/>
            <p:cNvSpPr txBox="1"/>
            <p:nvPr/>
          </p:nvSpPr>
          <p:spPr>
            <a:xfrm>
              <a:off x="1763712" y="6599237"/>
              <a:ext cx="1676400" cy="435825"/>
            </a:xfrm>
            <a:prstGeom prst="rect">
              <a:avLst/>
            </a:prstGeom>
            <a:noFill/>
          </p:spPr>
          <p:txBody>
            <a:bodyPr wrap="square" rtlCol="0">
              <a:spAutoFit/>
            </a:bodyPr>
            <a:lstStyle/>
            <a:p>
              <a:pPr algn="ctr"/>
              <a:r>
                <a:rPr lang="en-US" sz="2400" b="1" dirty="0" smtClean="0"/>
                <a:t>Male</a:t>
              </a:r>
              <a:endParaRPr lang="en-US" sz="2400" b="1" dirty="0"/>
            </a:p>
          </p:txBody>
        </p:sp>
        <p:sp>
          <p:nvSpPr>
            <p:cNvPr id="14" name="Rounded Rectangle 13"/>
            <p:cNvSpPr/>
            <p:nvPr/>
          </p:nvSpPr>
          <p:spPr bwMode="auto">
            <a:xfrm>
              <a:off x="1687512" y="4160837"/>
              <a:ext cx="609600" cy="457200"/>
            </a:xfrm>
            <a:prstGeom prst="round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MS Gothic" charset="-128"/>
              </a:endParaRPr>
            </a:p>
          </p:txBody>
        </p:sp>
      </p:grpSp>
      <p:grpSp>
        <p:nvGrpSpPr>
          <p:cNvPr id="17" name="Group 16"/>
          <p:cNvGrpSpPr/>
          <p:nvPr/>
        </p:nvGrpSpPr>
        <p:grpSpPr>
          <a:xfrm>
            <a:off x="5345112" y="2713037"/>
            <a:ext cx="2961290" cy="4343400"/>
            <a:chOff x="5345112" y="2713037"/>
            <a:chExt cx="2961290" cy="4343400"/>
          </a:xfrm>
        </p:grpSpPr>
        <p:pic>
          <p:nvPicPr>
            <p:cNvPr id="9" name="Picture 2" descr="http://www.wku.edu/~darlene.applegate/forensic/lab10/Skull2.gif"/>
            <p:cNvPicPr>
              <a:picLocks noChangeAspect="1" noChangeArrowheads="1"/>
            </p:cNvPicPr>
            <p:nvPr/>
          </p:nvPicPr>
          <p:blipFill>
            <a:blip r:embed="rId3" cstate="print"/>
            <a:srcRect t="49037" r="59020" b="10333"/>
            <a:stretch>
              <a:fillRect/>
            </a:stretch>
          </p:blipFill>
          <p:spPr bwMode="auto">
            <a:xfrm>
              <a:off x="5345112" y="2713037"/>
              <a:ext cx="2961290" cy="3733800"/>
            </a:xfrm>
            <a:prstGeom prst="rect">
              <a:avLst/>
            </a:prstGeom>
            <a:noFill/>
          </p:spPr>
        </p:pic>
        <p:sp>
          <p:nvSpPr>
            <p:cNvPr id="12" name="TextBox 11"/>
            <p:cNvSpPr txBox="1"/>
            <p:nvPr/>
          </p:nvSpPr>
          <p:spPr>
            <a:xfrm>
              <a:off x="5954712" y="6620612"/>
              <a:ext cx="1676400" cy="435825"/>
            </a:xfrm>
            <a:prstGeom prst="rect">
              <a:avLst/>
            </a:prstGeom>
            <a:noFill/>
          </p:spPr>
          <p:txBody>
            <a:bodyPr wrap="square" rtlCol="0">
              <a:spAutoFit/>
            </a:bodyPr>
            <a:lstStyle/>
            <a:p>
              <a:pPr algn="ctr"/>
              <a:r>
                <a:rPr lang="en-US" sz="2400" b="1" dirty="0" smtClean="0"/>
                <a:t>Female</a:t>
              </a:r>
              <a:endParaRPr lang="en-US" sz="2400" b="1" dirty="0"/>
            </a:p>
          </p:txBody>
        </p:sp>
        <p:sp>
          <p:nvSpPr>
            <p:cNvPr id="15" name="Oval 14"/>
            <p:cNvSpPr/>
            <p:nvPr/>
          </p:nvSpPr>
          <p:spPr bwMode="auto">
            <a:xfrm>
              <a:off x="5954712" y="4160837"/>
              <a:ext cx="685800" cy="5334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MS Gothic" charset="-128"/>
              </a:endParaRPr>
            </a:p>
          </p:txBody>
        </p:sp>
      </p:gr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360363" y="346075"/>
            <a:ext cx="8280400"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Male vs Female:  The Jaw</a:t>
            </a:r>
          </a:p>
        </p:txBody>
      </p:sp>
      <p:sp>
        <p:nvSpPr>
          <p:cNvPr id="13315" name="Rectangle 2"/>
          <p:cNvSpPr>
            <a:spLocks noGrp="1" noChangeArrowheads="1"/>
          </p:cNvSpPr>
          <p:nvPr>
            <p:ph idx="1"/>
          </p:nvPr>
        </p:nvSpPr>
        <p:spPr>
          <a:xfrm>
            <a:off x="503238" y="1722437"/>
            <a:ext cx="9577387" cy="4114800"/>
          </a:xfrm>
        </p:spPr>
        <p:txBody>
          <a:bodyPr tIns="24695">
            <a:noAutofit/>
          </a:bodyPr>
          <a:lstStyle/>
          <a:p>
            <a:pPr marL="431800" indent="-323850" eaLnBrk="1">
              <a:buClr>
                <a:srgbClr val="800000"/>
              </a:buCl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M: square – 90 deg</a:t>
            </a:r>
            <a:endParaRPr lang="en-US" dirty="0" smtClean="0">
              <a:cs typeface="Segoe UI" pitchFamily="32" charset="0"/>
            </a:endParaRPr>
          </a:p>
          <a:p>
            <a:pPr marL="431800" indent="-323850" eaLnBrk="1">
              <a:buClr>
                <a:srgbClr val="800000"/>
              </a:buCl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F: round, V-shape - &gt;90 </a:t>
            </a:r>
            <a:r>
              <a:rPr lang="en-US" dirty="0" smtClean="0">
                <a:cs typeface="Segoe UI" pitchFamily="32" charset="0"/>
              </a:rPr>
              <a:t>deg</a:t>
            </a:r>
          </a:p>
        </p:txBody>
      </p:sp>
      <p:grpSp>
        <p:nvGrpSpPr>
          <p:cNvPr id="24" name="Group 23"/>
          <p:cNvGrpSpPr/>
          <p:nvPr/>
        </p:nvGrpSpPr>
        <p:grpSpPr>
          <a:xfrm>
            <a:off x="1077912" y="3902075"/>
            <a:ext cx="3276600" cy="3657600"/>
            <a:chOff x="773112" y="3322637"/>
            <a:chExt cx="3276600" cy="3657600"/>
          </a:xfrm>
        </p:grpSpPr>
        <p:pic>
          <p:nvPicPr>
            <p:cNvPr id="8" name="Picture 2" descr="http://www.wku.edu/~darlene.applegate/forensic/lab10/Skull2.gif"/>
            <p:cNvPicPr>
              <a:picLocks noChangeAspect="1" noChangeArrowheads="1"/>
            </p:cNvPicPr>
            <p:nvPr/>
          </p:nvPicPr>
          <p:blipFill>
            <a:blip r:embed="rId3" cstate="print"/>
            <a:srcRect l="39198" b="54933"/>
            <a:stretch>
              <a:fillRect/>
            </a:stretch>
          </p:blipFill>
          <p:spPr bwMode="auto">
            <a:xfrm>
              <a:off x="773112" y="3322637"/>
              <a:ext cx="3276600" cy="3088566"/>
            </a:xfrm>
            <a:prstGeom prst="rect">
              <a:avLst/>
            </a:prstGeom>
            <a:noFill/>
          </p:spPr>
        </p:pic>
        <p:sp>
          <p:nvSpPr>
            <p:cNvPr id="10" name="TextBox 9"/>
            <p:cNvSpPr txBox="1"/>
            <p:nvPr/>
          </p:nvSpPr>
          <p:spPr>
            <a:xfrm>
              <a:off x="1535112" y="6544412"/>
              <a:ext cx="1676400" cy="435825"/>
            </a:xfrm>
            <a:prstGeom prst="rect">
              <a:avLst/>
            </a:prstGeom>
            <a:noFill/>
          </p:spPr>
          <p:txBody>
            <a:bodyPr wrap="square" rtlCol="0">
              <a:spAutoFit/>
            </a:bodyPr>
            <a:lstStyle/>
            <a:p>
              <a:pPr algn="ctr"/>
              <a:r>
                <a:rPr lang="en-US" sz="2400" b="1" dirty="0" smtClean="0"/>
                <a:t>Male</a:t>
              </a:r>
              <a:endParaRPr lang="en-US" sz="2400" b="1" dirty="0"/>
            </a:p>
          </p:txBody>
        </p:sp>
        <p:sp>
          <p:nvSpPr>
            <p:cNvPr id="22" name="Freeform 21"/>
            <p:cNvSpPr/>
            <p:nvPr/>
          </p:nvSpPr>
          <p:spPr bwMode="auto">
            <a:xfrm>
              <a:off x="933451" y="5192486"/>
              <a:ext cx="1613806" cy="1243692"/>
            </a:xfrm>
            <a:custGeom>
              <a:avLst/>
              <a:gdLst>
                <a:gd name="connsiteX0" fmla="*/ 1613806 w 1613806"/>
                <a:gd name="connsiteY0" fmla="*/ 0 h 1243692"/>
                <a:gd name="connsiteX1" fmla="*/ 1581149 w 1613806"/>
                <a:gd name="connsiteY1" fmla="*/ 979714 h 1243692"/>
                <a:gd name="connsiteX2" fmla="*/ 1581149 w 1613806"/>
                <a:gd name="connsiteY2" fmla="*/ 979714 h 1243692"/>
                <a:gd name="connsiteX3" fmla="*/ 225878 w 1613806"/>
                <a:gd name="connsiteY3" fmla="*/ 1208314 h 1243692"/>
                <a:gd name="connsiteX4" fmla="*/ 225878 w 1613806"/>
                <a:gd name="connsiteY4" fmla="*/ 1191985 h 1243692"/>
                <a:gd name="connsiteX5" fmla="*/ 225878 w 1613806"/>
                <a:gd name="connsiteY5" fmla="*/ 1175657 h 124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806" h="1243692">
                  <a:moveTo>
                    <a:pt x="1613806" y="0"/>
                  </a:moveTo>
                  <a:lnTo>
                    <a:pt x="1581149" y="979714"/>
                  </a:lnTo>
                  <a:lnTo>
                    <a:pt x="1581149" y="979714"/>
                  </a:lnTo>
                  <a:lnTo>
                    <a:pt x="225878" y="1208314"/>
                  </a:lnTo>
                  <a:cubicBezTo>
                    <a:pt x="0" y="1243692"/>
                    <a:pt x="225878" y="1191985"/>
                    <a:pt x="225878" y="1191985"/>
                  </a:cubicBezTo>
                  <a:lnTo>
                    <a:pt x="225878" y="1175657"/>
                  </a:lnTo>
                </a:path>
              </a:pathLst>
            </a:cu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MS Gothic" charset="-128"/>
              </a:endParaRPr>
            </a:p>
          </p:txBody>
        </p:sp>
      </p:grpSp>
      <p:grpSp>
        <p:nvGrpSpPr>
          <p:cNvPr id="25" name="Group 24"/>
          <p:cNvGrpSpPr/>
          <p:nvPr/>
        </p:nvGrpSpPr>
        <p:grpSpPr>
          <a:xfrm>
            <a:off x="5040312" y="3749675"/>
            <a:ext cx="3434576" cy="3810000"/>
            <a:chOff x="4735512" y="3170237"/>
            <a:chExt cx="3434576" cy="3810000"/>
          </a:xfrm>
        </p:grpSpPr>
        <p:pic>
          <p:nvPicPr>
            <p:cNvPr id="9" name="Picture 2" descr="http://www.wku.edu/~darlene.applegate/forensic/lab10/Skull2.gif"/>
            <p:cNvPicPr>
              <a:picLocks noChangeAspect="1" noChangeArrowheads="1"/>
            </p:cNvPicPr>
            <p:nvPr/>
          </p:nvPicPr>
          <p:blipFill>
            <a:blip r:embed="rId3" cstate="print"/>
            <a:srcRect l="39198" t="47636" r="4566" b="11159"/>
            <a:stretch>
              <a:fillRect/>
            </a:stretch>
          </p:blipFill>
          <p:spPr bwMode="auto">
            <a:xfrm>
              <a:off x="4735512" y="3170237"/>
              <a:ext cx="3434576" cy="3200400"/>
            </a:xfrm>
            <a:prstGeom prst="rect">
              <a:avLst/>
            </a:prstGeom>
            <a:noFill/>
          </p:spPr>
        </p:pic>
        <p:sp>
          <p:nvSpPr>
            <p:cNvPr id="11" name="TextBox 10"/>
            <p:cNvSpPr txBox="1"/>
            <p:nvPr/>
          </p:nvSpPr>
          <p:spPr>
            <a:xfrm>
              <a:off x="5726112" y="6544412"/>
              <a:ext cx="1676400" cy="435825"/>
            </a:xfrm>
            <a:prstGeom prst="rect">
              <a:avLst/>
            </a:prstGeom>
            <a:noFill/>
          </p:spPr>
          <p:txBody>
            <a:bodyPr wrap="square" rtlCol="0">
              <a:spAutoFit/>
            </a:bodyPr>
            <a:lstStyle/>
            <a:p>
              <a:pPr algn="ctr"/>
              <a:r>
                <a:rPr lang="en-US" sz="2400" b="1" dirty="0" smtClean="0"/>
                <a:t>Female</a:t>
              </a:r>
              <a:endParaRPr lang="en-US" sz="2400" b="1" dirty="0"/>
            </a:p>
          </p:txBody>
        </p:sp>
        <p:sp>
          <p:nvSpPr>
            <p:cNvPr id="23" name="Freeform 22"/>
            <p:cNvSpPr/>
            <p:nvPr/>
          </p:nvSpPr>
          <p:spPr bwMode="auto">
            <a:xfrm>
              <a:off x="5437414" y="5075237"/>
              <a:ext cx="1257300" cy="1371600"/>
            </a:xfrm>
            <a:custGeom>
              <a:avLst/>
              <a:gdLst>
                <a:gd name="connsiteX0" fmla="*/ 1257300 w 1257300"/>
                <a:gd name="connsiteY0" fmla="*/ 0 h 1371600"/>
                <a:gd name="connsiteX1" fmla="*/ 1110343 w 1257300"/>
                <a:gd name="connsiteY1" fmla="*/ 881743 h 1371600"/>
                <a:gd name="connsiteX2" fmla="*/ 1110343 w 1257300"/>
                <a:gd name="connsiteY2" fmla="*/ 881743 h 1371600"/>
                <a:gd name="connsiteX3" fmla="*/ 0 w 1257300"/>
                <a:gd name="connsiteY3" fmla="*/ 1371600 h 1371600"/>
                <a:gd name="connsiteX4" fmla="*/ 0 w 1257300"/>
                <a:gd name="connsiteY4" fmla="*/ 13716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1371600">
                  <a:moveTo>
                    <a:pt x="1257300" y="0"/>
                  </a:moveTo>
                  <a:lnTo>
                    <a:pt x="1110343" y="881743"/>
                  </a:lnTo>
                  <a:lnTo>
                    <a:pt x="1110343" y="881743"/>
                  </a:lnTo>
                  <a:lnTo>
                    <a:pt x="0" y="1371600"/>
                  </a:lnTo>
                  <a:lnTo>
                    <a:pt x="0" y="1371600"/>
                  </a:lnTo>
                </a:path>
              </a:pathLst>
            </a:cu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MS Gothic" charset="-128"/>
              </a:endParaRPr>
            </a:p>
          </p:txBody>
        </p:sp>
      </p:gr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 vs Female:  Frontal Bone</a:t>
            </a:r>
            <a:endParaRPr lang="en-US" dirty="0"/>
          </a:p>
        </p:txBody>
      </p:sp>
      <p:sp>
        <p:nvSpPr>
          <p:cNvPr id="3" name="Content Placeholder 2"/>
          <p:cNvSpPr>
            <a:spLocks noGrp="1"/>
          </p:cNvSpPr>
          <p:nvPr>
            <p:ph idx="1"/>
          </p:nvPr>
        </p:nvSpPr>
        <p:spPr/>
        <p:txBody>
          <a:bodyPr/>
          <a:lstStyle/>
          <a:p>
            <a:r>
              <a:rPr lang="en-US" dirty="0" smtClean="0"/>
              <a:t>M: low and sloping</a:t>
            </a:r>
          </a:p>
          <a:p>
            <a:r>
              <a:rPr lang="en-US" dirty="0" smtClean="0"/>
              <a:t>F: high and rounded</a:t>
            </a:r>
          </a:p>
          <a:p>
            <a:endParaRPr lang="en-US" dirty="0"/>
          </a:p>
        </p:txBody>
      </p:sp>
      <p:grpSp>
        <p:nvGrpSpPr>
          <p:cNvPr id="4" name="Group 3"/>
          <p:cNvGrpSpPr/>
          <p:nvPr/>
        </p:nvGrpSpPr>
        <p:grpSpPr>
          <a:xfrm>
            <a:off x="1306512" y="3819384"/>
            <a:ext cx="3276600" cy="3740291"/>
            <a:chOff x="773112" y="3142371"/>
            <a:chExt cx="3276600" cy="3740291"/>
          </a:xfrm>
        </p:grpSpPr>
        <p:sp>
          <p:nvSpPr>
            <p:cNvPr id="5" name="TextBox 4"/>
            <p:cNvSpPr txBox="1"/>
            <p:nvPr/>
          </p:nvSpPr>
          <p:spPr>
            <a:xfrm>
              <a:off x="1535112" y="6446837"/>
              <a:ext cx="1676400" cy="435825"/>
            </a:xfrm>
            <a:prstGeom prst="rect">
              <a:avLst/>
            </a:prstGeom>
            <a:noFill/>
          </p:spPr>
          <p:txBody>
            <a:bodyPr wrap="square" rtlCol="0">
              <a:spAutoFit/>
            </a:bodyPr>
            <a:lstStyle/>
            <a:p>
              <a:pPr algn="ctr"/>
              <a:r>
                <a:rPr lang="en-US" sz="2400" b="1" dirty="0" smtClean="0"/>
                <a:t>Male</a:t>
              </a:r>
              <a:endParaRPr lang="en-US" sz="2400" b="1" dirty="0"/>
            </a:p>
          </p:txBody>
        </p:sp>
        <p:pic>
          <p:nvPicPr>
            <p:cNvPr id="6" name="Picture 2" descr="http://www.wku.edu/~darlene.applegate/forensic/lab10/Skull2.gif"/>
            <p:cNvPicPr>
              <a:picLocks noChangeAspect="1" noChangeArrowheads="1"/>
            </p:cNvPicPr>
            <p:nvPr/>
          </p:nvPicPr>
          <p:blipFill>
            <a:blip r:embed="rId2" cstate="print"/>
            <a:srcRect l="39198" b="54933"/>
            <a:stretch>
              <a:fillRect/>
            </a:stretch>
          </p:blipFill>
          <p:spPr bwMode="auto">
            <a:xfrm>
              <a:off x="773112" y="3142371"/>
              <a:ext cx="3276600" cy="3088566"/>
            </a:xfrm>
            <a:prstGeom prst="rect">
              <a:avLst/>
            </a:prstGeom>
            <a:noFill/>
          </p:spPr>
        </p:pic>
        <p:sp>
          <p:nvSpPr>
            <p:cNvPr id="7" name="Freeform 6"/>
            <p:cNvSpPr/>
            <p:nvPr/>
          </p:nvSpPr>
          <p:spPr bwMode="auto">
            <a:xfrm>
              <a:off x="1338943" y="3197679"/>
              <a:ext cx="1583871" cy="1064078"/>
            </a:xfrm>
            <a:custGeom>
              <a:avLst/>
              <a:gdLst>
                <a:gd name="connsiteX0" fmla="*/ 0 w 1583871"/>
                <a:gd name="connsiteY0" fmla="*/ 1064078 h 1064078"/>
                <a:gd name="connsiteX1" fmla="*/ 195943 w 1583871"/>
                <a:gd name="connsiteY1" fmla="*/ 525235 h 1064078"/>
                <a:gd name="connsiteX2" fmla="*/ 195943 w 1583871"/>
                <a:gd name="connsiteY2" fmla="*/ 508907 h 1064078"/>
                <a:gd name="connsiteX3" fmla="*/ 751114 w 1583871"/>
                <a:gd name="connsiteY3" fmla="*/ 133350 h 1064078"/>
                <a:gd name="connsiteX4" fmla="*/ 1469571 w 1583871"/>
                <a:gd name="connsiteY4" fmla="*/ 19050 h 1064078"/>
                <a:gd name="connsiteX5" fmla="*/ 1436914 w 1583871"/>
                <a:gd name="connsiteY5" fmla="*/ 19050 h 10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871" h="1064078">
                  <a:moveTo>
                    <a:pt x="0" y="1064078"/>
                  </a:moveTo>
                  <a:cubicBezTo>
                    <a:pt x="65314" y="884464"/>
                    <a:pt x="163286" y="617764"/>
                    <a:pt x="195943" y="525235"/>
                  </a:cubicBezTo>
                  <a:cubicBezTo>
                    <a:pt x="228600" y="432707"/>
                    <a:pt x="103415" y="574221"/>
                    <a:pt x="195943" y="508907"/>
                  </a:cubicBezTo>
                  <a:cubicBezTo>
                    <a:pt x="288471" y="443593"/>
                    <a:pt x="538843" y="214993"/>
                    <a:pt x="751114" y="133350"/>
                  </a:cubicBezTo>
                  <a:cubicBezTo>
                    <a:pt x="963385" y="51707"/>
                    <a:pt x="1355271" y="38100"/>
                    <a:pt x="1469571" y="19050"/>
                  </a:cubicBezTo>
                  <a:cubicBezTo>
                    <a:pt x="1583871" y="0"/>
                    <a:pt x="1510392" y="9525"/>
                    <a:pt x="1436914" y="19050"/>
                  </a:cubicBezTo>
                </a:path>
              </a:pathLst>
            </a:custGeom>
            <a:solidFill>
              <a:srgbClr val="00B8FF"/>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MS Gothic" charset="-128"/>
              </a:endParaRPr>
            </a:p>
          </p:txBody>
        </p:sp>
      </p:grpSp>
      <p:grpSp>
        <p:nvGrpSpPr>
          <p:cNvPr id="8" name="Group 7"/>
          <p:cNvGrpSpPr/>
          <p:nvPr/>
        </p:nvGrpSpPr>
        <p:grpSpPr>
          <a:xfrm>
            <a:off x="5040312" y="3771050"/>
            <a:ext cx="3352800" cy="3788625"/>
            <a:chOff x="4506912" y="3094037"/>
            <a:chExt cx="3352800" cy="3788625"/>
          </a:xfrm>
        </p:grpSpPr>
        <p:sp>
          <p:nvSpPr>
            <p:cNvPr id="9" name="TextBox 8"/>
            <p:cNvSpPr txBox="1"/>
            <p:nvPr/>
          </p:nvSpPr>
          <p:spPr>
            <a:xfrm>
              <a:off x="5421312" y="6446837"/>
              <a:ext cx="1676400" cy="435825"/>
            </a:xfrm>
            <a:prstGeom prst="rect">
              <a:avLst/>
            </a:prstGeom>
            <a:noFill/>
          </p:spPr>
          <p:txBody>
            <a:bodyPr wrap="square" rtlCol="0">
              <a:spAutoFit/>
            </a:bodyPr>
            <a:lstStyle/>
            <a:p>
              <a:pPr algn="ctr"/>
              <a:r>
                <a:rPr lang="en-US" sz="2400" b="1" dirty="0" smtClean="0"/>
                <a:t>Female</a:t>
              </a:r>
              <a:endParaRPr lang="en-US" sz="2400" b="1" dirty="0"/>
            </a:p>
          </p:txBody>
        </p:sp>
        <p:pic>
          <p:nvPicPr>
            <p:cNvPr id="10" name="Picture 2" descr="http://www.wku.edu/~darlene.applegate/forensic/lab10/Skull2.gif"/>
            <p:cNvPicPr>
              <a:picLocks noChangeAspect="1" noChangeArrowheads="1"/>
            </p:cNvPicPr>
            <p:nvPr/>
          </p:nvPicPr>
          <p:blipFill>
            <a:blip r:embed="rId2" cstate="print"/>
            <a:srcRect l="39198" t="47636" r="4566" b="11159"/>
            <a:stretch>
              <a:fillRect/>
            </a:stretch>
          </p:blipFill>
          <p:spPr bwMode="auto">
            <a:xfrm>
              <a:off x="4506912" y="3094037"/>
              <a:ext cx="3352800" cy="3124200"/>
            </a:xfrm>
            <a:prstGeom prst="rect">
              <a:avLst/>
            </a:prstGeom>
            <a:noFill/>
          </p:spPr>
        </p:pic>
        <p:sp>
          <p:nvSpPr>
            <p:cNvPr id="11" name="Freeform 10"/>
            <p:cNvSpPr/>
            <p:nvPr/>
          </p:nvSpPr>
          <p:spPr bwMode="auto">
            <a:xfrm>
              <a:off x="5143500" y="3249386"/>
              <a:ext cx="1191986" cy="1257300"/>
            </a:xfrm>
            <a:custGeom>
              <a:avLst/>
              <a:gdLst>
                <a:gd name="connsiteX0" fmla="*/ 0 w 1191986"/>
                <a:gd name="connsiteY0" fmla="*/ 1257300 h 1257300"/>
                <a:gd name="connsiteX1" fmla="*/ 65314 w 1191986"/>
                <a:gd name="connsiteY1" fmla="*/ 783771 h 1257300"/>
                <a:gd name="connsiteX2" fmla="*/ 65314 w 1191986"/>
                <a:gd name="connsiteY2" fmla="*/ 783771 h 1257300"/>
                <a:gd name="connsiteX3" fmla="*/ 359229 w 1191986"/>
                <a:gd name="connsiteY3" fmla="*/ 342900 h 1257300"/>
                <a:gd name="connsiteX4" fmla="*/ 832757 w 1191986"/>
                <a:gd name="connsiteY4" fmla="*/ 65314 h 1257300"/>
                <a:gd name="connsiteX5" fmla="*/ 1191986 w 1191986"/>
                <a:gd name="connsiteY5"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986" h="1257300">
                  <a:moveTo>
                    <a:pt x="0" y="1257300"/>
                  </a:moveTo>
                  <a:lnTo>
                    <a:pt x="65314" y="783771"/>
                  </a:lnTo>
                  <a:lnTo>
                    <a:pt x="65314" y="783771"/>
                  </a:lnTo>
                  <a:cubicBezTo>
                    <a:pt x="114300" y="710293"/>
                    <a:pt x="231322" y="462643"/>
                    <a:pt x="359229" y="342900"/>
                  </a:cubicBezTo>
                  <a:cubicBezTo>
                    <a:pt x="487136" y="223157"/>
                    <a:pt x="693964" y="122464"/>
                    <a:pt x="832757" y="65314"/>
                  </a:cubicBezTo>
                  <a:cubicBezTo>
                    <a:pt x="971550" y="8164"/>
                    <a:pt x="1081768" y="4082"/>
                    <a:pt x="1191986" y="0"/>
                  </a:cubicBezTo>
                </a:path>
              </a:pathLst>
            </a:custGeom>
            <a:solidFill>
              <a:srgbClr val="00B8FF"/>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MS Gothic" charset="-128"/>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360363" y="346075"/>
            <a:ext cx="8280400"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Male vs Female:  </a:t>
            </a:r>
            <a:br>
              <a:rPr lang="en-US" dirty="0" smtClean="0"/>
            </a:br>
            <a:r>
              <a:rPr lang="en-US" dirty="0" smtClean="0"/>
              <a:t>Occipital bone (back of skull)</a:t>
            </a:r>
          </a:p>
        </p:txBody>
      </p:sp>
      <p:sp>
        <p:nvSpPr>
          <p:cNvPr id="13315" name="Rectangle 2"/>
          <p:cNvSpPr>
            <a:spLocks noGrp="1" noChangeArrowheads="1"/>
          </p:cNvSpPr>
          <p:nvPr>
            <p:ph idx="1"/>
          </p:nvPr>
        </p:nvSpPr>
        <p:spPr>
          <a:xfrm>
            <a:off x="503238" y="2103437"/>
            <a:ext cx="8135937" cy="990600"/>
          </a:xfrm>
        </p:spPr>
        <p:txBody>
          <a:bodyPr tIns="24695">
            <a:noAutofit/>
          </a:bodyPr>
          <a:lstStyle/>
          <a:p>
            <a:pPr marL="1230228" indent="-573088">
              <a:buClr>
                <a:srgbClr val="800000"/>
              </a:buClr>
              <a:buSzPct val="7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M: bump present    F: bump absent</a:t>
            </a:r>
          </a:p>
        </p:txBody>
      </p:sp>
      <p:grpSp>
        <p:nvGrpSpPr>
          <p:cNvPr id="16" name="Group 15"/>
          <p:cNvGrpSpPr/>
          <p:nvPr/>
        </p:nvGrpSpPr>
        <p:grpSpPr>
          <a:xfrm>
            <a:off x="1382712" y="3140075"/>
            <a:ext cx="3276600" cy="4419600"/>
            <a:chOff x="773112" y="2560637"/>
            <a:chExt cx="3276600" cy="4419600"/>
          </a:xfrm>
        </p:grpSpPr>
        <p:pic>
          <p:nvPicPr>
            <p:cNvPr id="8" name="Picture 2" descr="http://www.wku.edu/~darlene.applegate/forensic/lab10/Skull2.gif"/>
            <p:cNvPicPr>
              <a:picLocks noChangeAspect="1" noChangeArrowheads="1"/>
            </p:cNvPicPr>
            <p:nvPr/>
          </p:nvPicPr>
          <p:blipFill>
            <a:blip r:embed="rId3" cstate="print"/>
            <a:srcRect l="39198" b="54933"/>
            <a:stretch>
              <a:fillRect/>
            </a:stretch>
          </p:blipFill>
          <p:spPr bwMode="auto">
            <a:xfrm>
              <a:off x="773112" y="3322637"/>
              <a:ext cx="3276600" cy="3088566"/>
            </a:xfrm>
            <a:prstGeom prst="rect">
              <a:avLst/>
            </a:prstGeom>
            <a:noFill/>
          </p:spPr>
        </p:pic>
        <p:sp>
          <p:nvSpPr>
            <p:cNvPr id="10" name="TextBox 9"/>
            <p:cNvSpPr txBox="1"/>
            <p:nvPr/>
          </p:nvSpPr>
          <p:spPr>
            <a:xfrm>
              <a:off x="1535112" y="6544412"/>
              <a:ext cx="1676400" cy="435825"/>
            </a:xfrm>
            <a:prstGeom prst="rect">
              <a:avLst/>
            </a:prstGeom>
            <a:noFill/>
          </p:spPr>
          <p:txBody>
            <a:bodyPr wrap="square" rtlCol="0">
              <a:spAutoFit/>
            </a:bodyPr>
            <a:lstStyle/>
            <a:p>
              <a:pPr algn="ctr"/>
              <a:r>
                <a:rPr lang="en-US" sz="2400" b="1" dirty="0" smtClean="0"/>
                <a:t>Male</a:t>
              </a:r>
              <a:endParaRPr lang="en-US" sz="2400" b="1" dirty="0"/>
            </a:p>
          </p:txBody>
        </p:sp>
        <p:cxnSp>
          <p:nvCxnSpPr>
            <p:cNvPr id="13" name="Straight Arrow Connector 12"/>
            <p:cNvCxnSpPr/>
            <p:nvPr/>
          </p:nvCxnSpPr>
          <p:spPr bwMode="auto">
            <a:xfrm>
              <a:off x="3516312" y="2560637"/>
              <a:ext cx="304800" cy="1828800"/>
            </a:xfrm>
            <a:prstGeom prst="straightConnector1">
              <a:avLst/>
            </a:prstGeom>
            <a:solidFill>
              <a:srgbClr val="00B8FF"/>
            </a:solidFill>
            <a:ln w="50800" cap="flat" cmpd="sng" algn="ctr">
              <a:solidFill>
                <a:srgbClr val="FF0000"/>
              </a:solidFill>
              <a:prstDash val="solid"/>
              <a:round/>
              <a:headEnd type="none" w="med" len="med"/>
              <a:tailEnd type="arrow"/>
            </a:ln>
            <a:effectLst/>
          </p:spPr>
        </p:cxnSp>
      </p:grpSp>
      <p:grpSp>
        <p:nvGrpSpPr>
          <p:cNvPr id="17" name="Group 16"/>
          <p:cNvGrpSpPr/>
          <p:nvPr/>
        </p:nvGrpSpPr>
        <p:grpSpPr>
          <a:xfrm>
            <a:off x="5345112" y="3063875"/>
            <a:ext cx="3434576" cy="4495800"/>
            <a:chOff x="4735512" y="2484437"/>
            <a:chExt cx="3434576" cy="4495800"/>
          </a:xfrm>
        </p:grpSpPr>
        <p:pic>
          <p:nvPicPr>
            <p:cNvPr id="9" name="Picture 2" descr="http://www.wku.edu/~darlene.applegate/forensic/lab10/Skull2.gif"/>
            <p:cNvPicPr>
              <a:picLocks noChangeAspect="1" noChangeArrowheads="1"/>
            </p:cNvPicPr>
            <p:nvPr/>
          </p:nvPicPr>
          <p:blipFill>
            <a:blip r:embed="rId3" cstate="print"/>
            <a:srcRect l="39198" t="47636" r="4566" b="11159"/>
            <a:stretch>
              <a:fillRect/>
            </a:stretch>
          </p:blipFill>
          <p:spPr bwMode="auto">
            <a:xfrm>
              <a:off x="4735512" y="3170237"/>
              <a:ext cx="3434576" cy="3200400"/>
            </a:xfrm>
            <a:prstGeom prst="rect">
              <a:avLst/>
            </a:prstGeom>
            <a:noFill/>
          </p:spPr>
        </p:pic>
        <p:sp>
          <p:nvSpPr>
            <p:cNvPr id="11" name="TextBox 10"/>
            <p:cNvSpPr txBox="1"/>
            <p:nvPr/>
          </p:nvSpPr>
          <p:spPr>
            <a:xfrm>
              <a:off x="5726112" y="6544412"/>
              <a:ext cx="1676400" cy="435825"/>
            </a:xfrm>
            <a:prstGeom prst="rect">
              <a:avLst/>
            </a:prstGeom>
            <a:noFill/>
          </p:spPr>
          <p:txBody>
            <a:bodyPr wrap="square" rtlCol="0">
              <a:spAutoFit/>
            </a:bodyPr>
            <a:lstStyle/>
            <a:p>
              <a:pPr algn="ctr"/>
              <a:r>
                <a:rPr lang="en-US" sz="2400" b="1" dirty="0" smtClean="0"/>
                <a:t>Female</a:t>
              </a:r>
              <a:endParaRPr lang="en-US" sz="2400" b="1" dirty="0"/>
            </a:p>
          </p:txBody>
        </p:sp>
        <p:cxnSp>
          <p:nvCxnSpPr>
            <p:cNvPr id="14" name="Straight Arrow Connector 13"/>
            <p:cNvCxnSpPr/>
            <p:nvPr/>
          </p:nvCxnSpPr>
          <p:spPr bwMode="auto">
            <a:xfrm>
              <a:off x="6335712" y="2484437"/>
              <a:ext cx="1600200" cy="1981200"/>
            </a:xfrm>
            <a:prstGeom prst="straightConnector1">
              <a:avLst/>
            </a:prstGeom>
            <a:solidFill>
              <a:srgbClr val="00B8FF"/>
            </a:solidFill>
            <a:ln w="50800" cap="flat" cmpd="sng" algn="ctr">
              <a:solidFill>
                <a:srgbClr val="FF0000"/>
              </a:solidFill>
              <a:prstDash val="solid"/>
              <a:round/>
              <a:headEnd type="none" w="med" len="med"/>
              <a:tailEnd type="arrow"/>
            </a:ln>
            <a:effectLst/>
          </p:spPr>
        </p:cxnSp>
      </p:gr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360363" y="346075"/>
            <a:ext cx="8280400"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Male vs Female:  </a:t>
            </a:r>
            <a:br>
              <a:rPr lang="en-US" dirty="0" smtClean="0"/>
            </a:br>
            <a:r>
              <a:rPr lang="en-US" dirty="0" smtClean="0"/>
              <a:t>Shape of Pelvic Cavity</a:t>
            </a:r>
          </a:p>
        </p:txBody>
      </p:sp>
      <p:sp>
        <p:nvSpPr>
          <p:cNvPr id="14339" name="Rectangle 2"/>
          <p:cNvSpPr>
            <a:spLocks noGrp="1" noChangeArrowheads="1"/>
          </p:cNvSpPr>
          <p:nvPr>
            <p:ph idx="1"/>
          </p:nvPr>
        </p:nvSpPr>
        <p:spPr>
          <a:xfrm>
            <a:off x="503238" y="2103437"/>
            <a:ext cx="8135937" cy="1066800"/>
          </a:xfrm>
        </p:spPr>
        <p:txBody>
          <a:bodyPr tIns="24695">
            <a:noAutofit/>
          </a:bodyPr>
          <a:lstStyle/>
          <a:p>
            <a:pPr marL="1230228" indent="-573088">
              <a:buClr>
                <a:srgbClr val="800000"/>
              </a:buClr>
              <a:buSzPct val="7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M: Heart shaped, narrow</a:t>
            </a:r>
          </a:p>
          <a:p>
            <a:pPr marL="1230228" indent="-573088">
              <a:buClr>
                <a:srgbClr val="800000"/>
              </a:buClr>
              <a:buSzPct val="7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 F: Oval shaped, wider</a:t>
            </a:r>
          </a:p>
        </p:txBody>
      </p:sp>
      <p:grpSp>
        <p:nvGrpSpPr>
          <p:cNvPr id="46" name="Group 45"/>
          <p:cNvGrpSpPr/>
          <p:nvPr/>
        </p:nvGrpSpPr>
        <p:grpSpPr>
          <a:xfrm>
            <a:off x="773112" y="4130675"/>
            <a:ext cx="8229600" cy="3429000"/>
            <a:chOff x="315912" y="3246437"/>
            <a:chExt cx="8229600" cy="3429000"/>
          </a:xfrm>
        </p:grpSpPr>
        <p:pic>
          <p:nvPicPr>
            <p:cNvPr id="4098" name="Picture 2" descr="http://files.sharenator.com/Male_and_female_pelvis_RE_True_Love-s1029x545-88703.jpg"/>
            <p:cNvPicPr>
              <a:picLocks noChangeAspect="1" noChangeArrowheads="1"/>
            </p:cNvPicPr>
            <p:nvPr/>
          </p:nvPicPr>
          <p:blipFill>
            <a:blip r:embed="rId3" cstate="print"/>
            <a:srcRect b="20596"/>
            <a:stretch>
              <a:fillRect/>
            </a:stretch>
          </p:blipFill>
          <p:spPr bwMode="auto">
            <a:xfrm>
              <a:off x="390921" y="3246437"/>
              <a:ext cx="8154591" cy="3429000"/>
            </a:xfrm>
            <a:prstGeom prst="rect">
              <a:avLst/>
            </a:prstGeom>
            <a:noFill/>
            <a:ln w="38100">
              <a:solidFill>
                <a:schemeClr val="accent2"/>
              </a:solidFill>
            </a:ln>
          </p:spPr>
        </p:pic>
        <p:cxnSp>
          <p:nvCxnSpPr>
            <p:cNvPr id="14" name="Straight Connector 13"/>
            <p:cNvCxnSpPr/>
            <p:nvPr/>
          </p:nvCxnSpPr>
          <p:spPr bwMode="auto">
            <a:xfrm>
              <a:off x="315912" y="4160837"/>
              <a:ext cx="1600200" cy="1981200"/>
            </a:xfrm>
            <a:prstGeom prst="line">
              <a:avLst/>
            </a:prstGeom>
            <a:solidFill>
              <a:srgbClr val="00B8FF"/>
            </a:solidFill>
            <a:ln w="50800"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a:off x="1916112" y="6142037"/>
              <a:ext cx="1219200" cy="0"/>
            </a:xfrm>
            <a:prstGeom prst="line">
              <a:avLst/>
            </a:prstGeom>
            <a:solidFill>
              <a:srgbClr val="00B8FF"/>
            </a:solidFill>
            <a:ln w="50800"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flipH="1">
              <a:off x="3135312" y="4313237"/>
              <a:ext cx="1524000" cy="1828800"/>
            </a:xfrm>
            <a:prstGeom prst="line">
              <a:avLst/>
            </a:prstGeom>
            <a:solidFill>
              <a:srgbClr val="00B8FF"/>
            </a:solidFill>
            <a:ln w="50800"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4811712" y="4160837"/>
              <a:ext cx="1219200" cy="1905000"/>
            </a:xfrm>
            <a:prstGeom prst="line">
              <a:avLst/>
            </a:prstGeom>
            <a:solidFill>
              <a:srgbClr val="00B8FF"/>
            </a:solidFill>
            <a:ln w="50800"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a:off x="6030912" y="6065837"/>
              <a:ext cx="1295400" cy="0"/>
            </a:xfrm>
            <a:prstGeom prst="line">
              <a:avLst/>
            </a:prstGeom>
            <a:solidFill>
              <a:srgbClr val="00B8FF"/>
            </a:solidFill>
            <a:ln w="50800"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flipH="1">
              <a:off x="7326312" y="4160837"/>
              <a:ext cx="1143000" cy="1905000"/>
            </a:xfrm>
            <a:prstGeom prst="line">
              <a:avLst/>
            </a:prstGeom>
            <a:solidFill>
              <a:srgbClr val="00B8FF"/>
            </a:solidFill>
            <a:ln w="50800" cap="flat" cmpd="sng" algn="ctr">
              <a:solidFill>
                <a:srgbClr val="FF0000"/>
              </a:solidFill>
              <a:prstDash val="solid"/>
              <a:round/>
              <a:headEnd type="none" w="med" len="med"/>
              <a:tailEnd type="none" w="med" len="med"/>
            </a:ln>
            <a:effectLst/>
          </p:spPr>
        </p:cxn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163512" y="350837"/>
            <a:ext cx="8280400"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800" dirty="0" smtClean="0"/>
              <a:t>Male vs Female:  </a:t>
            </a:r>
            <a:r>
              <a:rPr lang="en-US" sz="4800" dirty="0" err="1" smtClean="0"/>
              <a:t>Subpubic</a:t>
            </a:r>
            <a:r>
              <a:rPr lang="en-US" sz="4800" dirty="0" smtClean="0"/>
              <a:t> Angle</a:t>
            </a:r>
          </a:p>
        </p:txBody>
      </p:sp>
      <p:sp>
        <p:nvSpPr>
          <p:cNvPr id="14339" name="Rectangle 2"/>
          <p:cNvSpPr>
            <a:spLocks noGrp="1" noChangeArrowheads="1"/>
          </p:cNvSpPr>
          <p:nvPr>
            <p:ph idx="1"/>
          </p:nvPr>
        </p:nvSpPr>
        <p:spPr>
          <a:xfrm>
            <a:off x="503238" y="2179637"/>
            <a:ext cx="8135937" cy="4217988"/>
          </a:xfrm>
        </p:spPr>
        <p:txBody>
          <a:bodyPr tIns="24695"/>
          <a:lstStyle/>
          <a:p>
            <a:pPr marL="1230228" indent="-573088">
              <a:buClr>
                <a:srgbClr val="800000"/>
              </a:buClr>
              <a:buSzPct val="7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 M: 50 – 82 deg             F: 90 deg</a:t>
            </a:r>
          </a:p>
          <a:p>
            <a:pPr marL="431800" indent="-323850" eaLnBrk="1">
              <a:buClr>
                <a:srgbClr val="8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p>
        </p:txBody>
      </p:sp>
      <p:sp>
        <p:nvSpPr>
          <p:cNvPr id="4" name="Rectangle 3"/>
          <p:cNvSpPr txBox="1">
            <a:spLocks noChangeArrowheads="1"/>
          </p:cNvSpPr>
          <p:nvPr/>
        </p:nvSpPr>
        <p:spPr bwMode="auto">
          <a:xfrm>
            <a:off x="544512" y="2713037"/>
            <a:ext cx="8135937" cy="4594225"/>
          </a:xfrm>
          <a:prstGeom prst="rect">
            <a:avLst/>
          </a:prstGeom>
          <a:noFill/>
          <a:ln w="9525">
            <a:noFill/>
            <a:round/>
            <a:headEnd/>
            <a:tailEnd/>
          </a:ln>
        </p:spPr>
        <p:txBody>
          <a:bodyPr vert="horz" wrap="square" lIns="0" tIns="35280" rIns="0" bIns="0" numCol="1" anchor="t" anchorCtr="0" compatLnSpc="1">
            <a:prstTxWarp prst="textNoShape">
              <a:avLst/>
            </a:prstTxWarp>
          </a:bodyPr>
          <a:lstStyle/>
          <a:p>
            <a:pPr marL="1727200" marR="0" lvl="1" indent="-573088" algn="l" defTabSz="457200" rtl="0" eaLnBrk="1" fontAlgn="base" latinLnBrk="0" hangingPunct="0">
              <a:lnSpc>
                <a:spcPct val="93000"/>
              </a:lnSpc>
              <a:spcBef>
                <a:spcPct val="0"/>
              </a:spcBef>
              <a:spcAft>
                <a:spcPts val="1138"/>
              </a:spcAft>
              <a:buClr>
                <a:srgbClr val="800000"/>
              </a:buClr>
              <a:buSzPct val="75000"/>
              <a:buFont typeface="Symbol"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sz="4000" b="0" i="0" u="none" strike="noStrike" kern="0" cap="none" spc="0" normalizeH="0" baseline="0" noProof="0" dirty="0" smtClean="0">
                <a:ln>
                  <a:noFill/>
                </a:ln>
                <a:solidFill>
                  <a:srgbClr val="000000"/>
                </a:solidFill>
                <a:effectLst/>
                <a:uLnTx/>
                <a:uFillTx/>
                <a:latin typeface="+mn-lt"/>
                <a:cs typeface="+mn-cs"/>
              </a:rPr>
              <a:t>  </a:t>
            </a:r>
          </a:p>
          <a:p>
            <a:pPr marL="1727200" marR="0" lvl="1" indent="-573088" algn="l" defTabSz="457200" rtl="0" eaLnBrk="1" fontAlgn="base" latinLnBrk="0" hangingPunct="0">
              <a:lnSpc>
                <a:spcPct val="93000"/>
              </a:lnSpc>
              <a:spcBef>
                <a:spcPct val="0"/>
              </a:spcBef>
              <a:spcAft>
                <a:spcPts val="1138"/>
              </a:spcAft>
              <a:buClr>
                <a:srgbClr val="800000"/>
              </a:buClr>
              <a:buSzPct val="75000"/>
              <a:buFont typeface="Symbol"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sz="4000" b="0" i="0" u="none" strike="noStrike" kern="0" cap="none" spc="0" normalizeH="0" baseline="0" noProof="0" dirty="0" smtClean="0">
                <a:ln>
                  <a:noFill/>
                </a:ln>
                <a:solidFill>
                  <a:srgbClr val="000000"/>
                </a:solidFill>
                <a:effectLst/>
                <a:uLnTx/>
                <a:uFillTx/>
                <a:latin typeface="+mn-lt"/>
                <a:cs typeface="+mn-cs"/>
              </a:rPr>
              <a:t>  MALE				  FEMALE											</a:t>
            </a:r>
          </a:p>
        </p:txBody>
      </p:sp>
      <p:pic>
        <p:nvPicPr>
          <p:cNvPr id="32770" name="Picture 2" descr="http://upload.wikimedia.org/wikipedia/commons/d/d8/Subpubic_angle,_male.png"/>
          <p:cNvPicPr>
            <a:picLocks noChangeAspect="1" noChangeArrowheads="1"/>
          </p:cNvPicPr>
          <p:nvPr/>
        </p:nvPicPr>
        <p:blipFill>
          <a:blip r:embed="rId3" cstate="print"/>
          <a:srcRect/>
          <a:stretch>
            <a:fillRect/>
          </a:stretch>
        </p:blipFill>
        <p:spPr bwMode="auto">
          <a:xfrm>
            <a:off x="620712" y="4091275"/>
            <a:ext cx="3886200" cy="3468400"/>
          </a:xfrm>
          <a:prstGeom prst="rect">
            <a:avLst/>
          </a:prstGeom>
          <a:noFill/>
        </p:spPr>
      </p:pic>
      <p:pic>
        <p:nvPicPr>
          <p:cNvPr id="32772" name="Picture 4" descr="http://upload.wikimedia.org/wikipedia/commons/thumb/0/02/Subpubic_angle,_female.png/250px-Subpubic_angle,_female.png"/>
          <p:cNvPicPr>
            <a:picLocks noChangeAspect="1" noChangeArrowheads="1"/>
          </p:cNvPicPr>
          <p:nvPr/>
        </p:nvPicPr>
        <p:blipFill>
          <a:blip r:embed="rId4" cstate="print"/>
          <a:srcRect/>
          <a:stretch>
            <a:fillRect/>
          </a:stretch>
        </p:blipFill>
        <p:spPr bwMode="auto">
          <a:xfrm>
            <a:off x="5009540" y="4243674"/>
            <a:ext cx="3846633" cy="320040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360363" y="346075"/>
            <a:ext cx="8280400"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Male vs Female:  Sacrum</a:t>
            </a:r>
          </a:p>
        </p:txBody>
      </p:sp>
      <p:sp>
        <p:nvSpPr>
          <p:cNvPr id="14339" name="Rectangle 2"/>
          <p:cNvSpPr>
            <a:spLocks noGrp="1" noChangeArrowheads="1"/>
          </p:cNvSpPr>
          <p:nvPr>
            <p:ph idx="1"/>
          </p:nvPr>
        </p:nvSpPr>
        <p:spPr>
          <a:xfrm>
            <a:off x="503238" y="1498600"/>
            <a:ext cx="8135937" cy="1595437"/>
          </a:xfrm>
        </p:spPr>
        <p:txBody>
          <a:bodyPr tIns="24695">
            <a:normAutofit/>
          </a:bodyPr>
          <a:lstStyle/>
          <a:p>
            <a:pPr marL="1230228" indent="-573088">
              <a:buClr>
                <a:srgbClr val="800000"/>
              </a:buClr>
              <a:buSzPct val="7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M: long, narrow, curves inward</a:t>
            </a:r>
          </a:p>
          <a:p>
            <a:pPr marL="1230228" indent="-573088">
              <a:buClr>
                <a:srgbClr val="800000"/>
              </a:buClr>
              <a:buSzPct val="7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F: short, broad, curves outward</a:t>
            </a:r>
          </a:p>
        </p:txBody>
      </p:sp>
      <p:pic>
        <p:nvPicPr>
          <p:cNvPr id="4" name="Picture 2"/>
          <p:cNvPicPr>
            <a:picLocks noChangeAspect="1" noChangeArrowheads="1"/>
          </p:cNvPicPr>
          <p:nvPr/>
        </p:nvPicPr>
        <p:blipFill>
          <a:blip r:embed="rId3" cstate="print"/>
          <a:srcRect b="14392"/>
          <a:stretch>
            <a:fillRect/>
          </a:stretch>
        </p:blipFill>
        <p:spPr bwMode="auto">
          <a:xfrm>
            <a:off x="620712" y="4283075"/>
            <a:ext cx="8215313" cy="3276600"/>
          </a:xfrm>
          <a:prstGeom prst="rect">
            <a:avLst/>
          </a:prstGeom>
          <a:noFill/>
          <a:ln w="9525">
            <a:noFill/>
            <a:round/>
            <a:headEnd/>
            <a:tailEnd/>
          </a:ln>
        </p:spPr>
      </p:pic>
      <p:sp>
        <p:nvSpPr>
          <p:cNvPr id="5" name="Rectangle 3"/>
          <p:cNvSpPr txBox="1">
            <a:spLocks noChangeArrowheads="1"/>
          </p:cNvSpPr>
          <p:nvPr/>
        </p:nvSpPr>
        <p:spPr bwMode="auto">
          <a:xfrm>
            <a:off x="392112" y="2941637"/>
            <a:ext cx="8135937" cy="4114800"/>
          </a:xfrm>
          <a:prstGeom prst="rect">
            <a:avLst/>
          </a:prstGeom>
          <a:noFill/>
          <a:ln w="9525">
            <a:noFill/>
            <a:round/>
            <a:headEnd/>
            <a:tailEnd/>
          </a:ln>
        </p:spPr>
        <p:txBody>
          <a:bodyPr vert="horz" wrap="square" lIns="0" tIns="35280" rIns="0" bIns="0" numCol="1" anchor="t" anchorCtr="0" compatLnSpc="1">
            <a:prstTxWarp prst="textNoShape">
              <a:avLst/>
            </a:prstTxWarp>
          </a:bodyPr>
          <a:lstStyle/>
          <a:p>
            <a:pPr marL="1727200" marR="0" lvl="1" indent="-573088" algn="l" defTabSz="457200" rtl="0" eaLnBrk="1" fontAlgn="base" latinLnBrk="0" hangingPunct="0">
              <a:lnSpc>
                <a:spcPct val="93000"/>
              </a:lnSpc>
              <a:spcBef>
                <a:spcPct val="0"/>
              </a:spcBef>
              <a:spcAft>
                <a:spcPts val="1138"/>
              </a:spcAft>
              <a:buClr>
                <a:srgbClr val="800000"/>
              </a:buClr>
              <a:buSzPct val="75000"/>
              <a:buFont typeface="Symbol"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sz="4000" b="0" i="0" u="none" strike="noStrike" kern="0" cap="none" spc="0" normalizeH="0" baseline="0" noProof="0" dirty="0" smtClean="0">
                <a:ln>
                  <a:noFill/>
                </a:ln>
                <a:solidFill>
                  <a:srgbClr val="000000"/>
                </a:solidFill>
                <a:effectLst/>
                <a:uLnTx/>
                <a:uFillTx/>
                <a:latin typeface="+mn-lt"/>
                <a:cs typeface="+mn-cs"/>
              </a:rPr>
              <a:t>  </a:t>
            </a:r>
          </a:p>
          <a:p>
            <a:pPr marL="1727200" marR="0" lvl="1" indent="-573088" algn="l" defTabSz="457200" rtl="0" eaLnBrk="1" fontAlgn="base" latinLnBrk="0" hangingPunct="0">
              <a:lnSpc>
                <a:spcPct val="93000"/>
              </a:lnSpc>
              <a:spcBef>
                <a:spcPct val="0"/>
              </a:spcBef>
              <a:spcAft>
                <a:spcPts val="1138"/>
              </a:spcAft>
              <a:buClr>
                <a:srgbClr val="800000"/>
              </a:buClr>
              <a:buSzPct val="75000"/>
              <a:buFont typeface="Symbol"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sz="4000" b="0" i="0" u="none" strike="noStrike" kern="0" cap="none" spc="0" normalizeH="0" baseline="0" noProof="0" dirty="0" smtClean="0">
                <a:ln>
                  <a:noFill/>
                </a:ln>
                <a:solidFill>
                  <a:srgbClr val="000000"/>
                </a:solidFill>
                <a:effectLst/>
                <a:uLnTx/>
                <a:uFillTx/>
                <a:latin typeface="+mn-lt"/>
                <a:cs typeface="+mn-cs"/>
              </a:rPr>
              <a:t>   MALE				    FEMALE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Identifying Bones</a:t>
            </a:r>
            <a:br>
              <a:rPr lang="en-US"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 vs. Female</a:t>
            </a:r>
            <a:endParaRPr lang="en-US" dirty="0"/>
          </a:p>
        </p:txBody>
      </p:sp>
      <p:sp>
        <p:nvSpPr>
          <p:cNvPr id="3" name="Content Placeholder 2"/>
          <p:cNvSpPr>
            <a:spLocks noGrp="1"/>
          </p:cNvSpPr>
          <p:nvPr>
            <p:ph idx="1"/>
          </p:nvPr>
        </p:nvSpPr>
        <p:spPr>
          <a:xfrm>
            <a:off x="315912" y="1912668"/>
            <a:ext cx="9524999" cy="5296169"/>
          </a:xfrm>
        </p:spPr>
        <p:txBody>
          <a:bodyPr>
            <a:normAutofit fontScale="85000" lnSpcReduction="20000"/>
          </a:bodyPr>
          <a:lstStyle/>
          <a:p>
            <a:r>
              <a:rPr lang="en-US" dirty="0" smtClean="0">
                <a:solidFill>
                  <a:srgbClr val="00B050"/>
                </a:solidFill>
              </a:rPr>
              <a:t>Do Now</a:t>
            </a:r>
            <a:r>
              <a:rPr lang="en-US" dirty="0" smtClean="0"/>
              <a:t>: Determine if the skulls are male or female on the worksheet. Circle and describe features that helped you decide. </a:t>
            </a:r>
          </a:p>
          <a:p>
            <a:r>
              <a:rPr lang="en-US" dirty="0" smtClean="0"/>
              <a:t>Take notes on your case study handout from the third page of our notes handout on Determining Age.</a:t>
            </a:r>
          </a:p>
          <a:p>
            <a:r>
              <a:rPr lang="en-US" dirty="0" smtClean="0"/>
              <a:t>Answer age questions on the back of the first worksheet.  </a:t>
            </a:r>
          </a:p>
          <a:p>
            <a:r>
              <a:rPr lang="en-US" dirty="0" smtClean="0"/>
              <a:t>Read the “</a:t>
            </a:r>
            <a:r>
              <a:rPr lang="en-US" dirty="0" err="1"/>
              <a:t>W</a:t>
            </a:r>
            <a:r>
              <a:rPr lang="en-US" dirty="0" err="1" smtClean="0"/>
              <a:t>oodchipper</a:t>
            </a:r>
            <a:r>
              <a:rPr lang="en-US" dirty="0" smtClean="0"/>
              <a:t>” case and answer questions on the case study template. Hand in. </a:t>
            </a:r>
            <a:endParaRPr lang="en-US" dirty="0"/>
          </a:p>
          <a:p>
            <a:endParaRPr lang="en-US" dirty="0"/>
          </a:p>
        </p:txBody>
      </p:sp>
    </p:spTree>
    <p:extLst>
      <p:ext uri="{BB962C8B-B14F-4D97-AF65-F5344CB8AC3E}">
        <p14:creationId xmlns:p14="http://schemas.microsoft.com/office/powerpoint/2010/main" val="76282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 of Bones</a:t>
            </a:r>
            <a:endParaRPr lang="en-US" dirty="0"/>
          </a:p>
        </p:txBody>
      </p:sp>
    </p:spTree>
    <p:extLst>
      <p:ext uri="{BB962C8B-B14F-4D97-AF65-F5344CB8AC3E}">
        <p14:creationId xmlns:p14="http://schemas.microsoft.com/office/powerpoint/2010/main" val="3862768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360363" y="301625"/>
            <a:ext cx="8280400"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Determining Age</a:t>
            </a:r>
          </a:p>
        </p:txBody>
      </p:sp>
      <p:sp>
        <p:nvSpPr>
          <p:cNvPr id="16387" name="Rectangle 2"/>
          <p:cNvSpPr>
            <a:spLocks noGrp="1" noChangeArrowheads="1"/>
          </p:cNvSpPr>
          <p:nvPr>
            <p:ph idx="1"/>
          </p:nvPr>
        </p:nvSpPr>
        <p:spPr>
          <a:xfrm>
            <a:off x="503238" y="1951037"/>
            <a:ext cx="8880474" cy="4446588"/>
          </a:xfrm>
        </p:spPr>
        <p:txBody>
          <a:bodyPr>
            <a:normAutofit/>
          </a:bodyPr>
          <a:lstStyle/>
          <a:p>
            <a:pPr marL="431800" indent="-323850" eaLnBrk="1">
              <a:buClr>
                <a:srgbClr val="800000"/>
              </a:buCl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dirty="0" smtClean="0">
                <a:solidFill>
                  <a:srgbClr val="FF0000"/>
                </a:solidFill>
              </a:rPr>
              <a:t>  </a:t>
            </a:r>
            <a:r>
              <a:rPr lang="en-US" sz="4400" dirty="0" smtClean="0">
                <a:solidFill>
                  <a:srgbClr val="000000"/>
                </a:solidFill>
              </a:rPr>
              <a:t>One can determine the approximate age of a victim by looking at certain bones for any cartilage still remaining.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Infant or Not?</a:t>
            </a:r>
            <a:endParaRPr lang="en-US" dirty="0"/>
          </a:p>
        </p:txBody>
      </p:sp>
      <p:sp>
        <p:nvSpPr>
          <p:cNvPr id="3" name="Content Placeholder 2"/>
          <p:cNvSpPr>
            <a:spLocks noGrp="1"/>
          </p:cNvSpPr>
          <p:nvPr>
            <p:ph idx="1"/>
          </p:nvPr>
        </p:nvSpPr>
        <p:spPr/>
        <p:txBody>
          <a:bodyPr/>
          <a:lstStyle/>
          <a:p>
            <a:endParaRPr lang="en-US"/>
          </a:p>
        </p:txBody>
      </p:sp>
      <p:pic>
        <p:nvPicPr>
          <p:cNvPr id="4" name="Picture 5" descr="fusing-bones"/>
          <p:cNvPicPr>
            <a:picLocks noChangeAspect="1" noChangeArrowheads="1"/>
          </p:cNvPicPr>
          <p:nvPr/>
        </p:nvPicPr>
        <p:blipFill>
          <a:blip r:embed="rId2"/>
          <a:srcRect/>
          <a:stretch>
            <a:fillRect/>
          </a:stretch>
        </p:blipFill>
        <p:spPr bwMode="auto">
          <a:xfrm>
            <a:off x="849312" y="1798637"/>
            <a:ext cx="8136890" cy="5456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Age:  Sutures are where </a:t>
            </a:r>
            <a:br>
              <a:rPr lang="en-US" dirty="0" smtClean="0">
                <a:solidFill>
                  <a:srgbClr val="000000"/>
                </a:solidFill>
              </a:rPr>
            </a:br>
            <a:r>
              <a:rPr lang="en-US" dirty="0" smtClean="0">
                <a:solidFill>
                  <a:srgbClr val="000000"/>
                </a:solidFill>
              </a:rPr>
              <a:t>skull bones connect</a:t>
            </a:r>
            <a:endParaRPr lang="en-US" dirty="0">
              <a:solidFill>
                <a:srgbClr val="000000"/>
              </a:solidFill>
            </a:endParaRPr>
          </a:p>
        </p:txBody>
      </p:sp>
      <p:sp>
        <p:nvSpPr>
          <p:cNvPr id="3" name="Content Placeholder 2"/>
          <p:cNvSpPr>
            <a:spLocks noGrp="1"/>
          </p:cNvSpPr>
          <p:nvPr>
            <p:ph idx="1"/>
          </p:nvPr>
        </p:nvSpPr>
        <p:spPr>
          <a:xfrm>
            <a:off x="315912" y="2255837"/>
            <a:ext cx="9448800" cy="4127888"/>
          </a:xfrm>
        </p:spPr>
        <p:txBody>
          <a:bodyPr/>
          <a:lstStyle/>
          <a:p>
            <a:pPr marL="1327150" indent="-573088">
              <a:buClr>
                <a:srgbClr val="800000"/>
              </a:buClr>
              <a:buSzPct val="7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rPr>
              <a:t>Lamboidal</a:t>
            </a:r>
            <a:r>
              <a:rPr lang="en-US" dirty="0" smtClean="0">
                <a:solidFill>
                  <a:srgbClr val="000000"/>
                </a:solidFill>
              </a:rPr>
              <a:t> suture (back of head) – 30 yrs</a:t>
            </a:r>
          </a:p>
          <a:p>
            <a:pPr marL="1327150" indent="-573088">
              <a:buClr>
                <a:srgbClr val="800000"/>
              </a:buClr>
              <a:buSzPct val="7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Coronal suture (front of head) – 50 yrs</a:t>
            </a:r>
          </a:p>
          <a:p>
            <a:endParaRPr lang="en-US" dirty="0">
              <a:solidFill>
                <a:srgbClr val="000000"/>
              </a:solidFill>
            </a:endParaRPr>
          </a:p>
        </p:txBody>
      </p:sp>
      <p:pic>
        <p:nvPicPr>
          <p:cNvPr id="4" name="Picture 3"/>
          <p:cNvPicPr>
            <a:picLocks noChangeAspect="1" noChangeArrowheads="1"/>
          </p:cNvPicPr>
          <p:nvPr/>
        </p:nvPicPr>
        <p:blipFill>
          <a:blip r:embed="rId2" cstate="print"/>
          <a:srcRect/>
          <a:stretch>
            <a:fillRect/>
          </a:stretch>
        </p:blipFill>
        <p:spPr bwMode="auto">
          <a:xfrm>
            <a:off x="0" y="4511675"/>
            <a:ext cx="4572000" cy="3048000"/>
          </a:xfrm>
          <a:prstGeom prst="rect">
            <a:avLst/>
          </a:prstGeom>
          <a:noFill/>
          <a:ln w="9525">
            <a:noFill/>
            <a:round/>
            <a:headEnd/>
            <a:tailEnd/>
          </a:ln>
        </p:spPr>
      </p:pic>
      <p:pic>
        <p:nvPicPr>
          <p:cNvPr id="5" name="Picture 4"/>
          <p:cNvPicPr>
            <a:picLocks noChangeAspect="1" noChangeArrowheads="1"/>
          </p:cNvPicPr>
          <p:nvPr/>
        </p:nvPicPr>
        <p:blipFill>
          <a:blip r:embed="rId3" cstate="print"/>
          <a:srcRect/>
          <a:stretch>
            <a:fillRect/>
          </a:stretch>
        </p:blipFill>
        <p:spPr bwMode="auto">
          <a:xfrm>
            <a:off x="6050491" y="4968875"/>
            <a:ext cx="4030134" cy="2590800"/>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360363" y="346075"/>
            <a:ext cx="8280400"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Age- Epiphysis</a:t>
            </a:r>
          </a:p>
        </p:txBody>
      </p:sp>
      <p:sp>
        <p:nvSpPr>
          <p:cNvPr id="17411" name="Rectangle 2"/>
          <p:cNvSpPr>
            <a:spLocks noGrp="1" noChangeArrowheads="1"/>
          </p:cNvSpPr>
          <p:nvPr>
            <p:ph idx="1"/>
          </p:nvPr>
        </p:nvSpPr>
        <p:spPr>
          <a:xfrm>
            <a:off x="0" y="1498600"/>
            <a:ext cx="10080625" cy="4899025"/>
          </a:xfrm>
        </p:spPr>
        <p:txBody>
          <a:bodyPr/>
          <a:lstStyle/>
          <a:p>
            <a:pPr marL="1033463" indent="-573088" eaLnBrk="1">
              <a:buClr>
                <a:srgbClr val="800000"/>
              </a:buClr>
              <a:buSzPct val="75000"/>
              <a:buFont typeface="Aria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The presence of a line that marks where cartilage is replaced by bone</a:t>
            </a:r>
          </a:p>
          <a:p>
            <a:pPr marL="1033463" indent="-573088" eaLnBrk="1">
              <a:buClr>
                <a:srgbClr val="800000"/>
              </a:buClr>
              <a:buSzPct val="75000"/>
              <a:buFont typeface="Arial"/>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The age of completion varies for each bone</a:t>
            </a:r>
            <a:endParaRPr lang="en-US" sz="2800" dirty="0" smtClean="0">
              <a:solidFill>
                <a:srgbClr val="000000"/>
              </a:solidFill>
            </a:endParaRPr>
          </a:p>
        </p:txBody>
      </p:sp>
      <p:pic>
        <p:nvPicPr>
          <p:cNvPr id="4" name="Picture 2"/>
          <p:cNvPicPr>
            <a:picLocks noChangeAspect="1" noChangeArrowheads="1"/>
          </p:cNvPicPr>
          <p:nvPr/>
        </p:nvPicPr>
        <p:blipFill>
          <a:blip r:embed="rId3" cstate="print"/>
          <a:srcRect t="10697" b="15947"/>
          <a:stretch>
            <a:fillRect/>
          </a:stretch>
        </p:blipFill>
        <p:spPr bwMode="auto">
          <a:xfrm>
            <a:off x="544512" y="4054475"/>
            <a:ext cx="3978275" cy="3505200"/>
          </a:xfrm>
          <a:prstGeom prst="rect">
            <a:avLst/>
          </a:prstGeom>
          <a:noFill/>
          <a:ln w="9525">
            <a:noFill/>
            <a:round/>
            <a:headEnd/>
            <a:tailEnd/>
          </a:ln>
        </p:spPr>
      </p:pic>
      <p:pic>
        <p:nvPicPr>
          <p:cNvPr id="5" name="Picture 3"/>
          <p:cNvPicPr>
            <a:picLocks noChangeAspect="1" noChangeArrowheads="1"/>
          </p:cNvPicPr>
          <p:nvPr/>
        </p:nvPicPr>
        <p:blipFill>
          <a:blip r:embed="rId4" cstate="print"/>
          <a:srcRect t="17076" b="7973"/>
          <a:stretch>
            <a:fillRect/>
          </a:stretch>
        </p:blipFill>
        <p:spPr bwMode="auto">
          <a:xfrm>
            <a:off x="5345112" y="3978275"/>
            <a:ext cx="3978275" cy="35814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 y="3088618"/>
            <a:ext cx="10080625" cy="4471057"/>
          </a:xfrm>
        </p:spPr>
        <p:txBody>
          <a:bodyPr>
            <a:normAutofit/>
          </a:bodyPr>
          <a:lstStyle/>
          <a:p>
            <a:endParaRPr lang="en-US" dirty="0" smtClean="0"/>
          </a:p>
          <a:p>
            <a:endParaRPr lang="en-US" dirty="0" smtClean="0"/>
          </a:p>
          <a:p>
            <a:endParaRPr lang="en-US" dirty="0" smtClean="0"/>
          </a:p>
          <a:p>
            <a:endParaRPr lang="en-US" dirty="0" smtClean="0"/>
          </a:p>
          <a:p>
            <a:pPr>
              <a:buNone/>
            </a:pPr>
            <a:r>
              <a:rPr lang="en-US" sz="3459" dirty="0" smtClean="0"/>
              <a:t>Young (</a:t>
            </a:r>
            <a:r>
              <a:rPr lang="en-US" sz="3459" dirty="0" err="1" smtClean="0"/>
              <a:t>unfused</a:t>
            </a:r>
            <a:r>
              <a:rPr lang="en-US" sz="3459" dirty="0" smtClean="0"/>
              <a:t>)         older (fused)       even older (fused) </a:t>
            </a:r>
          </a:p>
        </p:txBody>
      </p:sp>
      <p:pic>
        <p:nvPicPr>
          <p:cNvPr id="5" name="Picture 14" descr="epiphyseal-plate"/>
          <p:cNvPicPr>
            <a:picLocks noChangeAspect="1" noChangeArrowheads="1"/>
          </p:cNvPicPr>
          <p:nvPr/>
        </p:nvPicPr>
        <p:blipFill>
          <a:blip r:embed="rId2"/>
          <a:srcRect/>
          <a:stretch>
            <a:fillRect/>
          </a:stretch>
        </p:blipFill>
        <p:spPr bwMode="auto">
          <a:xfrm>
            <a:off x="1" y="1951037"/>
            <a:ext cx="2874962" cy="4343400"/>
          </a:xfrm>
          <a:prstGeom prst="rect">
            <a:avLst/>
          </a:prstGeom>
          <a:noFill/>
          <a:ln w="9525">
            <a:noFill/>
            <a:miter lim="800000"/>
            <a:headEnd/>
            <a:tailEnd/>
          </a:ln>
          <a:effectLst/>
        </p:spPr>
      </p:pic>
      <p:pic>
        <p:nvPicPr>
          <p:cNvPr id="6" name="Picture 5" descr="smr00262"/>
          <p:cNvPicPr>
            <a:picLocks noChangeAspect="1" noChangeArrowheads="1"/>
          </p:cNvPicPr>
          <p:nvPr/>
        </p:nvPicPr>
        <p:blipFill>
          <a:blip r:embed="rId3"/>
          <a:srcRect l="73795" t="2260" r="1758" b="55556"/>
          <a:stretch>
            <a:fillRect/>
          </a:stretch>
        </p:blipFill>
        <p:spPr bwMode="auto">
          <a:xfrm>
            <a:off x="3440113" y="1951037"/>
            <a:ext cx="3047218" cy="4267200"/>
          </a:xfrm>
          <a:prstGeom prst="rect">
            <a:avLst/>
          </a:prstGeom>
          <a:noFill/>
          <a:ln w="9525">
            <a:noFill/>
            <a:miter lim="800000"/>
            <a:headEnd/>
            <a:tailEnd/>
          </a:ln>
          <a:effectLst/>
        </p:spPr>
      </p:pic>
      <p:pic>
        <p:nvPicPr>
          <p:cNvPr id="7" name="Picture 9" descr="gctpxtib"/>
          <p:cNvPicPr>
            <a:picLocks noChangeAspect="1" noChangeArrowheads="1"/>
          </p:cNvPicPr>
          <p:nvPr/>
        </p:nvPicPr>
        <p:blipFill>
          <a:blip r:embed="rId4">
            <a:lum bright="18000" contrast="30000"/>
          </a:blip>
          <a:srcRect b="4411"/>
          <a:stretch>
            <a:fillRect/>
          </a:stretch>
        </p:blipFill>
        <p:spPr bwMode="auto">
          <a:xfrm>
            <a:off x="7126410" y="1951037"/>
            <a:ext cx="2954215"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360363" y="301625"/>
            <a:ext cx="8280400"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Age</a:t>
            </a:r>
          </a:p>
        </p:txBody>
      </p:sp>
      <p:sp>
        <p:nvSpPr>
          <p:cNvPr id="19459" name="Rectangle 2"/>
          <p:cNvSpPr>
            <a:spLocks noGrp="1" noChangeArrowheads="1"/>
          </p:cNvSpPr>
          <p:nvPr>
            <p:ph idx="1"/>
          </p:nvPr>
        </p:nvSpPr>
        <p:spPr>
          <a:xfrm>
            <a:off x="503238" y="1951037"/>
            <a:ext cx="8135937" cy="4446588"/>
          </a:xfrm>
        </p:spPr>
        <p:txBody>
          <a:bodyPr/>
          <a:lstStyle/>
          <a:p>
            <a:pPr marL="431800" indent="-323850" eaLnBrk="1">
              <a:buClr>
                <a:srgbClr val="800000"/>
              </a:buCl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  When the head of a long bone has fused with the shaft it can help determine age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0" y="1912668"/>
            <a:ext cx="9070813" cy="4471057"/>
          </a:xfrm>
        </p:spPr>
        <p:txBody>
          <a:bodyPr/>
          <a:lstStyle/>
          <a:p>
            <a:pPr marL="1230228" indent="-573088">
              <a:buClr>
                <a:srgbClr val="800000"/>
              </a:buClr>
              <a:buSzPct val="7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t>Humerus</a:t>
            </a:r>
            <a:r>
              <a:rPr lang="en-US" dirty="0" smtClean="0"/>
              <a:t> head fused: 4 – 6 yrs</a:t>
            </a:r>
          </a:p>
          <a:p>
            <a:pPr marL="1230228" indent="-573088">
              <a:buClr>
                <a:srgbClr val="800000"/>
              </a:buClr>
              <a:buSzPct val="7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t>Humerus</a:t>
            </a:r>
            <a:r>
              <a:rPr lang="en-US" dirty="0" smtClean="0"/>
              <a:t> head fused to shaft: 18 - 20</a:t>
            </a:r>
          </a:p>
        </p:txBody>
      </p:sp>
      <p:pic>
        <p:nvPicPr>
          <p:cNvPr id="4" name="Picture 3"/>
          <p:cNvPicPr>
            <a:picLocks noChangeAspect="1" noChangeArrowheads="1"/>
          </p:cNvPicPr>
          <p:nvPr/>
        </p:nvPicPr>
        <p:blipFill>
          <a:blip r:embed="rId2" cstate="print"/>
          <a:srcRect/>
          <a:stretch>
            <a:fillRect/>
          </a:stretch>
        </p:blipFill>
        <p:spPr bwMode="auto">
          <a:xfrm>
            <a:off x="849312" y="3737229"/>
            <a:ext cx="7696200" cy="3822446"/>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Teeth</a:t>
            </a:r>
            <a:endParaRPr lang="en-US" dirty="0"/>
          </a:p>
        </p:txBody>
      </p:sp>
      <p:sp>
        <p:nvSpPr>
          <p:cNvPr id="3" name="Content Placeholder 2"/>
          <p:cNvSpPr>
            <a:spLocks noGrp="1"/>
          </p:cNvSpPr>
          <p:nvPr>
            <p:ph idx="1"/>
          </p:nvPr>
        </p:nvSpPr>
        <p:spPr>
          <a:xfrm>
            <a:off x="239712" y="1912668"/>
            <a:ext cx="8831101" cy="4471057"/>
          </a:xfrm>
        </p:spPr>
        <p:txBody>
          <a:bodyPr/>
          <a:lstStyle/>
          <a:p>
            <a:r>
              <a:rPr lang="en-US" dirty="0" smtClean="0"/>
              <a:t>Have deciduous teeth fallen out?</a:t>
            </a:r>
          </a:p>
          <a:p>
            <a:r>
              <a:rPr lang="en-US" dirty="0" smtClean="0"/>
              <a:t>Have wisdom teeth erupted?</a:t>
            </a:r>
            <a:endParaRPr lang="en-US" dirty="0"/>
          </a:p>
        </p:txBody>
      </p:sp>
      <p:pic>
        <p:nvPicPr>
          <p:cNvPr id="4" name="Picture 5" descr="teeth250"/>
          <p:cNvPicPr>
            <a:picLocks noChangeAspect="1" noChangeArrowheads="1"/>
          </p:cNvPicPr>
          <p:nvPr/>
        </p:nvPicPr>
        <p:blipFill>
          <a:blip r:embed="rId2"/>
          <a:srcRect/>
          <a:stretch>
            <a:fillRect/>
          </a:stretch>
        </p:blipFill>
        <p:spPr bwMode="auto">
          <a:xfrm>
            <a:off x="6335711" y="3650633"/>
            <a:ext cx="3744913" cy="39090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To Do List</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742950" indent="-742950">
              <a:buAutoNum type="arabicPeriod"/>
            </a:pPr>
            <a:r>
              <a:rPr lang="en-US" dirty="0" smtClean="0"/>
              <a:t>Look over the OJ Simpson materials and take notes on anything you may want to use on future quizzes.</a:t>
            </a:r>
          </a:p>
          <a:p>
            <a:pPr marL="742950" indent="-742950">
              <a:buAutoNum type="arabicPeriod"/>
            </a:pPr>
            <a:r>
              <a:rPr lang="en-US" dirty="0" smtClean="0"/>
              <a:t>Take notes on the bones hand out pages 1 and 2. </a:t>
            </a:r>
          </a:p>
          <a:p>
            <a:pPr marL="742950" indent="-742950">
              <a:buAutoNum type="arabicPeriod"/>
            </a:pPr>
            <a:r>
              <a:rPr lang="en-US" dirty="0" smtClean="0"/>
              <a:t>Take notes on the Male/Female handout. </a:t>
            </a:r>
            <a:endParaRPr lang="en-US" dirty="0"/>
          </a:p>
        </p:txBody>
      </p:sp>
    </p:spTree>
    <p:extLst>
      <p:ext uri="{BB962C8B-B14F-4D97-AF65-F5344CB8AC3E}">
        <p14:creationId xmlns:p14="http://schemas.microsoft.com/office/powerpoint/2010/main" val="1006664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akars_5yo"/>
          <p:cNvPicPr>
            <a:picLocks noChangeAspect="1" noChangeArrowheads="1"/>
          </p:cNvPicPr>
          <p:nvPr/>
        </p:nvPicPr>
        <p:blipFill>
          <a:blip r:embed="rId2"/>
          <a:srcRect/>
          <a:stretch>
            <a:fillRect/>
          </a:stretch>
        </p:blipFill>
        <p:spPr bwMode="auto">
          <a:xfrm>
            <a:off x="0" y="690562"/>
            <a:ext cx="7772400" cy="6869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Determining Height</a:t>
            </a:r>
            <a:endParaRPr lang="en-US" dirty="0"/>
          </a:p>
        </p:txBody>
      </p:sp>
    </p:spTree>
    <p:extLst>
      <p:ext uri="{BB962C8B-B14F-4D97-AF65-F5344CB8AC3E}">
        <p14:creationId xmlns:p14="http://schemas.microsoft.com/office/powerpoint/2010/main" val="616281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Determining Height</a:t>
            </a:r>
            <a:endParaRPr lang="en-US" dirty="0"/>
          </a:p>
        </p:txBody>
      </p:sp>
      <p:sp>
        <p:nvSpPr>
          <p:cNvPr id="2" name="TextBox 1"/>
          <p:cNvSpPr txBox="1"/>
          <p:nvPr/>
        </p:nvSpPr>
        <p:spPr>
          <a:xfrm>
            <a:off x="448944" y="2009612"/>
            <a:ext cx="9220200" cy="1008225"/>
          </a:xfrm>
          <a:prstGeom prst="rect">
            <a:avLst/>
          </a:prstGeom>
          <a:noFill/>
        </p:spPr>
        <p:txBody>
          <a:bodyPr wrap="square" rtlCol="0">
            <a:spAutoFit/>
          </a:bodyPr>
          <a:lstStyle/>
          <a:p>
            <a:r>
              <a:rPr lang="en-US" sz="3200" u="sng" dirty="0" smtClean="0">
                <a:solidFill>
                  <a:srgbClr val="FF0000"/>
                </a:solidFill>
              </a:rPr>
              <a:t>Part 1</a:t>
            </a:r>
            <a:r>
              <a:rPr lang="en-US" sz="3200" dirty="0" smtClean="0">
                <a:solidFill>
                  <a:srgbClr val="FF0000"/>
                </a:solidFill>
              </a:rPr>
              <a:t>: In the first data table, record all your measurements with your names. </a:t>
            </a:r>
            <a:endParaRPr lang="en-US" sz="3200" dirty="0">
              <a:solidFill>
                <a:srgbClr val="FF0000"/>
              </a:solidFill>
            </a:endParaRPr>
          </a:p>
        </p:txBody>
      </p:sp>
      <p:sp>
        <p:nvSpPr>
          <p:cNvPr id="6" name="TextBox 5"/>
          <p:cNvSpPr txBox="1"/>
          <p:nvPr/>
        </p:nvSpPr>
        <p:spPr>
          <a:xfrm>
            <a:off x="460056" y="3170237"/>
            <a:ext cx="9220200" cy="3298339"/>
          </a:xfrm>
          <a:prstGeom prst="rect">
            <a:avLst/>
          </a:prstGeom>
          <a:noFill/>
        </p:spPr>
        <p:txBody>
          <a:bodyPr wrap="square" rtlCol="0">
            <a:spAutoFit/>
          </a:bodyPr>
          <a:lstStyle/>
          <a:p>
            <a:r>
              <a:rPr lang="en-US" sz="2800" u="sng" dirty="0" smtClean="0">
                <a:solidFill>
                  <a:srgbClr val="FF0000"/>
                </a:solidFill>
              </a:rPr>
              <a:t>Part 2</a:t>
            </a:r>
            <a:r>
              <a:rPr lang="en-US" sz="2800" dirty="0" smtClean="0">
                <a:solidFill>
                  <a:srgbClr val="FF0000"/>
                </a:solidFill>
              </a:rPr>
              <a:t>: On separate paper, using the charts in your lab, calculate your heights. Record for each bone.</a:t>
            </a:r>
          </a:p>
          <a:p>
            <a:endParaRPr lang="en-US" sz="2800" dirty="0">
              <a:solidFill>
                <a:srgbClr val="FF0000"/>
              </a:solidFill>
            </a:endParaRPr>
          </a:p>
          <a:p>
            <a:endParaRPr lang="en-US" sz="2800" dirty="0" smtClean="0">
              <a:solidFill>
                <a:srgbClr val="FF0000"/>
              </a:solidFill>
            </a:endParaRPr>
          </a:p>
          <a:p>
            <a:r>
              <a:rPr lang="en-US" sz="2800" dirty="0" smtClean="0"/>
              <a:t>My Example:	femur:        2.47 * 39 + 54.13 = 150.46cm</a:t>
            </a:r>
          </a:p>
          <a:p>
            <a:r>
              <a:rPr lang="en-US" sz="2800" dirty="0"/>
              <a:t>	</a:t>
            </a:r>
            <a:r>
              <a:rPr lang="en-US" sz="2800" dirty="0" smtClean="0"/>
              <a:t>				</a:t>
            </a:r>
            <a:r>
              <a:rPr lang="en-US" sz="2800" dirty="0" err="1" smtClean="0"/>
              <a:t>humerus</a:t>
            </a:r>
            <a:r>
              <a:rPr lang="en-US" sz="2800" dirty="0" smtClean="0"/>
              <a:t>:	3.36 * 24 + 57.97 = 138.61cm </a:t>
            </a:r>
          </a:p>
          <a:p>
            <a:r>
              <a:rPr lang="en-US" sz="2800" dirty="0"/>
              <a:t>	</a:t>
            </a:r>
            <a:r>
              <a:rPr lang="en-US" sz="2800" dirty="0" smtClean="0"/>
              <a:t>				tibia:			2.90 * 30 + 61.53 =</a:t>
            </a:r>
            <a:r>
              <a:rPr lang="en-US" sz="2800" dirty="0"/>
              <a:t> </a:t>
            </a:r>
            <a:r>
              <a:rPr lang="en-US" sz="2800" dirty="0" smtClean="0"/>
              <a:t>148.53cm</a:t>
            </a:r>
          </a:p>
          <a:p>
            <a:r>
              <a:rPr lang="en-US" sz="2800" dirty="0"/>
              <a:t>	</a:t>
            </a:r>
            <a:r>
              <a:rPr lang="en-US" sz="2800" dirty="0" smtClean="0"/>
              <a:t>				radius:  		4.74 * 21 + 54.93 = 154.47cm</a:t>
            </a:r>
            <a:endParaRPr lang="en-US" sz="2800" dirty="0"/>
          </a:p>
        </p:txBody>
      </p:sp>
      <p:sp>
        <p:nvSpPr>
          <p:cNvPr id="3" name="TextBox 2"/>
          <p:cNvSpPr txBox="1"/>
          <p:nvPr/>
        </p:nvSpPr>
        <p:spPr>
          <a:xfrm>
            <a:off x="773112" y="6751637"/>
            <a:ext cx="9059543" cy="779316"/>
          </a:xfrm>
          <a:prstGeom prst="rect">
            <a:avLst/>
          </a:prstGeom>
          <a:noFill/>
        </p:spPr>
        <p:txBody>
          <a:bodyPr wrap="square" rtlCol="0">
            <a:spAutoFit/>
          </a:bodyPr>
          <a:lstStyle/>
          <a:p>
            <a:r>
              <a:rPr lang="en-US" sz="2400" dirty="0" smtClean="0">
                <a:solidFill>
                  <a:srgbClr val="00B050"/>
                </a:solidFill>
              </a:rPr>
              <a:t>My actual height is 157 cm and these answers show what my bones measure my height to be.</a:t>
            </a:r>
            <a:endParaRPr lang="en-US" sz="2400" dirty="0">
              <a:solidFill>
                <a:srgbClr val="00B050"/>
              </a:solidFill>
            </a:endParaRPr>
          </a:p>
        </p:txBody>
      </p:sp>
      <p:sp>
        <p:nvSpPr>
          <p:cNvPr id="4" name="Oval 3"/>
          <p:cNvSpPr/>
          <p:nvPr/>
        </p:nvSpPr>
        <p:spPr>
          <a:xfrm>
            <a:off x="7531416" y="4389437"/>
            <a:ext cx="2133600" cy="2286000"/>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700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Determining Height</a:t>
            </a:r>
            <a:endParaRPr lang="en-US" dirty="0"/>
          </a:p>
        </p:txBody>
      </p:sp>
      <p:graphicFrame>
        <p:nvGraphicFramePr>
          <p:cNvPr id="7" name="Group 62"/>
          <p:cNvGraphicFramePr>
            <a:graphicFrameLocks/>
          </p:cNvGraphicFramePr>
          <p:nvPr/>
        </p:nvGraphicFramePr>
        <p:xfrm>
          <a:off x="392112" y="2560637"/>
          <a:ext cx="9372600" cy="1951778"/>
        </p:xfrm>
        <a:graphic>
          <a:graphicData uri="http://schemas.openxmlformats.org/drawingml/2006/table">
            <a:tbl>
              <a:tblPr/>
              <a:tblGrid>
                <a:gridCol w="2309192"/>
                <a:gridCol w="7063408"/>
              </a:tblGrid>
              <a:tr h="97588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5" charset="2"/>
                        <a:buNone/>
                        <a:tabLst/>
                      </a:pPr>
                      <a:r>
                        <a:rPr kumimoji="0" lang="en-US" sz="2400" b="0" i="0" u="none" strike="noStrike" cap="none" normalizeH="0" baseline="0" dirty="0">
                          <a:ln>
                            <a:noFill/>
                          </a:ln>
                          <a:solidFill>
                            <a:schemeClr val="tx1"/>
                          </a:solidFill>
                          <a:effectLst/>
                          <a:latin typeface="Verdana" pitchFamily="-105" charset="0"/>
                        </a:rPr>
                        <a:t>Female</a:t>
                      </a:r>
                    </a:p>
                  </a:txBody>
                  <a:tcPr marL="100806" marR="100806" marT="50398" marB="503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5" charset="2"/>
                        <a:buNone/>
                        <a:tabLst/>
                      </a:pPr>
                      <a:r>
                        <a:rPr kumimoji="0" lang="en-US" sz="2400" b="0" i="0" u="none" strike="noStrike" cap="none" normalizeH="0" baseline="0" dirty="0">
                          <a:ln>
                            <a:noFill/>
                          </a:ln>
                          <a:solidFill>
                            <a:schemeClr val="tx1"/>
                          </a:solidFill>
                          <a:effectLst/>
                          <a:latin typeface="Verdana" pitchFamily="-105" charset="0"/>
                        </a:rPr>
                        <a:t>tibia (cm) x 2.53 + 72.57 = height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5" charset="2"/>
                        <a:buNone/>
                        <a:tabLst/>
                      </a:pPr>
                      <a:r>
                        <a:rPr kumimoji="0" lang="en-US" sz="2400" b="0" i="0" u="none" strike="noStrike" cap="none" normalizeH="0" baseline="0" dirty="0">
                          <a:ln>
                            <a:noFill/>
                          </a:ln>
                          <a:solidFill>
                            <a:schemeClr val="tx1"/>
                          </a:solidFill>
                          <a:effectLst/>
                          <a:latin typeface="Verdana" pitchFamily="-105" charset="0"/>
                        </a:rPr>
                        <a:t>radius (cm) x 3.87 + 73.50 = height (cm)</a:t>
                      </a:r>
                    </a:p>
                  </a:txBody>
                  <a:tcPr marL="100806" marR="100806" marT="50398" marB="503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588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5" charset="2"/>
                        <a:buNone/>
                        <a:tabLst/>
                      </a:pPr>
                      <a:r>
                        <a:rPr kumimoji="0" lang="en-US" sz="2400" b="0" i="0" u="none" strike="noStrike" cap="none" normalizeH="0" baseline="0">
                          <a:ln>
                            <a:noFill/>
                          </a:ln>
                          <a:solidFill>
                            <a:schemeClr val="tx1"/>
                          </a:solidFill>
                          <a:effectLst/>
                          <a:latin typeface="Verdana" pitchFamily="-105" charset="0"/>
                        </a:rPr>
                        <a:t>Male</a:t>
                      </a:r>
                    </a:p>
                  </a:txBody>
                  <a:tcPr marL="100806" marR="100806" marT="50398" marB="503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5" charset="2"/>
                        <a:buNone/>
                        <a:tabLst/>
                      </a:pPr>
                      <a:r>
                        <a:rPr kumimoji="0" lang="en-US" sz="2400" b="0" i="0" u="none" strike="noStrike" cap="none" normalizeH="0" baseline="0" dirty="0">
                          <a:ln>
                            <a:noFill/>
                          </a:ln>
                          <a:solidFill>
                            <a:schemeClr val="tx1"/>
                          </a:solidFill>
                          <a:effectLst/>
                          <a:latin typeface="Verdana" pitchFamily="-105" charset="0"/>
                        </a:rPr>
                        <a:t>tibia (cm) </a:t>
                      </a:r>
                      <a:r>
                        <a:rPr kumimoji="0" lang="en-US" sz="2400" b="0" i="0" u="none" strike="noStrike" cap="none" normalizeH="0" baseline="0" dirty="0" err="1">
                          <a:ln>
                            <a:noFill/>
                          </a:ln>
                          <a:solidFill>
                            <a:schemeClr val="tx1"/>
                          </a:solidFill>
                          <a:effectLst/>
                          <a:latin typeface="Verdana" pitchFamily="-105" charset="0"/>
                        </a:rPr>
                        <a:t>x</a:t>
                      </a:r>
                      <a:r>
                        <a:rPr kumimoji="0" lang="en-US" sz="2400" b="0" i="0" u="none" strike="noStrike" cap="none" normalizeH="0" baseline="0" dirty="0">
                          <a:ln>
                            <a:noFill/>
                          </a:ln>
                          <a:solidFill>
                            <a:schemeClr val="tx1"/>
                          </a:solidFill>
                          <a:effectLst/>
                          <a:latin typeface="Verdana" pitchFamily="-105" charset="0"/>
                        </a:rPr>
                        <a:t> 2.39 + 81.68 = height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5" charset="2"/>
                        <a:buNone/>
                        <a:tabLst/>
                      </a:pPr>
                      <a:r>
                        <a:rPr kumimoji="0" lang="en-US" sz="2400" b="0" i="0" u="none" strike="noStrike" cap="none" normalizeH="0" baseline="0" dirty="0">
                          <a:ln>
                            <a:noFill/>
                          </a:ln>
                          <a:solidFill>
                            <a:schemeClr val="tx1"/>
                          </a:solidFill>
                          <a:effectLst/>
                          <a:latin typeface="Verdana" pitchFamily="-105" charset="0"/>
                        </a:rPr>
                        <a:t>radius (cm) </a:t>
                      </a:r>
                      <a:r>
                        <a:rPr kumimoji="0" lang="en-US" sz="2400" b="0" i="0" u="none" strike="noStrike" cap="none" normalizeH="0" baseline="0" dirty="0" err="1">
                          <a:ln>
                            <a:noFill/>
                          </a:ln>
                          <a:solidFill>
                            <a:schemeClr val="tx1"/>
                          </a:solidFill>
                          <a:effectLst/>
                          <a:latin typeface="Verdana" pitchFamily="-105" charset="0"/>
                        </a:rPr>
                        <a:t>x</a:t>
                      </a:r>
                      <a:r>
                        <a:rPr kumimoji="0" lang="en-US" sz="2400" b="0" i="0" u="none" strike="noStrike" cap="none" normalizeH="0" baseline="0" dirty="0">
                          <a:ln>
                            <a:noFill/>
                          </a:ln>
                          <a:solidFill>
                            <a:schemeClr val="tx1"/>
                          </a:solidFill>
                          <a:effectLst/>
                          <a:latin typeface="Verdana" pitchFamily="-105" charset="0"/>
                        </a:rPr>
                        <a:t> 3.65 + 80.40 = height (cm)</a:t>
                      </a:r>
                    </a:p>
                  </a:txBody>
                  <a:tcPr marL="100806" marR="100806" marT="50398" marB="503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TextBox 7"/>
          <p:cNvSpPr txBox="1"/>
          <p:nvPr/>
        </p:nvSpPr>
        <p:spPr>
          <a:xfrm>
            <a:off x="239711" y="4945267"/>
            <a:ext cx="9840913" cy="2213683"/>
          </a:xfrm>
          <a:prstGeom prst="rect">
            <a:avLst/>
          </a:prstGeom>
          <a:noFill/>
        </p:spPr>
        <p:txBody>
          <a:bodyPr wrap="square" rtlCol="0">
            <a:spAutoFit/>
          </a:bodyPr>
          <a:lstStyle/>
          <a:p>
            <a:r>
              <a:rPr lang="en-US" sz="2800" dirty="0" smtClean="0"/>
              <a:t>A 41.3 cm Caucasoid male tibia was found in a wooded area. </a:t>
            </a:r>
          </a:p>
          <a:p>
            <a:r>
              <a:rPr lang="en-US" sz="2800" dirty="0" smtClean="0"/>
              <a:t>How tall was the this person?</a:t>
            </a:r>
          </a:p>
          <a:p>
            <a:endParaRPr lang="en-US" sz="2800" dirty="0" smtClean="0"/>
          </a:p>
          <a:p>
            <a:r>
              <a:rPr lang="en-US" sz="2800" dirty="0" smtClean="0"/>
              <a:t>41.3 cm </a:t>
            </a:r>
            <a:r>
              <a:rPr lang="en-US" sz="2800" dirty="0" err="1" smtClean="0"/>
              <a:t>x</a:t>
            </a:r>
            <a:r>
              <a:rPr lang="en-US" sz="2800" dirty="0" smtClean="0"/>
              <a:t> 2.39 + 81.68 = 180 cm (5’-11”)</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Objective: Finish the Height Lab</a:t>
            </a:r>
            <a:endParaRPr lang="en-US" sz="4400" dirty="0"/>
          </a:p>
        </p:txBody>
      </p:sp>
      <p:sp>
        <p:nvSpPr>
          <p:cNvPr id="3" name="Content Placeholder 2"/>
          <p:cNvSpPr>
            <a:spLocks noGrp="1"/>
          </p:cNvSpPr>
          <p:nvPr>
            <p:ph idx="1"/>
          </p:nvPr>
        </p:nvSpPr>
        <p:spPr>
          <a:xfrm>
            <a:off x="1001712" y="1951037"/>
            <a:ext cx="8062750" cy="4471057"/>
          </a:xfrm>
        </p:spPr>
        <p:txBody>
          <a:bodyPr>
            <a:normAutofit fontScale="77500" lnSpcReduction="20000"/>
          </a:bodyPr>
          <a:lstStyle/>
          <a:p>
            <a:r>
              <a:rPr lang="en-US" dirty="0" smtClean="0"/>
              <a:t>After completing the calculations for part one, move on </a:t>
            </a:r>
            <a:r>
              <a:rPr lang="en-US" dirty="0" smtClean="0"/>
              <a:t>to </a:t>
            </a:r>
            <a:r>
              <a:rPr lang="en-US" dirty="0" smtClean="0"/>
              <a:t>part 2. </a:t>
            </a:r>
            <a:endParaRPr lang="en-US" dirty="0" smtClean="0"/>
          </a:p>
          <a:p>
            <a:r>
              <a:rPr lang="en-US" dirty="0" smtClean="0"/>
              <a:t>Calculate </a:t>
            </a:r>
            <a:r>
              <a:rPr lang="en-US" dirty="0" smtClean="0"/>
              <a:t>the height in cm </a:t>
            </a:r>
            <a:r>
              <a:rPr lang="en-US" dirty="0" smtClean="0"/>
              <a:t>first in the data table. </a:t>
            </a:r>
            <a:r>
              <a:rPr lang="en-US" dirty="0" smtClean="0">
                <a:solidFill>
                  <a:srgbClr val="00B050"/>
                </a:solidFill>
              </a:rPr>
              <a:t>Then </a:t>
            </a:r>
            <a:r>
              <a:rPr lang="en-US" dirty="0" smtClean="0">
                <a:solidFill>
                  <a:srgbClr val="00B050"/>
                </a:solidFill>
              </a:rPr>
              <a:t>change </a:t>
            </a:r>
            <a:r>
              <a:rPr lang="en-US" dirty="0" smtClean="0">
                <a:solidFill>
                  <a:srgbClr val="00B050"/>
                </a:solidFill>
              </a:rPr>
              <a:t>the heights </a:t>
            </a:r>
            <a:r>
              <a:rPr lang="en-US" dirty="0" smtClean="0">
                <a:solidFill>
                  <a:srgbClr val="00B050"/>
                </a:solidFill>
              </a:rPr>
              <a:t>to feet by dividing the height by </a:t>
            </a:r>
            <a:r>
              <a:rPr lang="en-US" dirty="0" smtClean="0">
                <a:solidFill>
                  <a:srgbClr val="00B050"/>
                </a:solidFill>
              </a:rPr>
              <a:t>30.48</a:t>
            </a:r>
            <a:r>
              <a:rPr lang="en-US" dirty="0" smtClean="0"/>
              <a:t>. You can write these values in the margin next to the cm you recorded in order to match up to the victims easier.</a:t>
            </a:r>
          </a:p>
          <a:p>
            <a:r>
              <a:rPr lang="en-US" dirty="0" smtClean="0"/>
              <a:t>Answer the questions to complete the lab. Hand in the lab and you work stapled together.  </a:t>
            </a:r>
            <a:r>
              <a:rPr lang="en-US" dirty="0" smtClean="0"/>
              <a:t> </a:t>
            </a:r>
            <a:endParaRPr lang="en-US" dirty="0" smtClean="0"/>
          </a:p>
        </p:txBody>
      </p:sp>
    </p:spTree>
    <p:extLst>
      <p:ext uri="{BB962C8B-B14F-4D97-AF65-F5344CB8AC3E}">
        <p14:creationId xmlns:p14="http://schemas.microsoft.com/office/powerpoint/2010/main" val="37693919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Determining Race</a:t>
            </a:r>
            <a:endParaRPr lang="en-US" dirty="0"/>
          </a:p>
        </p:txBody>
      </p:sp>
    </p:spTree>
    <p:extLst>
      <p:ext uri="{BB962C8B-B14F-4D97-AF65-F5344CB8AC3E}">
        <p14:creationId xmlns:p14="http://schemas.microsoft.com/office/powerpoint/2010/main" val="2810134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360363" y="346075"/>
            <a:ext cx="8280400"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Race (ancestry)</a:t>
            </a:r>
          </a:p>
        </p:txBody>
      </p:sp>
      <p:sp>
        <p:nvSpPr>
          <p:cNvPr id="22531" name="Rectangle 2"/>
          <p:cNvSpPr>
            <a:spLocks noGrp="1" noChangeArrowheads="1"/>
          </p:cNvSpPr>
          <p:nvPr>
            <p:ph idx="1"/>
          </p:nvPr>
        </p:nvSpPr>
        <p:spPr>
          <a:xfrm>
            <a:off x="503238" y="1498600"/>
            <a:ext cx="8135937" cy="4899025"/>
          </a:xfrm>
        </p:spPr>
        <p:txBody>
          <a:bodyPr>
            <a:normAutofit fontScale="92500"/>
          </a:bodyPr>
          <a:lstStyle/>
          <a:p>
            <a:pPr marL="431800" indent="-323850" eaLnBrk="1">
              <a:buClr>
                <a:srgbClr val="8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Can be difficult due to interracial people so not as significant as other factors</a:t>
            </a:r>
          </a:p>
          <a:p>
            <a:pPr marL="431800" indent="-323850" eaLnBrk="1">
              <a:buClr>
                <a:srgbClr val="8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Best determined with skull and femur</a:t>
            </a:r>
          </a:p>
          <a:p>
            <a:pPr marL="431800" indent="-323850" eaLnBrk="1">
              <a:buClr>
                <a:srgbClr val="8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Three categories are Caucasian, African, and Asian as we saw in the lab.</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18" name="Picture 10" descr="bc-153-lg"/>
          <p:cNvPicPr>
            <a:picLocks noGrp="1" noChangeAspect="1" noChangeArrowheads="1"/>
          </p:cNvPicPr>
          <p:nvPr>
            <p:ph sz="half" idx="4294967295"/>
          </p:nvPr>
        </p:nvPicPr>
        <p:blipFill>
          <a:blip r:embed="rId3">
            <a:clrChange>
              <a:clrFrom>
                <a:srgbClr val="FFFFFF"/>
              </a:clrFrom>
              <a:clrTo>
                <a:srgbClr val="FFFFFF">
                  <a:alpha val="0"/>
                </a:srgbClr>
              </a:clrTo>
            </a:clrChange>
          </a:blip>
          <a:srcRect r="11325"/>
          <a:stretch>
            <a:fillRect/>
          </a:stretch>
        </p:blipFill>
        <p:spPr>
          <a:xfrm>
            <a:off x="6134131" y="1595932"/>
            <a:ext cx="3946494" cy="4957537"/>
          </a:xfrm>
          <a:noFill/>
          <a:ln/>
        </p:spPr>
      </p:pic>
      <p:pic>
        <p:nvPicPr>
          <p:cNvPr id="401425" name="Picture 17" descr="BC154-lg"/>
          <p:cNvPicPr>
            <a:picLocks noChangeAspect="1" noChangeArrowheads="1"/>
          </p:cNvPicPr>
          <p:nvPr/>
        </p:nvPicPr>
        <p:blipFill>
          <a:blip r:embed="rId4">
            <a:clrChange>
              <a:clrFrom>
                <a:srgbClr val="FFFFFF"/>
              </a:clrFrom>
              <a:clrTo>
                <a:srgbClr val="FFFFFF">
                  <a:alpha val="0"/>
                </a:srgbClr>
              </a:clrTo>
            </a:clrChange>
          </a:blip>
          <a:srcRect l="8443" t="3999"/>
          <a:stretch>
            <a:fillRect/>
          </a:stretch>
        </p:blipFill>
        <p:spPr bwMode="auto">
          <a:xfrm>
            <a:off x="3211512" y="3527848"/>
            <a:ext cx="3643726" cy="4031827"/>
          </a:xfrm>
          <a:prstGeom prst="rect">
            <a:avLst/>
          </a:prstGeom>
          <a:noFill/>
        </p:spPr>
      </p:pic>
      <p:pic>
        <p:nvPicPr>
          <p:cNvPr id="401413" name="Picture 5" descr="BC16-lg"/>
          <p:cNvPicPr>
            <a:picLocks noGrp="1" noChangeAspect="1" noChangeArrowheads="1"/>
          </p:cNvPicPr>
          <p:nvPr>
            <p:ph sz="half" idx="4294967295"/>
          </p:nvPr>
        </p:nvPicPr>
        <p:blipFill>
          <a:blip r:embed="rId5">
            <a:clrChange>
              <a:clrFrom>
                <a:srgbClr val="FFFFFF"/>
              </a:clrFrom>
              <a:clrTo>
                <a:srgbClr val="FFFFFF">
                  <a:alpha val="0"/>
                </a:srgbClr>
              </a:clrTo>
            </a:clrChange>
          </a:blip>
          <a:srcRect l="16988"/>
          <a:stretch>
            <a:fillRect/>
          </a:stretch>
        </p:blipFill>
        <p:spPr>
          <a:xfrm>
            <a:off x="0" y="503979"/>
            <a:ext cx="3694480" cy="4891040"/>
          </a:xfrm>
          <a:noFill/>
          <a:ln/>
        </p:spPr>
      </p:pic>
      <p:sp>
        <p:nvSpPr>
          <p:cNvPr id="401416" name="Text Box 8"/>
          <p:cNvSpPr txBox="1">
            <a:spLocks noChangeArrowheads="1"/>
          </p:cNvSpPr>
          <p:nvPr/>
        </p:nvSpPr>
        <p:spPr bwMode="auto">
          <a:xfrm>
            <a:off x="392112" y="655637"/>
            <a:ext cx="2474686" cy="362619"/>
          </a:xfrm>
          <a:prstGeom prst="rect">
            <a:avLst/>
          </a:prstGeom>
          <a:noFill/>
          <a:ln w="9525">
            <a:noFill/>
            <a:miter lim="800000"/>
            <a:headEnd/>
            <a:tailEnd/>
          </a:ln>
          <a:effectLst/>
        </p:spPr>
        <p:txBody>
          <a:bodyPr wrap="none" lIns="100794" tIns="50397" rIns="100794" bIns="50397">
            <a:prstTxWarp prst="textNoShape">
              <a:avLst/>
            </a:prstTxWarp>
            <a:spAutoFit/>
          </a:bodyPr>
          <a:lstStyle/>
          <a:p>
            <a:r>
              <a:rPr lang="en-US" dirty="0">
                <a:solidFill>
                  <a:srgbClr val="080808"/>
                </a:solidFill>
              </a:rPr>
              <a:t>Mongoloid/Asian Skull</a:t>
            </a:r>
          </a:p>
        </p:txBody>
      </p:sp>
      <p:sp>
        <p:nvSpPr>
          <p:cNvPr id="401421" name="Text Box 13"/>
          <p:cNvSpPr txBox="1">
            <a:spLocks noChangeArrowheads="1"/>
          </p:cNvSpPr>
          <p:nvPr/>
        </p:nvSpPr>
        <p:spPr bwMode="auto">
          <a:xfrm>
            <a:off x="6909428" y="6383726"/>
            <a:ext cx="2923953" cy="362619"/>
          </a:xfrm>
          <a:prstGeom prst="rect">
            <a:avLst/>
          </a:prstGeom>
          <a:noFill/>
          <a:ln w="9525">
            <a:noFill/>
            <a:miter lim="800000"/>
            <a:headEnd/>
            <a:tailEnd/>
          </a:ln>
          <a:effectLst/>
        </p:spPr>
        <p:txBody>
          <a:bodyPr wrap="none" lIns="100794" tIns="50397" rIns="100794" bIns="50397">
            <a:prstTxWarp prst="textNoShape">
              <a:avLst/>
            </a:prstTxWarp>
            <a:spAutoFit/>
          </a:bodyPr>
          <a:lstStyle/>
          <a:p>
            <a:r>
              <a:rPr lang="en-US">
                <a:solidFill>
                  <a:srgbClr val="080808"/>
                </a:solidFill>
              </a:rPr>
              <a:t>Caucasian/European Skull</a:t>
            </a:r>
          </a:p>
        </p:txBody>
      </p:sp>
      <p:sp>
        <p:nvSpPr>
          <p:cNvPr id="401426" name="Text Box 18"/>
          <p:cNvSpPr txBox="1">
            <a:spLocks noChangeArrowheads="1"/>
          </p:cNvSpPr>
          <p:nvPr/>
        </p:nvSpPr>
        <p:spPr bwMode="auto">
          <a:xfrm>
            <a:off x="925512" y="6599237"/>
            <a:ext cx="2358932" cy="362619"/>
          </a:xfrm>
          <a:prstGeom prst="rect">
            <a:avLst/>
          </a:prstGeom>
          <a:noFill/>
          <a:ln w="9525">
            <a:noFill/>
            <a:miter lim="800000"/>
            <a:headEnd/>
            <a:tailEnd/>
          </a:ln>
          <a:effectLst/>
        </p:spPr>
        <p:txBody>
          <a:bodyPr wrap="none" lIns="100794" tIns="50397" rIns="100794" bIns="50397">
            <a:prstTxWarp prst="textNoShape">
              <a:avLst/>
            </a:prstTxWarp>
            <a:spAutoFit/>
          </a:bodyPr>
          <a:lstStyle/>
          <a:p>
            <a:r>
              <a:rPr lang="en-US" dirty="0"/>
              <a:t>Negroid/African Skull</a:t>
            </a:r>
          </a:p>
        </p:txBody>
      </p:sp>
      <p:sp>
        <p:nvSpPr>
          <p:cNvPr id="2" name="TextBox 1"/>
          <p:cNvSpPr txBox="1"/>
          <p:nvPr/>
        </p:nvSpPr>
        <p:spPr>
          <a:xfrm>
            <a:off x="3744912" y="427037"/>
            <a:ext cx="4114800" cy="893834"/>
          </a:xfrm>
          <a:prstGeom prst="rect">
            <a:avLst/>
          </a:prstGeom>
          <a:noFill/>
        </p:spPr>
        <p:txBody>
          <a:bodyPr wrap="square" rtlCol="0">
            <a:spAutoFit/>
          </a:bodyPr>
          <a:lstStyle/>
          <a:p>
            <a:r>
              <a:rPr lang="en-US" sz="2800" dirty="0" smtClean="0">
                <a:solidFill>
                  <a:schemeClr val="accent2">
                    <a:lumMod val="50000"/>
                    <a:lumOff val="50000"/>
                  </a:schemeClr>
                </a:solidFill>
              </a:rPr>
              <a:t>What major differences can you see?</a:t>
            </a:r>
            <a:endParaRPr lang="en-US" sz="2800" dirty="0">
              <a:solidFill>
                <a:schemeClr val="accent2">
                  <a:lumMod val="50000"/>
                  <a:lumOff val="50000"/>
                </a:schemeClr>
              </a:solidFill>
            </a:endParaRPr>
          </a:p>
        </p:txBody>
      </p:sp>
      <p:sp>
        <p:nvSpPr>
          <p:cNvPr id="3" name="TextBox 2"/>
          <p:cNvSpPr txBox="1"/>
          <p:nvPr/>
        </p:nvSpPr>
        <p:spPr>
          <a:xfrm>
            <a:off x="4049712" y="1321188"/>
            <a:ext cx="2667000" cy="60760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Nose</a:t>
            </a:r>
          </a:p>
          <a:p>
            <a:pPr marL="285750" indent="-285750">
              <a:buFont typeface="Arial" panose="020B0604020202020204" pitchFamily="34" charset="0"/>
              <a:buChar char="•"/>
            </a:pPr>
            <a:r>
              <a:rPr lang="en-US" dirty="0" smtClean="0"/>
              <a:t>Eye sockets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360363" y="301625"/>
            <a:ext cx="8280400"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Facial Reconstruction</a:t>
            </a:r>
          </a:p>
        </p:txBody>
      </p:sp>
      <p:sp>
        <p:nvSpPr>
          <p:cNvPr id="23555" name="Rectangle 2"/>
          <p:cNvSpPr>
            <a:spLocks noGrp="1" noChangeArrowheads="1"/>
          </p:cNvSpPr>
          <p:nvPr>
            <p:ph idx="1"/>
          </p:nvPr>
        </p:nvSpPr>
        <p:spPr>
          <a:xfrm>
            <a:off x="503238" y="1498599"/>
            <a:ext cx="8135937" cy="5634037"/>
          </a:xfrm>
        </p:spPr>
        <p:txBody>
          <a:bodyPr/>
          <a:lstStyle/>
          <a:p>
            <a:pPr marL="431800" indent="-323850" eaLnBrk="1">
              <a:buClr>
                <a:srgbClr val="8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Size and shape of bones vary in people</a:t>
            </a:r>
          </a:p>
          <a:p>
            <a:pPr marL="431800" indent="-323850" eaLnBrk="1">
              <a:buClr>
                <a:srgbClr val="8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Facial markers are placed on the skull and clay is applied to follow the height of the markers</a:t>
            </a:r>
          </a:p>
          <a:p>
            <a:pPr marL="431800" indent="-323850" eaLnBrk="1">
              <a:buClr>
                <a:srgbClr val="8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Today computer programs can do this</a:t>
            </a:r>
          </a:p>
          <a:p>
            <a:pPr marL="1327150" indent="-573088" eaLnBrk="1">
              <a:buClr>
                <a:srgbClr val="800000"/>
              </a:buClr>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t>Programs can adjust features and age a person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3555">
                                            <p:txEl>
                                              <p:pRg st="3" end="3"/>
                                            </p:txEl>
                                          </p:spTgt>
                                        </p:tgtEl>
                                        <p:attrNameLst>
                                          <p:attrName>style.visibility</p:attrName>
                                        </p:attrNameLst>
                                      </p:cBhvr>
                                      <p:to>
                                        <p:strVal val="visible"/>
                                      </p:to>
                                    </p:set>
                                    <p:anim calcmode="lin" valueType="num">
                                      <p:cBhvr additive="base">
                                        <p:cTn id="23"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360363" y="301625"/>
            <a:ext cx="8280400"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Facial Reconstruction</a:t>
            </a:r>
          </a:p>
        </p:txBody>
      </p:sp>
      <p:pic>
        <p:nvPicPr>
          <p:cNvPr id="24579" name="Picture 2"/>
          <p:cNvPicPr>
            <a:picLocks noChangeAspect="1" noChangeArrowheads="1"/>
          </p:cNvPicPr>
          <p:nvPr/>
        </p:nvPicPr>
        <p:blipFill>
          <a:blip r:embed="rId3" cstate="print"/>
          <a:srcRect l="10095" t="10025" r="10095" b="15042"/>
          <a:stretch>
            <a:fillRect/>
          </a:stretch>
        </p:blipFill>
        <p:spPr bwMode="auto">
          <a:xfrm>
            <a:off x="2514600" y="1398588"/>
            <a:ext cx="4041775" cy="568801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360363" y="301625"/>
            <a:ext cx="8280400"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FF0000"/>
                </a:solidFill>
              </a:rPr>
              <a:t>What is Forensic Anthropology?</a:t>
            </a:r>
          </a:p>
        </p:txBody>
      </p:sp>
      <p:sp>
        <p:nvSpPr>
          <p:cNvPr id="5123" name="Rectangle 2"/>
          <p:cNvSpPr>
            <a:spLocks noGrp="1" noChangeArrowheads="1"/>
          </p:cNvSpPr>
          <p:nvPr>
            <p:ph idx="1"/>
          </p:nvPr>
        </p:nvSpPr>
        <p:spPr>
          <a:xfrm>
            <a:off x="503238" y="1951037"/>
            <a:ext cx="8135937" cy="4537076"/>
          </a:xfrm>
        </p:spPr>
        <p:txBody>
          <a:bodyPr tIns="24695">
            <a:normAutofit/>
          </a:bodyPr>
          <a:lstStyle/>
          <a:p>
            <a:r>
              <a:rPr lang="en-US" dirty="0" smtClean="0">
                <a:latin typeface="Times New Roman" pitchFamily="-105" charset="0"/>
              </a:rPr>
              <a:t>The field of study that deals with the analysis of human skeletal remains resulting from unexplained deaths</a:t>
            </a:r>
            <a:endParaRPr lang="en-US"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360363" y="346075"/>
            <a:ext cx="8280400"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Facial Reconstruction</a:t>
            </a:r>
          </a:p>
        </p:txBody>
      </p:sp>
      <p:pic>
        <p:nvPicPr>
          <p:cNvPr id="25603" name="Picture 2"/>
          <p:cNvPicPr>
            <a:picLocks noChangeAspect="1" noChangeArrowheads="1"/>
          </p:cNvPicPr>
          <p:nvPr/>
        </p:nvPicPr>
        <p:blipFill>
          <a:blip r:embed="rId3" cstate="print"/>
          <a:srcRect/>
          <a:stretch>
            <a:fillRect/>
          </a:stretch>
        </p:blipFill>
        <p:spPr bwMode="auto">
          <a:xfrm>
            <a:off x="1992312" y="3470275"/>
            <a:ext cx="5257800" cy="4089400"/>
          </a:xfrm>
          <a:prstGeom prst="rect">
            <a:avLst/>
          </a:prstGeom>
          <a:noFill/>
          <a:ln w="9525">
            <a:noFill/>
            <a:round/>
            <a:headEnd/>
            <a:tailEnd/>
          </a:ln>
        </p:spPr>
      </p:pic>
      <p:pic>
        <p:nvPicPr>
          <p:cNvPr id="6146" name="Picture 2" descr="http://www.photonics.com/images/spectra/tech/2008/November/PNFace_poster1_Fig-1.jpg"/>
          <p:cNvPicPr>
            <a:picLocks noChangeAspect="1" noChangeArrowheads="1"/>
          </p:cNvPicPr>
          <p:nvPr/>
        </p:nvPicPr>
        <p:blipFill>
          <a:blip r:embed="rId4" cstate="print"/>
          <a:srcRect/>
          <a:stretch>
            <a:fillRect/>
          </a:stretch>
        </p:blipFill>
        <p:spPr bwMode="auto">
          <a:xfrm>
            <a:off x="1001712" y="1417637"/>
            <a:ext cx="6850170" cy="2000251"/>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Facial Reconstruction</a:t>
            </a:r>
            <a:endParaRPr lang="en-US" dirty="0"/>
          </a:p>
        </p:txBody>
      </p:sp>
      <p:sp>
        <p:nvSpPr>
          <p:cNvPr id="4" name="Content Placeholder 3"/>
          <p:cNvSpPr>
            <a:spLocks noGrp="1"/>
          </p:cNvSpPr>
          <p:nvPr>
            <p:ph idx="1"/>
          </p:nvPr>
        </p:nvSpPr>
        <p:spPr/>
        <p:txBody>
          <a:bodyPr/>
          <a:lstStyle/>
          <a:p>
            <a:r>
              <a:rPr lang="en-US" dirty="0" smtClean="0">
                <a:hlinkClick r:id="rId2"/>
              </a:rPr>
              <a:t>http://www.youtube.com/watch?v=VF1cVAb0J2Q</a:t>
            </a:r>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DNA in Bones</a:t>
            </a:r>
            <a:endParaRPr lang="en-US" dirty="0"/>
          </a:p>
        </p:txBody>
      </p:sp>
    </p:spTree>
    <p:extLst>
      <p:ext uri="{BB962C8B-B14F-4D97-AF65-F5344CB8AC3E}">
        <p14:creationId xmlns:p14="http://schemas.microsoft.com/office/powerpoint/2010/main" val="3448898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DNA Evidence</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Bones contain little nuclear DNA but do contain mitochondrial DNA</a:t>
            </a:r>
          </a:p>
          <a:p>
            <a:r>
              <a:rPr lang="en-US" dirty="0" smtClean="0"/>
              <a:t>One can compare mitochondrial DNA with living relatives on the mother's side to identify bones.</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41978"/>
            <a:ext cx="10080625" cy="7601653"/>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Bone Trauma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64711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360363" y="346075"/>
            <a:ext cx="8280400" cy="11715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FF0000"/>
                </a:solidFill>
              </a:rPr>
              <a:t>Skeletal Trauma Analysis</a:t>
            </a:r>
          </a:p>
        </p:txBody>
      </p:sp>
      <p:sp>
        <p:nvSpPr>
          <p:cNvPr id="27651" name="Rectangle 2"/>
          <p:cNvSpPr>
            <a:spLocks noGrp="1" noChangeArrowheads="1"/>
          </p:cNvSpPr>
          <p:nvPr>
            <p:ph idx="1"/>
          </p:nvPr>
        </p:nvSpPr>
        <p:spPr>
          <a:xfrm>
            <a:off x="503238" y="1498600"/>
            <a:ext cx="9577387" cy="4899025"/>
          </a:xfrm>
        </p:spPr>
        <p:txBody>
          <a:bodyPr>
            <a:normAutofit/>
          </a:bodyPr>
          <a:lstStyle/>
          <a:p>
            <a:pPr marL="431800" indent="-323850" eaLnBrk="1">
              <a:buClr>
                <a:srgbClr val="8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Forensic anthropologists determine if damage to bones occurred before or after death</a:t>
            </a:r>
          </a:p>
          <a:p>
            <a:pPr marL="431800" indent="-323850" eaLnBrk="1">
              <a:buClr>
                <a:srgbClr val="8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u="sng" dirty="0" err="1" smtClean="0"/>
              <a:t>Antimortem</a:t>
            </a:r>
            <a:r>
              <a:rPr lang="en-US" dirty="0" smtClean="0"/>
              <a:t>- before death</a:t>
            </a:r>
          </a:p>
          <a:p>
            <a:pPr marL="431800" indent="-323850" eaLnBrk="1">
              <a:buClr>
                <a:srgbClr val="8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u="sng" dirty="0" err="1" smtClean="0"/>
              <a:t>Perimortem</a:t>
            </a:r>
            <a:r>
              <a:rPr lang="en-US" dirty="0" smtClean="0"/>
              <a:t>- at or around time of death</a:t>
            </a:r>
          </a:p>
          <a:p>
            <a:pPr marL="431800" indent="-323850" eaLnBrk="1">
              <a:buClr>
                <a:srgbClr val="8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u="sng" dirty="0" smtClean="0"/>
              <a:t>Postmortem</a:t>
            </a:r>
            <a:r>
              <a:rPr lang="en-US" dirty="0" smtClean="0"/>
              <a:t>- after death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 are distinctions between damage caused by weapons and those created by the environment after death</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Perimortem</a:t>
            </a:r>
            <a:r>
              <a:rPr lang="en-US" dirty="0" smtClean="0"/>
              <a:t> damage</a:t>
            </a:r>
            <a:endParaRPr lang="en-US" dirty="0"/>
          </a:p>
        </p:txBody>
      </p:sp>
      <p:pic>
        <p:nvPicPr>
          <p:cNvPr id="4" name="Picture 5" descr="35"/>
          <p:cNvPicPr>
            <a:picLocks noChangeAspect="1" noChangeArrowheads="1"/>
          </p:cNvPicPr>
          <p:nvPr/>
        </p:nvPicPr>
        <p:blipFill>
          <a:blip r:embed="rId2"/>
          <a:srcRect/>
          <a:stretch>
            <a:fillRect/>
          </a:stretch>
        </p:blipFill>
        <p:spPr bwMode="auto">
          <a:xfrm>
            <a:off x="1230312" y="1816045"/>
            <a:ext cx="6934200" cy="57436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Perimortem</a:t>
            </a:r>
            <a:r>
              <a:rPr lang="en-US" dirty="0" smtClean="0"/>
              <a:t>  vs </a:t>
            </a:r>
            <a:r>
              <a:rPr lang="en-US" dirty="0" err="1"/>
              <a:t>A</a:t>
            </a:r>
            <a:r>
              <a:rPr lang="en-US" dirty="0" err="1" smtClean="0"/>
              <a:t>ntimortem</a:t>
            </a:r>
            <a:r>
              <a:rPr lang="en-US" dirty="0" smtClean="0"/>
              <a:t/>
            </a:r>
            <a:br>
              <a:rPr lang="en-US" dirty="0" smtClean="0"/>
            </a:br>
            <a:r>
              <a:rPr lang="en-US" dirty="0" smtClean="0"/>
              <a:t>Ex. Sword wound</a:t>
            </a:r>
            <a:endParaRPr lang="en-US" dirty="0"/>
          </a:p>
        </p:txBody>
      </p:sp>
      <p:pic>
        <p:nvPicPr>
          <p:cNvPr id="4" name="Picture 5" descr="Towton_Image4"/>
          <p:cNvPicPr>
            <a:picLocks noChangeAspect="1" noChangeArrowheads="1"/>
          </p:cNvPicPr>
          <p:nvPr/>
        </p:nvPicPr>
        <p:blipFill>
          <a:blip r:embed="rId2"/>
          <a:srcRect/>
          <a:stretch>
            <a:fillRect/>
          </a:stretch>
        </p:blipFill>
        <p:spPr bwMode="auto">
          <a:xfrm>
            <a:off x="392112" y="2484437"/>
            <a:ext cx="3594100" cy="4178300"/>
          </a:xfrm>
          <a:prstGeom prst="rect">
            <a:avLst/>
          </a:prstGeom>
          <a:noFill/>
          <a:ln w="9525">
            <a:noFill/>
            <a:miter lim="800000"/>
            <a:headEnd/>
            <a:tailEnd/>
          </a:ln>
          <a:effectLst/>
        </p:spPr>
      </p:pic>
      <p:pic>
        <p:nvPicPr>
          <p:cNvPr id="5" name="Picture 10" descr="alfz12-10_small">
            <a:hlinkClick r:id="rId3"/>
          </p:cNvPr>
          <p:cNvPicPr>
            <a:picLocks noChangeAspect="1" noChangeArrowheads="1"/>
          </p:cNvPicPr>
          <p:nvPr/>
        </p:nvPicPr>
        <p:blipFill>
          <a:blip r:embed="rId4"/>
          <a:srcRect/>
          <a:stretch>
            <a:fillRect/>
          </a:stretch>
        </p:blipFill>
        <p:spPr bwMode="auto">
          <a:xfrm>
            <a:off x="4430712" y="2560637"/>
            <a:ext cx="5105400" cy="3829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Bone</a:t>
            </a:r>
            <a:endParaRPr lang="en-US" dirty="0"/>
          </a:p>
        </p:txBody>
      </p:sp>
      <p:sp>
        <p:nvSpPr>
          <p:cNvPr id="3" name="Content Placeholder 2"/>
          <p:cNvSpPr>
            <a:spLocks noGrp="1"/>
          </p:cNvSpPr>
          <p:nvPr>
            <p:ph idx="1"/>
          </p:nvPr>
        </p:nvSpPr>
        <p:spPr/>
        <p:txBody>
          <a:bodyPr/>
          <a:lstStyle/>
          <a:p>
            <a:r>
              <a:rPr lang="en-US" dirty="0" smtClean="0"/>
              <a:t>Bones begin as cartilage then harden to form bone (ossification)</a:t>
            </a: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Postmortem Damage </a:t>
            </a:r>
            <a:endParaRPr lang="en-US" dirty="0"/>
          </a:p>
        </p:txBody>
      </p:sp>
      <p:pic>
        <p:nvPicPr>
          <p:cNvPr id="4" name="Picture 5" descr="Gnawedbone"/>
          <p:cNvPicPr>
            <a:picLocks noChangeAspect="1" noChangeArrowheads="1"/>
          </p:cNvPicPr>
          <p:nvPr/>
        </p:nvPicPr>
        <p:blipFill>
          <a:blip r:embed="rId2"/>
          <a:srcRect b="14583"/>
          <a:stretch>
            <a:fillRect/>
          </a:stretch>
        </p:blipFill>
        <p:spPr bwMode="auto">
          <a:xfrm>
            <a:off x="2144712" y="2103437"/>
            <a:ext cx="5638800" cy="4816474"/>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http://www.youtube.com/watch?v=FGcN9_Gd5zQ</a:t>
            </a:r>
            <a:endParaRPr lang="en-US" dirty="0"/>
          </a:p>
          <a:p>
            <a:endParaRPr lang="en-US" dirty="0"/>
          </a:p>
        </p:txBody>
      </p:sp>
    </p:spTree>
    <p:extLst>
      <p:ext uri="{BB962C8B-B14F-4D97-AF65-F5344CB8AC3E}">
        <p14:creationId xmlns:p14="http://schemas.microsoft.com/office/powerpoint/2010/main" val="24112857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Trauma</a:t>
            </a:r>
            <a:endParaRPr lang="en-US" dirty="0"/>
          </a:p>
        </p:txBody>
      </p:sp>
      <p:sp>
        <p:nvSpPr>
          <p:cNvPr id="3" name="Content Placeholder 2"/>
          <p:cNvSpPr>
            <a:spLocks noGrp="1"/>
          </p:cNvSpPr>
          <p:nvPr>
            <p:ph idx="1"/>
          </p:nvPr>
        </p:nvSpPr>
        <p:spPr>
          <a:xfrm>
            <a:off x="0" y="1722437"/>
            <a:ext cx="10080625" cy="4471057"/>
          </a:xfrm>
        </p:spPr>
        <p:txBody>
          <a:bodyPr/>
          <a:lstStyle/>
          <a:p>
            <a:endParaRPr lang="en-US" dirty="0" smtClean="0"/>
          </a:p>
          <a:p>
            <a:r>
              <a:rPr lang="en-US" dirty="0" smtClean="0"/>
              <a:t>Sharp-force trauma, blunt force trauma, and gunshot wounds have distinct patterns</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Sharp force trauma</a:t>
            </a:r>
            <a:endParaRPr lang="en-US" dirty="0"/>
          </a:p>
        </p:txBody>
      </p:sp>
      <p:pic>
        <p:nvPicPr>
          <p:cNvPr id="4" name="Picture 3"/>
          <p:cNvPicPr>
            <a:picLocks noChangeAspect="1"/>
          </p:cNvPicPr>
          <p:nvPr/>
        </p:nvPicPr>
        <p:blipFill>
          <a:blip r:embed="rId2"/>
          <a:stretch>
            <a:fillRect/>
          </a:stretch>
        </p:blipFill>
        <p:spPr>
          <a:xfrm>
            <a:off x="1382712" y="1722437"/>
            <a:ext cx="6705600" cy="50292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Blunt force Trauma</a:t>
            </a:r>
            <a:endParaRPr lang="en-US" dirty="0"/>
          </a:p>
        </p:txBody>
      </p:sp>
      <p:pic>
        <p:nvPicPr>
          <p:cNvPr id="5" name="Picture 4"/>
          <p:cNvPicPr>
            <a:picLocks noChangeAspect="1"/>
          </p:cNvPicPr>
          <p:nvPr/>
        </p:nvPicPr>
        <p:blipFill>
          <a:blip r:embed="rId2"/>
          <a:stretch>
            <a:fillRect/>
          </a:stretch>
        </p:blipFill>
        <p:spPr>
          <a:xfrm>
            <a:off x="1154112" y="1642080"/>
            <a:ext cx="7239000" cy="5917595"/>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Gunshot wound</a:t>
            </a:r>
            <a:endParaRPr lang="en-US" dirty="0"/>
          </a:p>
        </p:txBody>
      </p:sp>
      <p:pic>
        <p:nvPicPr>
          <p:cNvPr id="4" name="Picture 3"/>
          <p:cNvPicPr>
            <a:picLocks noChangeAspect="1"/>
          </p:cNvPicPr>
          <p:nvPr/>
        </p:nvPicPr>
        <p:blipFill>
          <a:blip r:embed="rId2"/>
          <a:stretch>
            <a:fillRect/>
          </a:stretch>
        </p:blipFill>
        <p:spPr>
          <a:xfrm>
            <a:off x="696912" y="1570037"/>
            <a:ext cx="8505989" cy="5380038"/>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Video Case </a:t>
            </a:r>
            <a:br>
              <a:rPr lang="en-US" dirty="0" smtClean="0"/>
            </a:br>
            <a:r>
              <a:rPr lang="en-US" dirty="0" smtClean="0"/>
              <a:t>Study John Wayne </a:t>
            </a:r>
            <a:r>
              <a:rPr lang="en-US" dirty="0" err="1" smtClean="0"/>
              <a:t>Gacy</a:t>
            </a:r>
            <a:endParaRPr lang="en-US" dirty="0"/>
          </a:p>
        </p:txBody>
      </p:sp>
      <p:sp>
        <p:nvSpPr>
          <p:cNvPr id="3" name="Content Placeholder 2"/>
          <p:cNvSpPr>
            <a:spLocks noGrp="1"/>
          </p:cNvSpPr>
          <p:nvPr>
            <p:ph idx="1"/>
          </p:nvPr>
        </p:nvSpPr>
        <p:spPr>
          <a:xfrm>
            <a:off x="315912" y="1874837"/>
            <a:ext cx="9296400" cy="4343014"/>
          </a:xfrm>
        </p:spPr>
        <p:txBody>
          <a:bodyPr>
            <a:normAutofit lnSpcReduction="10000"/>
          </a:bodyPr>
          <a:lstStyle/>
          <a:p>
            <a:r>
              <a:rPr lang="en-US" sz="3200" dirty="0" smtClean="0">
                <a:solidFill>
                  <a:srgbClr val="00B050"/>
                </a:solidFill>
              </a:rPr>
              <a:t>Do Now</a:t>
            </a:r>
            <a:r>
              <a:rPr lang="en-US" sz="3200" dirty="0" smtClean="0"/>
              <a:t>: If more than one body is found, what specific bones can be used to figure out just how many victims are at the scene?</a:t>
            </a:r>
          </a:p>
          <a:p>
            <a:r>
              <a:rPr lang="en-US" sz="3200" dirty="0" smtClean="0"/>
              <a:t>Read the case study and answer questions about John </a:t>
            </a:r>
            <a:r>
              <a:rPr lang="en-US" sz="3200" dirty="0"/>
              <a:t>W</a:t>
            </a:r>
            <a:r>
              <a:rPr lang="en-US" sz="3200" dirty="0" smtClean="0"/>
              <a:t>ayne </a:t>
            </a:r>
            <a:r>
              <a:rPr lang="en-US" sz="3200" dirty="0" err="1" smtClean="0"/>
              <a:t>Gacy</a:t>
            </a:r>
            <a:r>
              <a:rPr lang="en-US" sz="3200" dirty="0" smtClean="0"/>
              <a:t>.</a:t>
            </a:r>
          </a:p>
          <a:p>
            <a:r>
              <a:rPr lang="en-US" sz="3200" dirty="0"/>
              <a:t>Watch the video on </a:t>
            </a:r>
            <a:endParaRPr lang="en-US" sz="3200" dirty="0" smtClean="0"/>
          </a:p>
          <a:p>
            <a:pPr marL="0" indent="0">
              <a:buNone/>
            </a:pPr>
            <a:r>
              <a:rPr lang="en-US" sz="3200" dirty="0"/>
              <a:t> </a:t>
            </a:r>
            <a:r>
              <a:rPr lang="en-US" sz="3200" dirty="0" smtClean="0"/>
              <a:t>    </a:t>
            </a:r>
            <a:r>
              <a:rPr lang="en-US" sz="3200" dirty="0" smtClean="0">
                <a:hlinkClick r:id="rId2"/>
              </a:rPr>
              <a:t>John Wayne </a:t>
            </a:r>
            <a:r>
              <a:rPr lang="en-US" sz="3200" dirty="0" err="1" smtClean="0">
                <a:hlinkClick r:id="rId2"/>
              </a:rPr>
              <a:t>Gacy</a:t>
            </a:r>
            <a:r>
              <a:rPr lang="en-US" sz="3200" dirty="0" smtClean="0">
                <a:hlinkClick r:id="rId2"/>
              </a:rPr>
              <a:t>.</a:t>
            </a:r>
            <a:endParaRPr lang="en-US" dirty="0"/>
          </a:p>
          <a:p>
            <a:endParaRPr lang="en-US" sz="3200" dirty="0" smtClean="0"/>
          </a:p>
        </p:txBody>
      </p:sp>
      <p:pic>
        <p:nvPicPr>
          <p:cNvPr id="1026" name="Picture 2" descr="http://operantconditioning.net/afsal/files/2012/04/john-wayne-gacy-clown-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4814433"/>
            <a:ext cx="4572000" cy="274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3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Skeleton Lab</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00B050"/>
                </a:solidFill>
              </a:rPr>
              <a:t>Do Now</a:t>
            </a:r>
            <a:r>
              <a:rPr lang="en-US" dirty="0" smtClean="0"/>
              <a:t>: At first glance, which skeleton is the female and why?</a:t>
            </a:r>
          </a:p>
          <a:p>
            <a:r>
              <a:rPr lang="en-US" dirty="0" smtClean="0"/>
              <a:t>Complete the skeleton observations lab and hand in.</a:t>
            </a:r>
          </a:p>
          <a:p>
            <a:r>
              <a:rPr lang="en-US" dirty="0" smtClean="0">
                <a:solidFill>
                  <a:srgbClr val="00B050"/>
                </a:solidFill>
              </a:rPr>
              <a:t>Closure</a:t>
            </a:r>
            <a:r>
              <a:rPr lang="en-US" dirty="0" smtClean="0"/>
              <a:t>: The skeletons are actually from India. Other than that, we are not sure what the age or gender is specifically because they were donated to the school. If we had funding, how could we get a better idea of who these people are?</a:t>
            </a:r>
            <a:endParaRPr lang="en-US" dirty="0"/>
          </a:p>
        </p:txBody>
      </p:sp>
    </p:spTree>
    <p:extLst>
      <p:ext uri="{BB962C8B-B14F-4D97-AF65-F5344CB8AC3E}">
        <p14:creationId xmlns:p14="http://schemas.microsoft.com/office/powerpoint/2010/main" val="228155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Body Farm</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http://www.youtube.com/watch?v=-qZmLo8qIx4</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206 Bones in Human Body</a:t>
            </a:r>
            <a:endParaRPr lang="en-US" dirty="0"/>
          </a:p>
        </p:txBody>
      </p:sp>
      <p:sp>
        <p:nvSpPr>
          <p:cNvPr id="3" name="Content Placeholder 2"/>
          <p:cNvSpPr>
            <a:spLocks noGrp="1"/>
          </p:cNvSpPr>
          <p:nvPr>
            <p:ph idx="1"/>
          </p:nvPr>
        </p:nvSpPr>
        <p:spPr/>
        <p:txBody>
          <a:bodyPr/>
          <a:lstStyle/>
          <a:p>
            <a:r>
              <a:rPr lang="en-US" u="sng" dirty="0" smtClean="0"/>
              <a:t>Joint</a:t>
            </a:r>
            <a:r>
              <a:rPr lang="en-US" dirty="0" smtClean="0"/>
              <a:t>- location where bones meet</a:t>
            </a:r>
          </a:p>
          <a:p>
            <a:r>
              <a:rPr lang="en-US" u="sng" dirty="0" smtClean="0"/>
              <a:t>Cartilage</a:t>
            </a:r>
            <a:r>
              <a:rPr lang="en-US" dirty="0" smtClean="0"/>
              <a:t>- found at ends of bones and protect bone</a:t>
            </a:r>
          </a:p>
          <a:p>
            <a:r>
              <a:rPr lang="en-US" u="sng" dirty="0" smtClean="0"/>
              <a:t>Ligaments</a:t>
            </a:r>
            <a:r>
              <a:rPr lang="en-US" dirty="0" smtClean="0"/>
              <a:t>- connects bones to bones</a:t>
            </a:r>
          </a:p>
          <a:p>
            <a:r>
              <a:rPr lang="en-US" u="sng" dirty="0" smtClean="0"/>
              <a:t>Tendons</a:t>
            </a:r>
            <a:r>
              <a:rPr lang="en-US" dirty="0" smtClean="0"/>
              <a:t>- connect muscle to bone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Basic Bones</a:t>
            </a:r>
          </a:p>
        </p:txBody>
      </p:sp>
      <p:sp>
        <p:nvSpPr>
          <p:cNvPr id="4" name="TextBox 3"/>
          <p:cNvSpPr txBox="1"/>
          <p:nvPr/>
        </p:nvSpPr>
        <p:spPr>
          <a:xfrm>
            <a:off x="620712" y="1874837"/>
            <a:ext cx="8153400" cy="1409040"/>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3600" dirty="0" smtClean="0">
                <a:latin typeface="Arial Black" pitchFamily="34" charset="0"/>
              </a:rPr>
              <a:t>SKULL</a:t>
            </a:r>
          </a:p>
          <a:p>
            <a:pPr algn="ctr"/>
            <a:r>
              <a:rPr lang="en-US" sz="2800" dirty="0" smtClean="0">
                <a:latin typeface="Arial Black" pitchFamily="34" charset="0"/>
              </a:rPr>
              <a:t>Contains bones of the </a:t>
            </a:r>
          </a:p>
          <a:p>
            <a:pPr algn="ctr"/>
            <a:r>
              <a:rPr lang="en-US" sz="2800" dirty="0" smtClean="0">
                <a:latin typeface="Arial Black" pitchFamily="34" charset="0"/>
              </a:rPr>
              <a:t>cranium and face</a:t>
            </a:r>
            <a:endParaRPr lang="en-US" sz="2800" dirty="0">
              <a:latin typeface="Arial Black" pitchFamily="34" charset="0"/>
            </a:endParaRPr>
          </a:p>
        </p:txBody>
      </p:sp>
      <p:pic>
        <p:nvPicPr>
          <p:cNvPr id="94216" name="Picture 8" descr="http://0.tqn.com/d/archaeology/1/0/9/A/flores1.jpg"/>
          <p:cNvPicPr>
            <a:picLocks noChangeAspect="1" noChangeArrowheads="1"/>
          </p:cNvPicPr>
          <p:nvPr/>
        </p:nvPicPr>
        <p:blipFill>
          <a:blip r:embed="rId3" cstate="print"/>
          <a:srcRect l="46761"/>
          <a:stretch>
            <a:fillRect/>
          </a:stretch>
        </p:blipFill>
        <p:spPr bwMode="auto">
          <a:xfrm>
            <a:off x="3135312" y="3291571"/>
            <a:ext cx="2971800" cy="4268104"/>
          </a:xfrm>
          <a:prstGeom prst="rect">
            <a:avLst/>
          </a:prstGeom>
          <a:noFill/>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Basic Bones</a:t>
            </a:r>
          </a:p>
        </p:txBody>
      </p:sp>
      <p:sp>
        <p:nvSpPr>
          <p:cNvPr id="3" name="TextBox 2"/>
          <p:cNvSpPr txBox="1"/>
          <p:nvPr/>
        </p:nvSpPr>
        <p:spPr>
          <a:xfrm>
            <a:off x="315912" y="1646237"/>
            <a:ext cx="3733800" cy="1008289"/>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3600" dirty="0" smtClean="0">
                <a:latin typeface="Arial Black" pitchFamily="34" charset="0"/>
              </a:rPr>
              <a:t>HUMERUS</a:t>
            </a:r>
          </a:p>
          <a:p>
            <a:pPr algn="ctr"/>
            <a:r>
              <a:rPr lang="en-US" sz="2800" dirty="0" smtClean="0">
                <a:latin typeface="Arial Black" pitchFamily="34" charset="0"/>
              </a:rPr>
              <a:t>Upper arm bone</a:t>
            </a:r>
            <a:endParaRPr lang="en-US" sz="2800" dirty="0">
              <a:latin typeface="Arial Black" pitchFamily="34" charset="0"/>
            </a:endParaRPr>
          </a:p>
        </p:txBody>
      </p:sp>
      <p:sp>
        <p:nvSpPr>
          <p:cNvPr id="4" name="TextBox 3"/>
          <p:cNvSpPr txBox="1"/>
          <p:nvPr/>
        </p:nvSpPr>
        <p:spPr>
          <a:xfrm>
            <a:off x="4202112" y="1646237"/>
            <a:ext cx="4572000" cy="1008289"/>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3600" dirty="0" smtClean="0">
                <a:latin typeface="Arial Black" pitchFamily="34" charset="0"/>
              </a:rPr>
              <a:t>ULNA &amp; RADIUS</a:t>
            </a:r>
          </a:p>
          <a:p>
            <a:pPr algn="ctr"/>
            <a:r>
              <a:rPr lang="en-US" sz="2800" dirty="0" smtClean="0">
                <a:latin typeface="Arial Black" pitchFamily="34" charset="0"/>
              </a:rPr>
              <a:t>Forearm bones</a:t>
            </a:r>
            <a:endParaRPr lang="en-US" sz="2800" dirty="0">
              <a:latin typeface="Arial Black" pitchFamily="34" charset="0"/>
            </a:endParaRPr>
          </a:p>
        </p:txBody>
      </p:sp>
      <p:pic>
        <p:nvPicPr>
          <p:cNvPr id="92162" name="Picture 2" descr="http://cdn0.sbnation.com/imported_assets/816631/A4radius.jpg"/>
          <p:cNvPicPr>
            <a:picLocks noChangeAspect="1" noChangeArrowheads="1"/>
          </p:cNvPicPr>
          <p:nvPr/>
        </p:nvPicPr>
        <p:blipFill>
          <a:blip r:embed="rId3" cstate="print"/>
          <a:srcRect b="2562"/>
          <a:stretch>
            <a:fillRect/>
          </a:stretch>
        </p:blipFill>
        <p:spPr bwMode="auto">
          <a:xfrm>
            <a:off x="3592512" y="2911475"/>
            <a:ext cx="2640032" cy="4648200"/>
          </a:xfrm>
          <a:prstGeom prst="rect">
            <a:avLst/>
          </a:prstGeom>
          <a:noFill/>
          <a:ln w="25400" cmpd="sng">
            <a:solidFill>
              <a:schemeClr val="accent2"/>
            </a:solidFill>
          </a:ln>
          <a:scene3d>
            <a:camera prst="orthographicFront"/>
            <a:lightRig rig="threePt" dir="t"/>
          </a:scene3d>
          <a:sp3d extrusionH="127000">
            <a:extrusionClr>
              <a:schemeClr val="bg1"/>
            </a:extrusionClr>
          </a:sp3d>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Basic Bones - Pelvis</a:t>
            </a:r>
          </a:p>
        </p:txBody>
      </p:sp>
      <p:sp>
        <p:nvSpPr>
          <p:cNvPr id="4" name="TextBox 3"/>
          <p:cNvSpPr txBox="1"/>
          <p:nvPr/>
        </p:nvSpPr>
        <p:spPr>
          <a:xfrm>
            <a:off x="1001712" y="1874837"/>
            <a:ext cx="2667000" cy="2210542"/>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3600" dirty="0" smtClean="0">
                <a:latin typeface="Arial Black" pitchFamily="34" charset="0"/>
              </a:rPr>
              <a:t>SACRUM</a:t>
            </a:r>
          </a:p>
          <a:p>
            <a:pPr algn="ctr"/>
            <a:r>
              <a:rPr lang="en-US" sz="2800" dirty="0" smtClean="0">
                <a:latin typeface="Arial Black" pitchFamily="34" charset="0"/>
              </a:rPr>
              <a:t>Triangular bone at the end of the spine</a:t>
            </a:r>
            <a:endParaRPr lang="en-US" sz="2800" dirty="0">
              <a:latin typeface="Arial Black" pitchFamily="34" charset="0"/>
            </a:endParaRPr>
          </a:p>
        </p:txBody>
      </p:sp>
      <p:pic>
        <p:nvPicPr>
          <p:cNvPr id="81922" name="Picture 2" descr="http://www.nlm.nih.gov/medlineplus/ency/images/ency/fullsize/19464.jpg"/>
          <p:cNvPicPr>
            <a:picLocks noChangeAspect="1" noChangeArrowheads="1"/>
          </p:cNvPicPr>
          <p:nvPr/>
        </p:nvPicPr>
        <p:blipFill>
          <a:blip r:embed="rId3" cstate="print"/>
          <a:srcRect/>
          <a:stretch>
            <a:fillRect/>
          </a:stretch>
        </p:blipFill>
        <p:spPr bwMode="auto">
          <a:xfrm>
            <a:off x="315912" y="4283075"/>
            <a:ext cx="4095749" cy="3276600"/>
          </a:xfrm>
          <a:prstGeom prst="rect">
            <a:avLst/>
          </a:prstGeom>
          <a:noFill/>
        </p:spPr>
      </p:pic>
      <p:pic>
        <p:nvPicPr>
          <p:cNvPr id="48132" name="Picture 4" descr="http://images.ddccdn.com/cg/images/en1291214.jpg">
            <a:hlinkClick r:id="rId4"/>
          </p:cNvPr>
          <p:cNvPicPr>
            <a:picLocks noChangeAspect="1" noChangeArrowheads="1"/>
          </p:cNvPicPr>
          <p:nvPr/>
        </p:nvPicPr>
        <p:blipFill>
          <a:blip r:embed="rId5" cstate="print"/>
          <a:srcRect/>
          <a:stretch>
            <a:fillRect/>
          </a:stretch>
        </p:blipFill>
        <p:spPr bwMode="auto">
          <a:xfrm>
            <a:off x="4659312" y="3967388"/>
            <a:ext cx="4191000" cy="3592287"/>
          </a:xfrm>
          <a:prstGeom prst="rect">
            <a:avLst/>
          </a:prstGeom>
          <a:noFill/>
        </p:spPr>
      </p:pic>
      <p:sp>
        <p:nvSpPr>
          <p:cNvPr id="7" name="TextBox 6"/>
          <p:cNvSpPr txBox="1"/>
          <p:nvPr/>
        </p:nvSpPr>
        <p:spPr>
          <a:xfrm>
            <a:off x="5573712" y="2560637"/>
            <a:ext cx="2667000" cy="1008289"/>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3600" dirty="0" smtClean="0">
                <a:latin typeface="Arial Black" pitchFamily="34" charset="0"/>
              </a:rPr>
              <a:t>COXAL</a:t>
            </a:r>
          </a:p>
          <a:p>
            <a:pPr algn="ctr"/>
            <a:r>
              <a:rPr lang="en-US" sz="2800" dirty="0" smtClean="0">
                <a:latin typeface="Arial Black" pitchFamily="34" charset="0"/>
              </a:rPr>
              <a:t>Hip Bones</a:t>
            </a:r>
            <a:endParaRPr lang="en-US" sz="2800" dirty="0">
              <a:latin typeface="Arial Black" pitchFamily="34" charset="0"/>
            </a:endParaRP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unit 2 evidence and CSI.pptx</Template>
  <TotalTime>10223</TotalTime>
  <Words>1170</Words>
  <Application>Microsoft Office PowerPoint</Application>
  <PresentationFormat>Custom</PresentationFormat>
  <Paragraphs>200</Paragraphs>
  <Slides>58</Slides>
  <Notes>21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Inkwell</vt:lpstr>
      <vt:lpstr>PowerPoint Presentation</vt:lpstr>
      <vt:lpstr>Identifying Bones </vt:lpstr>
      <vt:lpstr>To Do List</vt:lpstr>
      <vt:lpstr>What is Forensic Anthropology?</vt:lpstr>
      <vt:lpstr>Development of Bone</vt:lpstr>
      <vt:lpstr>206 Bones in Human Body</vt:lpstr>
      <vt:lpstr>Basic Bones</vt:lpstr>
      <vt:lpstr>Basic Bones</vt:lpstr>
      <vt:lpstr>Basic Bones - Pelvis</vt:lpstr>
      <vt:lpstr>Basic Bones</vt:lpstr>
      <vt:lpstr>Male versus Female Bones</vt:lpstr>
      <vt:lpstr>Male or Female?</vt:lpstr>
      <vt:lpstr>Male vs Female:  Orbits</vt:lpstr>
      <vt:lpstr>Male vs Female:  The Jaw</vt:lpstr>
      <vt:lpstr>Male vs Female:  Frontal Bone</vt:lpstr>
      <vt:lpstr>Male vs Female:   Occipital bone (back of skull)</vt:lpstr>
      <vt:lpstr>Male vs Female:   Shape of Pelvic Cavity</vt:lpstr>
      <vt:lpstr>Male vs Female:  Subpubic Angle</vt:lpstr>
      <vt:lpstr>Male vs Female:  Sacrum</vt:lpstr>
      <vt:lpstr>Male vs. Female</vt:lpstr>
      <vt:lpstr>Age of Bones</vt:lpstr>
      <vt:lpstr>Determining Age</vt:lpstr>
      <vt:lpstr>Age: Infant or Not?</vt:lpstr>
      <vt:lpstr>Age:  Sutures are where  skull bones connect</vt:lpstr>
      <vt:lpstr>Age- Epiphysis</vt:lpstr>
      <vt:lpstr>PowerPoint Presentation</vt:lpstr>
      <vt:lpstr>Age</vt:lpstr>
      <vt:lpstr>Example:</vt:lpstr>
      <vt:lpstr>Age:  Teeth</vt:lpstr>
      <vt:lpstr>PowerPoint Presentation</vt:lpstr>
      <vt:lpstr>Determining Height</vt:lpstr>
      <vt:lpstr>Determining Height</vt:lpstr>
      <vt:lpstr>Determining Height</vt:lpstr>
      <vt:lpstr>Objective: Finish the Height Lab</vt:lpstr>
      <vt:lpstr>Determining Race</vt:lpstr>
      <vt:lpstr>Race (ancestry)</vt:lpstr>
      <vt:lpstr>PowerPoint Presentation</vt:lpstr>
      <vt:lpstr>Facial Reconstruction</vt:lpstr>
      <vt:lpstr>Facial Reconstruction</vt:lpstr>
      <vt:lpstr>Facial Reconstruction</vt:lpstr>
      <vt:lpstr>Facial Reconstruction</vt:lpstr>
      <vt:lpstr>DNA in Bones</vt:lpstr>
      <vt:lpstr>DNA Evidence</vt:lpstr>
      <vt:lpstr>PowerPoint Presentation</vt:lpstr>
      <vt:lpstr>Bone Trauma</vt:lpstr>
      <vt:lpstr>Skeletal Trauma Analysis</vt:lpstr>
      <vt:lpstr>PowerPoint Presentation</vt:lpstr>
      <vt:lpstr>Perimortem damage</vt:lpstr>
      <vt:lpstr>Perimortem  vs Antimortem Ex. Sword wound</vt:lpstr>
      <vt:lpstr>Postmortem Damage </vt:lpstr>
      <vt:lpstr>PowerPoint Presentation</vt:lpstr>
      <vt:lpstr>Types of Trauma</vt:lpstr>
      <vt:lpstr>Sharp force trauma</vt:lpstr>
      <vt:lpstr>Blunt force Trauma</vt:lpstr>
      <vt:lpstr>Gunshot wound</vt:lpstr>
      <vt:lpstr>Objective: Video Case  Study John Wayne Gacy</vt:lpstr>
      <vt:lpstr>Skeleton Lab</vt:lpstr>
      <vt:lpstr>The Body Farm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creator>Denise Kazimer</dc:creator>
  <cp:lastModifiedBy>WFSD</cp:lastModifiedBy>
  <cp:revision>188</cp:revision>
  <cp:lastPrinted>1601-01-01T00:00:00Z</cp:lastPrinted>
  <dcterms:created xsi:type="dcterms:W3CDTF">2013-10-06T13:16:47Z</dcterms:created>
  <dcterms:modified xsi:type="dcterms:W3CDTF">2015-11-03T16:12:58Z</dcterms:modified>
</cp:coreProperties>
</file>