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1" r:id="rId3"/>
    <p:sldId id="262" r:id="rId4"/>
    <p:sldId id="265" r:id="rId5"/>
    <p:sldId id="271" r:id="rId6"/>
    <p:sldId id="269" r:id="rId7"/>
    <p:sldId id="275" r:id="rId8"/>
    <p:sldId id="276" r:id="rId9"/>
    <p:sldId id="270" r:id="rId10"/>
    <p:sldId id="272" r:id="rId11"/>
    <p:sldId id="304" r:id="rId12"/>
    <p:sldId id="277" r:id="rId13"/>
    <p:sldId id="279" r:id="rId14"/>
    <p:sldId id="280" r:id="rId15"/>
    <p:sldId id="278" r:id="rId16"/>
    <p:sldId id="292" r:id="rId17"/>
    <p:sldId id="281" r:id="rId18"/>
    <p:sldId id="307" r:id="rId19"/>
    <p:sldId id="308" r:id="rId20"/>
    <p:sldId id="263" r:id="rId21"/>
    <p:sldId id="259" r:id="rId22"/>
    <p:sldId id="296" r:id="rId23"/>
    <p:sldId id="305" r:id="rId24"/>
    <p:sldId id="295" r:id="rId25"/>
    <p:sldId id="283" r:id="rId26"/>
    <p:sldId id="297" r:id="rId27"/>
    <p:sldId id="309" r:id="rId28"/>
    <p:sldId id="310" r:id="rId29"/>
    <p:sldId id="311" r:id="rId30"/>
    <p:sldId id="312" r:id="rId31"/>
    <p:sldId id="313" r:id="rId32"/>
    <p:sldId id="315" r:id="rId33"/>
    <p:sldId id="314" r:id="rId34"/>
    <p:sldId id="306" r:id="rId35"/>
    <p:sldId id="301" r:id="rId36"/>
    <p:sldId id="31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 snapToObjects="1"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00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44721-F788-2241-9300-FBDD5BDFE53F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A421-AF19-4F42-9822-A53BCF5B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mtDNA</a:t>
            </a:r>
            <a:r>
              <a:rPr lang="en-US" dirty="0" smtClean="0"/>
              <a:t> done from mitochondria</a:t>
            </a:r>
            <a:r>
              <a:rPr lang="en-US" baseline="0" dirty="0" smtClean="0"/>
              <a:t> in shaft cells.  Come from maternal blood line so not individual evidence but links to suspect and maternal side of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A421-AF19-4F42-9822-A53BCF5BB2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A421-AF19-4F42-9822-A53BCF5BB24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Exhibits stretching and damage to root area and may have tissue attached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A421-AF19-4F42-9822-A53BCF5BB24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A421-AF19-4F42-9822-A53BCF5BB24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A421-AF19-4F42-9822-A53BCF5BB24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1" y="3124200"/>
            <a:ext cx="6477000" cy="1914144"/>
          </a:xfrm>
        </p:spPr>
        <p:txBody>
          <a:bodyPr vert="horz" lIns="45715" tIns="0" rIns="45715" bIns="0" rtlCol="0" anchor="b" anchorCtr="0">
            <a:noAutofit/>
          </a:bodyPr>
          <a:lstStyle>
            <a:lvl1pPr algn="l" defTabSz="91430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1" y="5056632"/>
            <a:ext cx="6477000" cy="704088"/>
          </a:xfrm>
        </p:spPr>
        <p:txBody>
          <a:bodyPr vert="horz" lIns="91430" tIns="0" rIns="45715" bIns="0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1" y="6300216"/>
            <a:ext cx="685800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r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9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1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1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3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9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1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9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8" y="3682580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2" y="241257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0" y="403038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1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3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5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3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8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5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2" y="304999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0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7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9" y="6242050"/>
            <a:ext cx="587375" cy="4889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80" y="273629"/>
            <a:ext cx="75096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5837760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6"/>
            <a:ext cx="4724400" cy="1209964"/>
          </a:xfrm>
        </p:spPr>
        <p:txBody>
          <a:bodyPr lIns="45715" tIns="0" rIns="45715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30" tIns="0" rIns="45715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5"/>
            <a:ext cx="1981200" cy="273050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5"/>
            <a:ext cx="3810000" cy="2730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7" y="6312393"/>
            <a:ext cx="685800" cy="26508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1"/>
            <a:ext cx="7772400" cy="1362075"/>
          </a:xfrm>
        </p:spPr>
        <p:txBody>
          <a:bodyPr vert="horz" lIns="45715" tIns="0" rIns="45715" bIns="0" rtlCol="0" anchor="b" anchorCtr="0">
            <a:noAutofit/>
          </a:bodyPr>
          <a:lstStyle>
            <a:lvl1pPr algn="l" defTabSz="91430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7"/>
            <a:ext cx="7772400" cy="987552"/>
          </a:xfrm>
        </p:spPr>
        <p:txBody>
          <a:bodyPr vert="horz" lIns="91430" tIns="0" rIns="45715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05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8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4"/>
            <a:ext cx="5334000" cy="1362075"/>
          </a:xfrm>
        </p:spPr>
        <p:txBody>
          <a:bodyPr lIns="45715" tIns="0" rIns="45715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9"/>
            <a:ext cx="5334000" cy="983087"/>
          </a:xfrm>
        </p:spPr>
        <p:txBody>
          <a:bodyPr tIns="0" rIns="45715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6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8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7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7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8" y="1419367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897041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897041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897041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897041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9D851AA-148E-8343-B4EF-1E7E864C04B8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C87824B2-970F-FC4D-8DB1-C803970E0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1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126" y="503238"/>
            <a:ext cx="7313613" cy="868362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95600" y="6173788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Screen Shot 2013-10-05 at 3.36.33 PM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4160" y="249146"/>
            <a:ext cx="1382400" cy="1257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ctr" defTabSz="91430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2" indent="-463502" algn="l" defTabSz="914305" rtl="0" eaLnBrk="1" latinLnBrk="0" hangingPunct="1">
        <a:spcBef>
          <a:spcPts val="2000"/>
        </a:spcBef>
        <a:buSzPct val="90000"/>
        <a:buFontTx/>
        <a:buBlip>
          <a:blip r:embed="rId27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5" indent="-457153" algn="l" defTabSz="914305" rtl="0" eaLnBrk="1" latinLnBrk="0" hangingPunct="1">
        <a:spcBef>
          <a:spcPts val="600"/>
        </a:spcBef>
        <a:buSzPct val="90000"/>
        <a:buFontTx/>
        <a:buBlip>
          <a:blip r:embed="rId28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582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60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137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gS6k-Dcn7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4QtI_b3tu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Unit 5:  Hair</a:t>
            </a:r>
            <a:endParaRPr lang="en-US" dirty="0"/>
          </a:p>
        </p:txBody>
      </p:sp>
      <p:pic>
        <p:nvPicPr>
          <p:cNvPr id="10" name="Picture Placeholder 9" descr="images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6626" b="6626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2646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Cuticle Structure: Imbricate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399" y="2514600"/>
            <a:ext cx="8799513" cy="91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Scales flattened and close together  (draw a pic in notes)</a:t>
            </a:r>
          </a:p>
          <a:p>
            <a:r>
              <a:rPr lang="en-US" sz="2800" dirty="0" smtClean="0"/>
              <a:t>Human hair has imbricate structure</a:t>
            </a:r>
          </a:p>
        </p:txBody>
      </p:sp>
      <p:pic>
        <p:nvPicPr>
          <p:cNvPr id="8" name="Picture 7" descr="Screen Shot 2013-11-03 at 5.08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282" y="3276599"/>
            <a:ext cx="1588637" cy="3581400"/>
          </a:xfrm>
          <a:prstGeom prst="rect">
            <a:avLst/>
          </a:prstGeom>
        </p:spPr>
      </p:pic>
      <p:pic>
        <p:nvPicPr>
          <p:cNvPr id="9" name="Picture 8" descr="Screen Shot 2013-11-03 at 4.56.2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756283"/>
            <a:ext cx="4902200" cy="2622033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550127" y="503238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0070C0"/>
                </a:solidFill>
              </a:rPr>
              <a:t>Objective</a:t>
            </a:r>
            <a:r>
              <a:rPr lang="en-US" sz="280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Hair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Medulla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8228013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3 types in Humans: </a:t>
            </a:r>
          </a:p>
          <a:p>
            <a:pPr marL="1200102" lvl="1" indent="-742950">
              <a:buFont typeface="+mj-lt"/>
              <a:buAutoNum type="arabicPeriod"/>
            </a:pPr>
            <a:r>
              <a:rPr lang="en-US" dirty="0" smtClean="0"/>
              <a:t>Interrupted</a:t>
            </a:r>
          </a:p>
          <a:p>
            <a:pPr marL="1200102" lvl="1" indent="-742950">
              <a:buFont typeface="+mj-lt"/>
              <a:buAutoNum type="arabicPeriod"/>
            </a:pPr>
            <a:r>
              <a:rPr lang="en-US" dirty="0" smtClean="0"/>
              <a:t>Fragmented/Absent</a:t>
            </a:r>
          </a:p>
          <a:p>
            <a:pPr marL="1200102" lvl="1" indent="-742950">
              <a:buFont typeface="+mj-lt"/>
              <a:buAutoNum type="arabicPeriod"/>
            </a:pPr>
            <a:r>
              <a:rPr lang="en-US" dirty="0" smtClean="0"/>
              <a:t>Continuous</a:t>
            </a:r>
          </a:p>
        </p:txBody>
      </p:sp>
      <p:pic>
        <p:nvPicPr>
          <p:cNvPr id="4" name="Picture 5" descr="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6631" y="3505200"/>
            <a:ext cx="369736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550127" y="304800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0070C0"/>
                </a:solidFill>
              </a:rPr>
              <a:t>Objective</a:t>
            </a:r>
            <a:r>
              <a:rPr lang="en-US" sz="280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901" y="1876816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Medulla: Interrupted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7313613" cy="1524000"/>
          </a:xfrm>
        </p:spPr>
        <p:txBody>
          <a:bodyPr/>
          <a:lstStyle/>
          <a:p>
            <a:r>
              <a:rPr lang="en-US" dirty="0" smtClean="0"/>
              <a:t>Medulla is seen as individual cells or fragments in repeating intervals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4000500"/>
            <a:ext cx="4445000" cy="285750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550127" y="304800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0070C0"/>
                </a:solidFill>
              </a:rPr>
              <a:t>Objective</a:t>
            </a:r>
            <a:r>
              <a:rPr lang="en-US" sz="280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126" y="1524000"/>
            <a:ext cx="8289074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Medulla: Fragmented/ Absent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401910"/>
            <a:ext cx="7162800" cy="1617662"/>
          </a:xfrm>
        </p:spPr>
        <p:txBody>
          <a:bodyPr/>
          <a:lstStyle/>
          <a:p>
            <a:r>
              <a:rPr lang="en-US" dirty="0" smtClean="0"/>
              <a:t>Fragmented: few parts visible</a:t>
            </a:r>
          </a:p>
          <a:p>
            <a:r>
              <a:rPr lang="en-US" dirty="0" smtClean="0"/>
              <a:t>Absent: no medulla visible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0"/>
            <a:ext cx="4445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0" y="4000500"/>
            <a:ext cx="4445000" cy="285750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550127" y="304800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0070C0"/>
                </a:solidFill>
              </a:rPr>
              <a:t>Objective</a:t>
            </a:r>
            <a:r>
              <a:rPr lang="en-US" sz="280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582" y="152400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Medulla: Continuous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92362"/>
            <a:ext cx="6858000" cy="855662"/>
          </a:xfrm>
        </p:spPr>
        <p:txBody>
          <a:bodyPr/>
          <a:lstStyle/>
          <a:p>
            <a:r>
              <a:rPr lang="en-US" dirty="0" smtClean="0"/>
              <a:t>Formed as a solid center 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37840"/>
            <a:ext cx="4876800" cy="382016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304800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0070C0"/>
                </a:solidFill>
              </a:rPr>
              <a:t>Objective</a:t>
            </a:r>
            <a:r>
              <a:rPr lang="en-US" sz="280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14800"/>
            <a:ext cx="7772400" cy="1362075"/>
          </a:xfrm>
        </p:spPr>
        <p:txBody>
          <a:bodyPr/>
          <a:lstStyle/>
          <a:p>
            <a:r>
              <a:rPr lang="en-US" dirty="0" smtClean="0"/>
              <a:t>Animal Vs. Human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The medullary Index is the </a:t>
            </a:r>
            <a:r>
              <a:rPr lang="en-US" dirty="0"/>
              <a:t>r</a:t>
            </a:r>
            <a:r>
              <a:rPr lang="en-US" dirty="0" smtClean="0"/>
              <a:t>atio of diameter of medulla to the overall diameter of the hair</a:t>
            </a:r>
          </a:p>
          <a:p>
            <a:r>
              <a:rPr lang="en-US" dirty="0" smtClean="0"/>
              <a:t>Medullary index:</a:t>
            </a:r>
          </a:p>
          <a:p>
            <a:pPr lvl="1"/>
            <a:r>
              <a:rPr lang="en-US" dirty="0" smtClean="0"/>
              <a:t>Humans &lt; 1/3</a:t>
            </a:r>
          </a:p>
          <a:p>
            <a:pPr lvl="1"/>
            <a:r>
              <a:rPr lang="en-US" dirty="0" smtClean="0"/>
              <a:t>Animal   </a:t>
            </a:r>
            <a:r>
              <a:rPr lang="en-US" u="sng" dirty="0" smtClean="0"/>
              <a:t>&gt;</a:t>
            </a:r>
            <a:r>
              <a:rPr lang="en-US" dirty="0" smtClean="0"/>
              <a:t> 1/2</a:t>
            </a:r>
            <a:r>
              <a:rPr lang="en-US" u="sng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0127" y="381000"/>
            <a:ext cx="6917474" cy="1020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43200"/>
            <a:ext cx="4876800" cy="382016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304800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0070C0"/>
                </a:solidFill>
              </a:rPr>
              <a:t>Objective</a:t>
            </a:r>
            <a:r>
              <a:rPr lang="en-US" sz="2800" smtClean="0"/>
              <a:t>: SWBAT identify forensic evidence found in hair samples.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0393" y="1524000"/>
            <a:ext cx="7313613" cy="40560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Measure the medulla and the entire hair cross sections and divide.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2971800"/>
            <a:ext cx="220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medulla is half the size of this hair, therefore, it is animal hair.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22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hair is 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5138"/>
            <a:ext cx="8915400" cy="4056062"/>
          </a:xfrm>
        </p:spPr>
        <p:txBody>
          <a:bodyPr>
            <a:normAutofit/>
          </a:bodyPr>
          <a:lstStyle/>
          <a:p>
            <a:r>
              <a:rPr lang="en-US" dirty="0"/>
              <a:t>Hair is the most frequently found piece of trace evidence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Hair is usually </a:t>
            </a:r>
            <a:r>
              <a:rPr lang="en-US" b="1" dirty="0" smtClean="0"/>
              <a:t>Class evidence </a:t>
            </a:r>
            <a:r>
              <a:rPr lang="en-US" i="1" dirty="0" smtClean="0"/>
              <a:t>unless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DNA in root is found = </a:t>
            </a:r>
            <a:r>
              <a:rPr lang="en-US" b="1" dirty="0" smtClean="0"/>
              <a:t>individual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Sometimes </a:t>
            </a:r>
            <a:r>
              <a:rPr lang="en-US" dirty="0" err="1" smtClean="0"/>
              <a:t>mtDNA</a:t>
            </a:r>
            <a:r>
              <a:rPr lang="en-US" dirty="0" smtClean="0"/>
              <a:t> testing can be done (still class evidence but more narrowed)  </a:t>
            </a:r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548039" y="381000"/>
            <a:ext cx="6917474" cy="1020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9149"/>
            <a:ext cx="7313613" cy="86836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Naturally Shed Hair</a:t>
            </a:r>
            <a:r>
              <a:rPr lang="en-US" dirty="0" smtClean="0">
                <a:solidFill>
                  <a:srgbClr val="FF0000"/>
                </a:solidFill>
              </a:rPr>
              <a:t>: rounded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3-10-16 at 8.17.07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539" y="2477511"/>
            <a:ext cx="5623661" cy="3924670"/>
          </a:xfr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85800" y="304800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0070C0"/>
                </a:solidFill>
              </a:rPr>
              <a:t>Objective</a:t>
            </a:r>
            <a:r>
              <a:rPr lang="en-US" sz="2800" smtClean="0"/>
              <a:t>: SWBAT determine the condition of hair and generate an idea on how it was lost.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98638"/>
            <a:ext cx="8991600" cy="868362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Forcible Removal of Hair</a:t>
            </a:r>
            <a:r>
              <a:rPr lang="en-US" sz="4000" dirty="0" smtClean="0">
                <a:solidFill>
                  <a:srgbClr val="FF0000"/>
                </a:solidFill>
              </a:rPr>
              <a:t>: bent or pointed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3-10-16 at 8.17.19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2432" y="3581400"/>
            <a:ext cx="4581567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000"/>
            <a:ext cx="4852737" cy="307340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550127" y="304800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0070C0"/>
                </a:solidFill>
              </a:rPr>
              <a:t>Objective</a:t>
            </a:r>
            <a:r>
              <a:rPr lang="en-US" sz="280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30" y="167640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Burned Hair: black and bent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14" descr="Figure 74 is a photomicrograph of burned hai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667000"/>
            <a:ext cx="5172075" cy="394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576285" y="203995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determine the condition of hair and generate an idea on how it was lost.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Toxicology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127" y="1325562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Toxicology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41" y="1995087"/>
            <a:ext cx="8839200" cy="4831597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539689" y="304800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0070C0"/>
                </a:solidFill>
              </a:rPr>
              <a:t>Objective</a:t>
            </a:r>
            <a:r>
              <a:rPr lang="en-US" sz="2800" smtClean="0"/>
              <a:t>: SWBAT determine the condition of hair and generate an idea on how it was lost.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7772400" cy="4343400"/>
          </a:xfrm>
        </p:spPr>
        <p:txBody>
          <a:bodyPr/>
          <a:lstStyle/>
          <a:p>
            <a:r>
              <a:rPr lang="en-US" dirty="0" smtClean="0"/>
              <a:t>Hair grows approximately 0.5 inches (1.3cm) per month.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133600"/>
            <a:ext cx="3886200" cy="5511800"/>
          </a:xfrm>
          <a:prstGeom prst="rect">
            <a:avLst/>
          </a:prstGeom>
          <a:scene3d>
            <a:camera prst="orthographicFront">
              <a:rot lat="21299997" lon="0" rev="16200000"/>
            </a:camera>
            <a:lightRig rig="threePt" dir="t"/>
          </a:scene3d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3849688" y="5867400"/>
            <a:ext cx="1600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486400" y="5867400"/>
            <a:ext cx="1600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514600" y="5753100"/>
            <a:ext cx="1600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4344194"/>
            <a:ext cx="502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781300" y="4533900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836318" y="4535488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841748" y="4535488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826918" y="4535488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67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1cm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94112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2cm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889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3cm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4cm</a:t>
            </a:r>
            <a:endParaRPr lang="en-US" dirty="0"/>
          </a:p>
        </p:txBody>
      </p:sp>
      <p:sp>
        <p:nvSpPr>
          <p:cNvPr id="21" name="Plus 20"/>
          <p:cNvSpPr/>
          <p:nvPr/>
        </p:nvSpPr>
        <p:spPr>
          <a:xfrm>
            <a:off x="5883936" y="5551598"/>
            <a:ext cx="822960" cy="822960"/>
          </a:xfrm>
          <a:prstGeom prst="mathPl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Minus 21"/>
          <p:cNvSpPr/>
          <p:nvPr/>
        </p:nvSpPr>
        <p:spPr>
          <a:xfrm>
            <a:off x="2975528" y="5551598"/>
            <a:ext cx="822960" cy="822960"/>
          </a:xfrm>
          <a:prstGeom prst="mathMin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Plus 22"/>
          <p:cNvSpPr/>
          <p:nvPr/>
        </p:nvSpPr>
        <p:spPr>
          <a:xfrm>
            <a:off x="4208840" y="5625216"/>
            <a:ext cx="822960" cy="822960"/>
          </a:xfrm>
          <a:prstGeom prst="mathPl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550127" y="304800"/>
            <a:ext cx="6917474" cy="1020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determine the condition of hair and generate an idea on how it was lost.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550127" y="304800"/>
            <a:ext cx="6917474" cy="1020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determine the condition of hair and generate an idea on how it was lost.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Complete the toxicology worksheet and hand in. 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              2.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384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2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versus Blonde Hair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735138"/>
            <a:ext cx="4056062" cy="4056062"/>
          </a:xfrm>
        </p:spPr>
      </p:pic>
    </p:spTree>
    <p:extLst>
      <p:ext uri="{BB962C8B-B14F-4D97-AF65-F5344CB8AC3E}">
        <p14:creationId xmlns:p14="http://schemas.microsoft.com/office/powerpoint/2010/main" val="36771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Eyelashes</a:t>
            </a:r>
            <a:r>
              <a:rPr lang="en-US" dirty="0" smtClean="0"/>
              <a:t>: C, I, F, or A?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735138"/>
            <a:ext cx="4056062" cy="4056062"/>
          </a:xfrm>
        </p:spPr>
      </p:pic>
    </p:spTree>
    <p:extLst>
      <p:ext uri="{BB962C8B-B14F-4D97-AF65-F5344CB8AC3E}">
        <p14:creationId xmlns:p14="http://schemas.microsoft.com/office/powerpoint/2010/main" val="28893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126" y="1213155"/>
            <a:ext cx="790807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From hair one can determine: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10600" cy="4495800"/>
          </a:xfrm>
        </p:spPr>
        <p:txBody>
          <a:bodyPr numCol="2">
            <a:normAutofit fontScale="77500" lnSpcReduction="20000"/>
          </a:bodyPr>
          <a:lstStyle/>
          <a:p>
            <a:r>
              <a:rPr lang="en-US" dirty="0" smtClean="0"/>
              <a:t>H</a:t>
            </a:r>
            <a:r>
              <a:rPr dirty="0" smtClean="0"/>
              <a:t>uman vs animal? </a:t>
            </a:r>
          </a:p>
          <a:p>
            <a:r>
              <a:rPr dirty="0" smtClean="0"/>
              <a:t>Race (sometimes) </a:t>
            </a:r>
          </a:p>
          <a:p>
            <a:r>
              <a:rPr lang="en-US" dirty="0" smtClean="0"/>
              <a:t>L</a:t>
            </a:r>
            <a:r>
              <a:rPr dirty="0" smtClean="0"/>
              <a:t>ocation of hair on body (head, leg...) </a:t>
            </a:r>
          </a:p>
          <a:p>
            <a:r>
              <a:rPr dirty="0" smtClean="0"/>
              <a:t>Was hair was forcibly removed ? </a:t>
            </a:r>
          </a:p>
          <a:p>
            <a:r>
              <a:rPr dirty="0" smtClean="0"/>
              <a:t>Was hair treated with chemicals? </a:t>
            </a:r>
            <a:endParaRPr lang="en-US" dirty="0" smtClean="0"/>
          </a:p>
          <a:p>
            <a:endParaRPr dirty="0" smtClean="0"/>
          </a:p>
          <a:p>
            <a:r>
              <a:rPr dirty="0" smtClean="0"/>
              <a:t>Were drugs/ toxins ingested? </a:t>
            </a:r>
          </a:p>
          <a:p>
            <a:r>
              <a:rPr lang="en-US" dirty="0" smtClean="0"/>
              <a:t>In</a:t>
            </a:r>
            <a:r>
              <a:rPr dirty="0" smtClean="0"/>
              <a:t>dividualized if root is present (DNA) </a:t>
            </a:r>
          </a:p>
          <a:p>
            <a:r>
              <a:rPr dirty="0" smtClean="0"/>
              <a:t>Things hair can’t </a:t>
            </a:r>
            <a:r>
              <a:rPr lang="en-US" dirty="0" smtClean="0"/>
              <a:t>  </a:t>
            </a:r>
            <a:r>
              <a:rPr dirty="0" smtClean="0"/>
              <a:t>determine:</a:t>
            </a:r>
            <a:br>
              <a:rPr dirty="0" smtClean="0"/>
            </a:br>
            <a:r>
              <a:rPr dirty="0" smtClean="0"/>
              <a:t>• Age (except infant hair)</a:t>
            </a:r>
            <a:br>
              <a:rPr dirty="0" smtClean="0"/>
            </a:br>
            <a:r>
              <a:rPr dirty="0" smtClean="0"/>
              <a:t>• Gender (unless DNA in root) </a:t>
            </a:r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550126" y="192393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Beard Hair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735138"/>
            <a:ext cx="4056062" cy="4056062"/>
          </a:xfrm>
        </p:spPr>
      </p:pic>
    </p:spTree>
    <p:extLst>
      <p:ext uri="{BB962C8B-B14F-4D97-AF65-F5344CB8AC3E}">
        <p14:creationId xmlns:p14="http://schemas.microsoft.com/office/powerpoint/2010/main" val="7657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Bleached Hair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735138"/>
            <a:ext cx="4056062" cy="4056062"/>
          </a:xfrm>
        </p:spPr>
      </p:pic>
    </p:spTree>
    <p:extLst>
      <p:ext uri="{BB962C8B-B14F-4D97-AF65-F5344CB8AC3E}">
        <p14:creationId xmlns:p14="http://schemas.microsoft.com/office/powerpoint/2010/main" val="21310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Dyed Red Hair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735138"/>
            <a:ext cx="4056062" cy="4056062"/>
          </a:xfrm>
        </p:spPr>
      </p:pic>
    </p:spTree>
    <p:extLst>
      <p:ext uri="{BB962C8B-B14F-4D97-AF65-F5344CB8AC3E}">
        <p14:creationId xmlns:p14="http://schemas.microsoft.com/office/powerpoint/2010/main" val="30952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Ends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735138"/>
            <a:ext cx="4056062" cy="4056062"/>
          </a:xfrm>
        </p:spPr>
      </p:pic>
    </p:spTree>
    <p:extLst>
      <p:ext uri="{BB962C8B-B14F-4D97-AF65-F5344CB8AC3E}">
        <p14:creationId xmlns:p14="http://schemas.microsoft.com/office/powerpoint/2010/main" val="18191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Video</a:t>
            </a:r>
            <a:r>
              <a:rPr lang="en-US" u="sng" dirty="0" smtClean="0"/>
              <a:t>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www.youtube.com/watch?v=tgS6k-Dcn70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Read the “Central </a:t>
            </a:r>
            <a:r>
              <a:rPr lang="en-US" dirty="0"/>
              <a:t>P</a:t>
            </a:r>
            <a:r>
              <a:rPr lang="en-US" dirty="0" smtClean="0"/>
              <a:t>ark Jogger” case study and fill out the worksheet. Hand it in.</a:t>
            </a: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550127" y="381000"/>
            <a:ext cx="6917474" cy="1020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identify forensic evidence found in hair samples.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60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fibers are similar to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www.youtube.com/watch?v=74QtI_b3tuY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00025" y="1752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ctr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 pitchFamily="-84" charset="0"/>
              </a:rPr>
              <a:t>Hair is composed of three principal </a:t>
            </a:r>
            <a:r>
              <a:rPr lang="en-US" sz="2400" b="1" dirty="0" smtClean="0">
                <a:latin typeface="Times New Roman" pitchFamily="-84" charset="0"/>
              </a:rPr>
              <a:t>parts (sketch in your notes):</a:t>
            </a:r>
            <a:endParaRPr lang="en-US" sz="2400" b="1" dirty="0">
              <a:latin typeface="Times New Roman" pitchFamily="-84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495425" y="2971800"/>
            <a:ext cx="6629400" cy="1524000"/>
            <a:chOff x="912" y="1440"/>
            <a:chExt cx="4176" cy="960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912" y="1440"/>
              <a:ext cx="4176" cy="960"/>
              <a:chOff x="1056" y="2736"/>
              <a:chExt cx="3936" cy="768"/>
            </a:xfrm>
          </p:grpSpPr>
          <p:sp>
            <p:nvSpPr>
              <p:cNvPr id="10282" name="Rectangle 10"/>
              <p:cNvSpPr>
                <a:spLocks noChangeArrowheads="1"/>
              </p:cNvSpPr>
              <p:nvPr/>
            </p:nvSpPr>
            <p:spPr bwMode="auto">
              <a:xfrm>
                <a:off x="1056" y="2736"/>
                <a:ext cx="3936" cy="76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3" name="Line 11"/>
              <p:cNvSpPr>
                <a:spLocks noChangeShapeType="1"/>
              </p:cNvSpPr>
              <p:nvPr/>
            </p:nvSpPr>
            <p:spPr bwMode="auto">
              <a:xfrm>
                <a:off x="162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4" name="Line 12"/>
              <p:cNvSpPr>
                <a:spLocks noChangeShapeType="1"/>
              </p:cNvSpPr>
              <p:nvPr/>
            </p:nvSpPr>
            <p:spPr bwMode="auto">
              <a:xfrm>
                <a:off x="2332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5" name="Line 13"/>
              <p:cNvSpPr>
                <a:spLocks noChangeShapeType="1"/>
              </p:cNvSpPr>
              <p:nvPr/>
            </p:nvSpPr>
            <p:spPr bwMode="auto">
              <a:xfrm>
                <a:off x="304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6" name="Line 14"/>
              <p:cNvSpPr>
                <a:spLocks noChangeShapeType="1"/>
              </p:cNvSpPr>
              <p:nvPr/>
            </p:nvSpPr>
            <p:spPr bwMode="auto">
              <a:xfrm>
                <a:off x="3753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7" name="Line 15"/>
              <p:cNvSpPr>
                <a:spLocks noChangeShapeType="1"/>
              </p:cNvSpPr>
              <p:nvPr/>
            </p:nvSpPr>
            <p:spPr bwMode="auto">
              <a:xfrm>
                <a:off x="4464" y="2736"/>
                <a:ext cx="528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8" name="Line 16"/>
              <p:cNvSpPr>
                <a:spLocks noChangeShapeType="1"/>
              </p:cNvSpPr>
              <p:nvPr/>
            </p:nvSpPr>
            <p:spPr bwMode="auto">
              <a:xfrm>
                <a:off x="1056" y="2976"/>
                <a:ext cx="38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0" name="Rectangle 18"/>
            <p:cNvSpPr>
              <a:spLocks noChangeArrowheads="1"/>
            </p:cNvSpPr>
            <p:nvPr/>
          </p:nvSpPr>
          <p:spPr bwMode="auto">
            <a:xfrm>
              <a:off x="912" y="1680"/>
              <a:ext cx="4176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1" name="Rectangle 19"/>
            <p:cNvSpPr>
              <a:spLocks noChangeArrowheads="1"/>
            </p:cNvSpPr>
            <p:nvPr/>
          </p:nvSpPr>
          <p:spPr bwMode="auto">
            <a:xfrm>
              <a:off x="912" y="1813"/>
              <a:ext cx="4176" cy="21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03" name="Rectangle 22"/>
          <p:cNvSpPr>
            <a:spLocks noChangeArrowheads="1"/>
          </p:cNvSpPr>
          <p:nvPr/>
        </p:nvSpPr>
        <p:spPr bwMode="auto">
          <a:xfrm>
            <a:off x="1495425" y="2362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00"/>
                </a:solidFill>
                <a:latin typeface="Times New Roman" pitchFamily="-84" charset="0"/>
              </a:rPr>
              <a:t>Cuticle</a:t>
            </a:r>
            <a:endParaRPr lang="en-US" sz="2400" dirty="0">
              <a:latin typeface="Times New Roman" pitchFamily="-84" charset="0"/>
            </a:endParaRP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504825" y="2971800"/>
            <a:ext cx="7620000" cy="2214563"/>
            <a:chOff x="288" y="1440"/>
            <a:chExt cx="4800" cy="1395"/>
          </a:xfrm>
        </p:grpSpPr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912" y="1440"/>
              <a:ext cx="4176" cy="960"/>
              <a:chOff x="912" y="2699"/>
              <a:chExt cx="4176" cy="960"/>
            </a:xfrm>
          </p:grpSpPr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>
                <a:off x="912" y="2699"/>
                <a:ext cx="4176" cy="960"/>
                <a:chOff x="1056" y="2736"/>
                <a:chExt cx="3936" cy="768"/>
              </a:xfrm>
            </p:grpSpPr>
            <p:sp>
              <p:nvSpPr>
                <p:cNvPr id="10272" name="Rectangle 30"/>
                <p:cNvSpPr>
                  <a:spLocks noChangeArrowheads="1"/>
                </p:cNvSpPr>
                <p:nvPr/>
              </p:nvSpPr>
              <p:spPr bwMode="auto">
                <a:xfrm>
                  <a:off x="1056" y="2736"/>
                  <a:ext cx="3936" cy="76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73" name="Line 31"/>
                <p:cNvSpPr>
                  <a:spLocks noChangeShapeType="1"/>
                </p:cNvSpPr>
                <p:nvPr/>
              </p:nvSpPr>
              <p:spPr bwMode="auto">
                <a:xfrm>
                  <a:off x="1622" y="2736"/>
                  <a:ext cx="528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74" name="Line 32"/>
                <p:cNvSpPr>
                  <a:spLocks noChangeShapeType="1"/>
                </p:cNvSpPr>
                <p:nvPr/>
              </p:nvSpPr>
              <p:spPr bwMode="auto">
                <a:xfrm>
                  <a:off x="2332" y="2736"/>
                  <a:ext cx="528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75" name="Line 33"/>
                <p:cNvSpPr>
                  <a:spLocks noChangeShapeType="1"/>
                </p:cNvSpPr>
                <p:nvPr/>
              </p:nvSpPr>
              <p:spPr bwMode="auto">
                <a:xfrm>
                  <a:off x="3043" y="2736"/>
                  <a:ext cx="528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76" name="Line 34"/>
                <p:cNvSpPr>
                  <a:spLocks noChangeShapeType="1"/>
                </p:cNvSpPr>
                <p:nvPr/>
              </p:nvSpPr>
              <p:spPr bwMode="auto">
                <a:xfrm>
                  <a:off x="3753" y="2736"/>
                  <a:ext cx="528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77" name="Line 35"/>
                <p:cNvSpPr>
                  <a:spLocks noChangeShapeType="1"/>
                </p:cNvSpPr>
                <p:nvPr/>
              </p:nvSpPr>
              <p:spPr bwMode="auto">
                <a:xfrm>
                  <a:off x="4464" y="2736"/>
                  <a:ext cx="528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78" name="Line 36"/>
                <p:cNvSpPr>
                  <a:spLocks noChangeShapeType="1"/>
                </p:cNvSpPr>
                <p:nvPr/>
              </p:nvSpPr>
              <p:spPr bwMode="auto">
                <a:xfrm>
                  <a:off x="1056" y="2976"/>
                  <a:ext cx="384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270" name="Rectangle 37"/>
              <p:cNvSpPr>
                <a:spLocks noChangeArrowheads="1"/>
              </p:cNvSpPr>
              <p:nvPr/>
            </p:nvSpPr>
            <p:spPr bwMode="auto">
              <a:xfrm>
                <a:off x="912" y="2939"/>
                <a:ext cx="4176" cy="48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1" name="Rectangle 38"/>
              <p:cNvSpPr>
                <a:spLocks noChangeArrowheads="1"/>
              </p:cNvSpPr>
              <p:nvPr/>
            </p:nvSpPr>
            <p:spPr bwMode="auto">
              <a:xfrm>
                <a:off x="912" y="3072"/>
                <a:ext cx="4176" cy="21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288" y="1728"/>
              <a:ext cx="3120" cy="1107"/>
              <a:chOff x="288" y="1728"/>
              <a:chExt cx="3120" cy="1107"/>
            </a:xfrm>
          </p:grpSpPr>
          <p:sp>
            <p:nvSpPr>
              <p:cNvPr id="10265" name="Rectangle 23"/>
              <p:cNvSpPr>
                <a:spLocks noChangeArrowheads="1"/>
              </p:cNvSpPr>
              <p:nvPr/>
            </p:nvSpPr>
            <p:spPr bwMode="auto">
              <a:xfrm>
                <a:off x="288" y="2544"/>
                <a:ext cx="312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0" tIns="45716" rIns="91430" bIns="45716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-84" charset="0"/>
                  </a:rPr>
                  <a:t>Cortex</a:t>
                </a:r>
                <a:endParaRPr lang="en-US" sz="2400" dirty="0">
                  <a:latin typeface="Times New Roman" pitchFamily="-84" charset="0"/>
                </a:endParaRPr>
              </a:p>
            </p:txBody>
          </p:sp>
          <p:sp>
            <p:nvSpPr>
              <p:cNvPr id="10266" name="Line 28"/>
              <p:cNvSpPr>
                <a:spLocks noChangeShapeType="1"/>
              </p:cNvSpPr>
              <p:nvPr/>
            </p:nvSpPr>
            <p:spPr bwMode="auto">
              <a:xfrm flipV="1">
                <a:off x="672" y="1728"/>
                <a:ext cx="0" cy="8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7" name="Line 61"/>
              <p:cNvSpPr>
                <a:spLocks noChangeShapeType="1"/>
              </p:cNvSpPr>
              <p:nvPr/>
            </p:nvSpPr>
            <p:spPr bwMode="auto">
              <a:xfrm>
                <a:off x="672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8" name="Line 63"/>
              <p:cNvSpPr>
                <a:spLocks noChangeShapeType="1"/>
              </p:cNvSpPr>
              <p:nvPr/>
            </p:nvSpPr>
            <p:spPr bwMode="auto">
              <a:xfrm>
                <a:off x="672" y="2091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1495425" y="2971800"/>
            <a:ext cx="7467600" cy="2138363"/>
            <a:chOff x="912" y="1440"/>
            <a:chExt cx="4704" cy="1347"/>
          </a:xfrm>
          <a:noFill/>
        </p:grpSpPr>
        <p:sp>
          <p:nvSpPr>
            <p:cNvPr id="10249" name="Rectangle 21"/>
            <p:cNvSpPr>
              <a:spLocks noChangeArrowheads="1"/>
            </p:cNvSpPr>
            <p:nvPr/>
          </p:nvSpPr>
          <p:spPr bwMode="auto">
            <a:xfrm>
              <a:off x="3648" y="2496"/>
              <a:ext cx="196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91430" tIns="45716" rIns="91430" bIns="45716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-84" charset="0"/>
                </a:rPr>
                <a:t>Medulla</a:t>
              </a:r>
              <a:r>
                <a:rPr lang="en-US" sz="2400" dirty="0" smtClean="0">
                  <a:latin typeface="Times New Roman" pitchFamily="-84" charset="0"/>
                </a:rPr>
                <a:t>  </a:t>
              </a:r>
              <a:endParaRPr lang="en-US" sz="2400" dirty="0">
                <a:latin typeface="Times New Roman" pitchFamily="-8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912" y="1440"/>
              <a:ext cx="4176" cy="1104"/>
              <a:chOff x="912" y="1440"/>
              <a:chExt cx="4176" cy="1104"/>
            </a:xfrm>
            <a:grpFill/>
          </p:grpSpPr>
          <p:grpSp>
            <p:nvGrpSpPr>
              <p:cNvPr id="10" name="Group 51"/>
              <p:cNvGrpSpPr>
                <a:grpSpLocks/>
              </p:cNvGrpSpPr>
              <p:nvPr/>
            </p:nvGrpSpPr>
            <p:grpSpPr bwMode="auto">
              <a:xfrm>
                <a:off x="912" y="1440"/>
                <a:ext cx="4176" cy="960"/>
                <a:chOff x="1344" y="3360"/>
                <a:chExt cx="4176" cy="960"/>
              </a:xfrm>
              <a:grpFill/>
            </p:grpSpPr>
            <p:grpSp>
              <p:nvGrpSpPr>
                <p:cNvPr id="11" name="Group 39"/>
                <p:cNvGrpSpPr>
                  <a:grpSpLocks/>
                </p:cNvGrpSpPr>
                <p:nvPr/>
              </p:nvGrpSpPr>
              <p:grpSpPr bwMode="auto">
                <a:xfrm>
                  <a:off x="1344" y="3360"/>
                  <a:ext cx="4176" cy="960"/>
                  <a:chOff x="1056" y="2736"/>
                  <a:chExt cx="3936" cy="768"/>
                </a:xfrm>
                <a:grpFill/>
              </p:grpSpPr>
              <p:sp>
                <p:nvSpPr>
                  <p:cNvPr id="1025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736"/>
                    <a:ext cx="3936" cy="768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5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22" y="2736"/>
                    <a:ext cx="528" cy="768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5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332" y="2736"/>
                    <a:ext cx="528" cy="768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5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043" y="2736"/>
                    <a:ext cx="528" cy="768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6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53" y="2736"/>
                    <a:ext cx="528" cy="768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6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528" cy="768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6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976"/>
                    <a:ext cx="384" cy="528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54" name="Rectangle 47"/>
                <p:cNvSpPr>
                  <a:spLocks noChangeArrowheads="1"/>
                </p:cNvSpPr>
                <p:nvPr/>
              </p:nvSpPr>
              <p:spPr bwMode="auto">
                <a:xfrm>
                  <a:off x="1344" y="3600"/>
                  <a:ext cx="4176" cy="48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55" name="Rectangle 48"/>
                <p:cNvSpPr>
                  <a:spLocks noChangeArrowheads="1"/>
                </p:cNvSpPr>
                <p:nvPr/>
              </p:nvSpPr>
              <p:spPr bwMode="auto">
                <a:xfrm>
                  <a:off x="1344" y="3733"/>
                  <a:ext cx="4176" cy="213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252" name="Line 26"/>
              <p:cNvSpPr>
                <a:spLocks noChangeShapeType="1"/>
              </p:cNvSpPr>
              <p:nvPr/>
            </p:nvSpPr>
            <p:spPr bwMode="auto">
              <a:xfrm flipH="1" flipV="1">
                <a:off x="3840" y="1920"/>
                <a:ext cx="0" cy="62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248" name="Line 24"/>
          <p:cNvSpPr>
            <a:spLocks noChangeShapeType="1"/>
          </p:cNvSpPr>
          <p:nvPr/>
        </p:nvSpPr>
        <p:spPr bwMode="auto">
          <a:xfrm>
            <a:off x="2028825" y="2743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itle 4"/>
          <p:cNvSpPr>
            <a:spLocks noGrp="1"/>
          </p:cNvSpPr>
          <p:nvPr>
            <p:ph type="title"/>
          </p:nvPr>
        </p:nvSpPr>
        <p:spPr>
          <a:xfrm>
            <a:off x="504825" y="304800"/>
            <a:ext cx="6917474" cy="1020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3 at 4.41.19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582560"/>
            <a:ext cx="4267200" cy="527544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6917474" cy="1020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cuticle is the outside covering made of overlapping scales.</a:t>
            </a:r>
          </a:p>
          <a:p>
            <a:r>
              <a:rPr lang="en-US" dirty="0" smtClean="0"/>
              <a:t>Scales point down towards tip (older part) of hair.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0127" y="503238"/>
            <a:ext cx="6917474" cy="1020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3 Basic Patterns of Cuticle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Screen Shot 2013-11-03 at 4.49.09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7118"/>
            <a:ext cx="7407861" cy="4129882"/>
          </a:xfr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550127" y="228600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96035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Cuticle Structure: Coronal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696200" cy="16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Scales stacked like paper cups  (draw a pic in notes)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Non human…. Ex. Bat Hair </a:t>
            </a:r>
            <a:endParaRPr lang="en-US" sz="2800" dirty="0"/>
          </a:p>
        </p:txBody>
      </p:sp>
      <p:pic>
        <p:nvPicPr>
          <p:cNvPr id="4" name="Picture 3" descr="Screen Shot 2013-11-03 at 4.56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14800"/>
            <a:ext cx="4648200" cy="2743200"/>
          </a:xfrm>
          <a:prstGeom prst="rect">
            <a:avLst/>
          </a:prstGeom>
        </p:spPr>
      </p:pic>
      <p:pic>
        <p:nvPicPr>
          <p:cNvPr id="6" name="Picture 5" descr="Screen Shot 2013-11-04 at 4.44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472" y="3733800"/>
            <a:ext cx="4495800" cy="274320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50127" y="304800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126" y="1676400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Cuticle Structure: </a:t>
            </a:r>
            <a:r>
              <a:rPr lang="en-US" dirty="0" err="1" smtClean="0">
                <a:solidFill>
                  <a:srgbClr val="FF0000"/>
                </a:solidFill>
              </a:rPr>
              <a:t>Spinous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7313613" cy="13562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Scales shaped like petals (draw a pic in notes)</a:t>
            </a:r>
          </a:p>
          <a:p>
            <a:r>
              <a:rPr lang="en-US" dirty="0" smtClean="0"/>
              <a:t>Non human….  Ex. Rabbit Hair</a:t>
            </a:r>
            <a:endParaRPr lang="en-US" dirty="0"/>
          </a:p>
        </p:txBody>
      </p:sp>
      <p:pic>
        <p:nvPicPr>
          <p:cNvPr id="4" name="Picture 3" descr="Screen Shot 2013-11-03 at 5.07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99494"/>
            <a:ext cx="5003800" cy="2758505"/>
          </a:xfrm>
          <a:prstGeom prst="rect">
            <a:avLst/>
          </a:prstGeom>
        </p:spPr>
      </p:pic>
      <p:pic>
        <p:nvPicPr>
          <p:cNvPr id="6" name="Picture 5" descr="Screen Shot 2013-11-04 at 4.46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4114800"/>
            <a:ext cx="4140200" cy="274320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50127" y="304800"/>
            <a:ext cx="6917474" cy="1020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30" tIns="45715" rIns="91430" bIns="45715" rtlCol="0" anchor="ctr">
            <a:no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Objective</a:t>
            </a:r>
            <a:r>
              <a:rPr lang="en-US" sz="2800" dirty="0" smtClean="0"/>
              <a:t>: SWBAT identify forensic evidence found in hair samples.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 Forensics Anthropology.pptx</Template>
  <TotalTime>5050</TotalTime>
  <Words>750</Words>
  <Application>Microsoft Office PowerPoint</Application>
  <PresentationFormat>On-screen Show (4:3)</PresentationFormat>
  <Paragraphs>107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Inkwell</vt:lpstr>
      <vt:lpstr>Unit 5:  Hair</vt:lpstr>
      <vt:lpstr>Objective: SWBAT identify forensic evidence found in hair samples. </vt:lpstr>
      <vt:lpstr>From hair one can determine:</vt:lpstr>
      <vt:lpstr>Objective: SWBAT identify forensic evidence found in hair samples. </vt:lpstr>
      <vt:lpstr>Objective: SWBAT identify forensic evidence found in hair samples. </vt:lpstr>
      <vt:lpstr>Objective: SWBAT identify forensic evidence found in hair samples. </vt:lpstr>
      <vt:lpstr>3 Basic Patterns of Cuticle</vt:lpstr>
      <vt:lpstr>Cuticle Structure: Coronal</vt:lpstr>
      <vt:lpstr>Cuticle Structure: Spinous</vt:lpstr>
      <vt:lpstr>Cuticle Structure: Imbricate</vt:lpstr>
      <vt:lpstr>Hair structure</vt:lpstr>
      <vt:lpstr>Medulla</vt:lpstr>
      <vt:lpstr>Medulla: Interrupted</vt:lpstr>
      <vt:lpstr>Medulla: Fragmented/ Absent</vt:lpstr>
      <vt:lpstr>Medulla: Continuous</vt:lpstr>
      <vt:lpstr>Animal Vs. Human</vt:lpstr>
      <vt:lpstr>Objective: SWBAT identify forensic evidence found in hair samples. </vt:lpstr>
      <vt:lpstr>PowerPoint Presentation</vt:lpstr>
      <vt:lpstr>How hair is shed</vt:lpstr>
      <vt:lpstr>Naturally Shed Hair: rounded</vt:lpstr>
      <vt:lpstr>Forcible Removal of Hair: bent or pointed</vt:lpstr>
      <vt:lpstr>Burned Hair: black and bent</vt:lpstr>
      <vt:lpstr>Toxicology</vt:lpstr>
      <vt:lpstr>Toxicology</vt:lpstr>
      <vt:lpstr>Objective: SWBAT determine the condition of hair and generate an idea on how it was lost.</vt:lpstr>
      <vt:lpstr>Objective: SWBAT determine the condition of hair and generate an idea on how it was lost.</vt:lpstr>
      <vt:lpstr>Photos</vt:lpstr>
      <vt:lpstr>Black versus Blonde Hair</vt:lpstr>
      <vt:lpstr>Eyelashes: C, I, F, or A?</vt:lpstr>
      <vt:lpstr>Beard Hair</vt:lpstr>
      <vt:lpstr>Bleached Hair</vt:lpstr>
      <vt:lpstr>Dyed Red Hair</vt:lpstr>
      <vt:lpstr>Split Ends</vt:lpstr>
      <vt:lpstr>Case Studies</vt:lpstr>
      <vt:lpstr>Objective: SWBAT identify forensic evidence found in hair samples. </vt:lpstr>
      <vt:lpstr>How fibers are similar to hair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 Hair</dc:title>
  <dc:creator>Martin Palermo</dc:creator>
  <cp:lastModifiedBy>WFSD</cp:lastModifiedBy>
  <cp:revision>79</cp:revision>
  <dcterms:created xsi:type="dcterms:W3CDTF">2013-11-04T21:16:09Z</dcterms:created>
  <dcterms:modified xsi:type="dcterms:W3CDTF">2015-12-21T18:31:18Z</dcterms:modified>
</cp:coreProperties>
</file>