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333" r:id="rId3"/>
    <p:sldId id="292" r:id="rId4"/>
    <p:sldId id="293" r:id="rId5"/>
    <p:sldId id="339" r:id="rId6"/>
    <p:sldId id="297" r:id="rId7"/>
    <p:sldId id="298" r:id="rId8"/>
    <p:sldId id="300" r:id="rId9"/>
    <p:sldId id="299" r:id="rId10"/>
    <p:sldId id="301" r:id="rId11"/>
    <p:sldId id="302" r:id="rId12"/>
    <p:sldId id="335" r:id="rId13"/>
    <p:sldId id="326" r:id="rId14"/>
    <p:sldId id="304" r:id="rId15"/>
    <p:sldId id="305" r:id="rId16"/>
    <p:sldId id="309" r:id="rId17"/>
    <p:sldId id="307" r:id="rId18"/>
    <p:sldId id="311" r:id="rId19"/>
    <p:sldId id="336" r:id="rId20"/>
    <p:sldId id="330" r:id="rId21"/>
    <p:sldId id="318" r:id="rId22"/>
    <p:sldId id="319" r:id="rId23"/>
    <p:sldId id="317" r:id="rId24"/>
    <p:sldId id="313" r:id="rId25"/>
    <p:sldId id="331" r:id="rId26"/>
    <p:sldId id="321" r:id="rId27"/>
    <p:sldId id="332" r:id="rId28"/>
    <p:sldId id="32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50" autoAdjust="0"/>
  </p:normalViewPr>
  <p:slideViewPr>
    <p:cSldViewPr snapToObjects="1">
      <p:cViewPr>
        <p:scale>
          <a:sx n="70" d="100"/>
          <a:sy n="70" d="100"/>
        </p:scale>
        <p:origin x="-51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644721-F788-2241-9300-FBDD5BDFE53F}" type="datetimeFigureOut">
              <a:rPr lang="en-US" smtClean="0"/>
              <a:pPr/>
              <a:t>12/10/2015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C4A421-AF19-4F42-9822-A53BCF5BB247}" type="slidenum">
              <a:rPr lang="en-US" smtClean="0"/>
              <a:pPr/>
              <a:t>‹#›</a:t>
            </a:fld>
            <a:endParaRPr lang="en-US"/>
          </a:p>
        </p:txBody>
      </p:sp>
    </p:spTree>
    <p:extLst>
      <p:ext uri="{BB962C8B-B14F-4D97-AF65-F5344CB8AC3E}">
        <p14:creationId xmlns:p14="http://schemas.microsoft.com/office/powerpoint/2010/main" val="39792813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C4A421-AF19-4F42-9822-A53BCF5BB247}" type="slidenum">
              <a:rPr lang="en-US" smtClean="0"/>
              <a:pPr/>
              <a:t>3</a:t>
            </a:fld>
            <a:endParaRPr lang="en-US"/>
          </a:p>
        </p:txBody>
      </p:sp>
    </p:spTree>
    <p:extLst>
      <p:ext uri="{BB962C8B-B14F-4D97-AF65-F5344CB8AC3E}">
        <p14:creationId xmlns:p14="http://schemas.microsoft.com/office/powerpoint/2010/main" val="3258283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3C4A421-AF19-4F42-9822-A53BCF5BB247}"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Answers:</a:t>
            </a:r>
            <a:r>
              <a:rPr lang="en-US" sz="1200" kern="1200" baseline="0" dirty="0" smtClean="0">
                <a:solidFill>
                  <a:schemeClr val="tx1"/>
                </a:solidFill>
                <a:latin typeface="+mn-lt"/>
                <a:ea typeface="+mn-ea"/>
                <a:cs typeface="+mn-cs"/>
              </a:rPr>
              <a:t>  </a:t>
            </a:r>
            <a:r>
              <a:rPr sz="1200" kern="1200" dirty="0" smtClean="0">
                <a:solidFill>
                  <a:schemeClr val="tx1"/>
                </a:solidFill>
                <a:latin typeface="+mn-lt"/>
                <a:ea typeface="+mn-ea"/>
                <a:cs typeface="+mn-cs"/>
              </a:rPr>
              <a:t>A – 1, B – 7, C – 9, D – 11, E – 3, F – 10, G – 6, H – 2, I – 4, J – 12, K – 5, L – 8 </a:t>
            </a: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the natural oils in the skin. The skin's sebaceous glands produce natural oils which, together with the salts produced by our sweat glands, leave a fingerprint residue when we touch most objects.</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3C4A421-AF19-4F42-9822-A53BCF5BB247}"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using white powder have students lift prints and place on black paper</a:t>
            </a:r>
            <a:endParaRPr lang="en-US" dirty="0"/>
          </a:p>
        </p:txBody>
      </p:sp>
      <p:sp>
        <p:nvSpPr>
          <p:cNvPr id="4" name="Slide Number Placeholder 3"/>
          <p:cNvSpPr>
            <a:spLocks noGrp="1"/>
          </p:cNvSpPr>
          <p:nvPr>
            <p:ph type="sldNum" sz="quarter" idx="10"/>
          </p:nvPr>
        </p:nvSpPr>
        <p:spPr/>
        <p:txBody>
          <a:bodyPr/>
          <a:lstStyle/>
          <a:p>
            <a:fld id="{03C4A421-AF19-4F42-9822-A53BCF5BB247}"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C4A421-AF19-4F42-9822-A53BCF5BB247}"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2442ABFF-499A-3145-A873-9BB665A9CF1C}" type="slidenum">
              <a:rPr lang="en-US"/>
              <a:pPr/>
              <a:t>7</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latin typeface="Arial" pitchFamily="-8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3974A75A-666E-C948-9B96-C0F18ED1BF40}" type="slidenum">
              <a:rPr lang="en-US"/>
              <a:pPr/>
              <a:t>8</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atin typeface="Arial" pitchFamily="-8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EB6B466-AAE9-AF4B-AAB6-9D40805989E1}" type="slidenum">
              <a:rPr lang="en-US"/>
              <a:pPr/>
              <a:t>9</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Arial" pitchFamily="-8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8927D7B-3C44-C64F-B195-22E292775DF4}" type="slidenum">
              <a:rPr lang="en-US"/>
              <a:pPr/>
              <a:t>10</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atin typeface="Arial" pitchFamily="-8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783F3D5C-AEB9-B643-9A1E-D38DE5F00A49}" type="slidenum">
              <a:rPr lang="en-US"/>
              <a:pPr/>
              <a:t>11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b="1">
                <a:latin typeface="Arial" pitchFamily="-84" charset="0"/>
              </a:rPr>
              <a:t>Answer Key:  A - Plain Whorl, B – Double Loop Whorl, C – Radial Loop, D – Tented Arch, E – Plain Arch</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p:spPr>
        <p:txBody>
          <a:bodyPr/>
          <a:lstStyle/>
          <a:p>
            <a:r>
              <a:rPr lang="en-US"/>
              <a:t>Chapter 4</a:t>
            </a:r>
          </a:p>
        </p:txBody>
      </p:sp>
      <p:sp>
        <p:nvSpPr>
          <p:cNvPr id="35843" name="Rectangle 6"/>
          <p:cNvSpPr>
            <a:spLocks noGrp="1" noChangeArrowheads="1"/>
          </p:cNvSpPr>
          <p:nvPr>
            <p:ph type="ftr" sz="quarter" idx="4"/>
          </p:nvPr>
        </p:nvSpPr>
        <p:spPr>
          <a:noFill/>
        </p:spPr>
        <p:txBody>
          <a:bodyPr/>
          <a:lstStyle/>
          <a:p>
            <a:r>
              <a:rPr lang="en-US"/>
              <a:t>Kendall/Hunt</a:t>
            </a:r>
          </a:p>
        </p:txBody>
      </p:sp>
      <p:sp>
        <p:nvSpPr>
          <p:cNvPr id="35844" name="Rectangle 7"/>
          <p:cNvSpPr>
            <a:spLocks noGrp="1" noChangeArrowheads="1"/>
          </p:cNvSpPr>
          <p:nvPr>
            <p:ph type="sldNum" sz="quarter" idx="5"/>
          </p:nvPr>
        </p:nvSpPr>
        <p:spPr>
          <a:noFill/>
        </p:spPr>
        <p:txBody>
          <a:bodyPr/>
          <a:lstStyle/>
          <a:p>
            <a:fld id="{94D10933-1AFF-C743-A5BA-26FAB3CB46DE}" type="slidenum">
              <a:rPr lang="en-US"/>
              <a:pPr/>
              <a:t>14</a:t>
            </a:fld>
            <a:endParaRPr lang="en-US"/>
          </a:p>
        </p:txBody>
      </p:sp>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p>
            <a:r>
              <a:rPr lang="en-US"/>
              <a:t>Chapter 4</a:t>
            </a:r>
          </a:p>
        </p:txBody>
      </p:sp>
      <p:sp>
        <p:nvSpPr>
          <p:cNvPr id="37891" name="Rectangle 6"/>
          <p:cNvSpPr>
            <a:spLocks noGrp="1" noChangeArrowheads="1"/>
          </p:cNvSpPr>
          <p:nvPr>
            <p:ph type="ftr" sz="quarter" idx="4"/>
          </p:nvPr>
        </p:nvSpPr>
        <p:spPr>
          <a:noFill/>
        </p:spPr>
        <p:txBody>
          <a:bodyPr/>
          <a:lstStyle/>
          <a:p>
            <a:r>
              <a:rPr lang="en-US"/>
              <a:t>Kendall/Hunt</a:t>
            </a:r>
          </a:p>
        </p:txBody>
      </p:sp>
      <p:sp>
        <p:nvSpPr>
          <p:cNvPr id="37892" name="Rectangle 7"/>
          <p:cNvSpPr>
            <a:spLocks noGrp="1" noChangeArrowheads="1"/>
          </p:cNvSpPr>
          <p:nvPr>
            <p:ph type="sldNum" sz="quarter" idx="5"/>
          </p:nvPr>
        </p:nvSpPr>
        <p:spPr>
          <a:noFill/>
        </p:spPr>
        <p:txBody>
          <a:bodyPr/>
          <a:lstStyle/>
          <a:p>
            <a:fld id="{743C0523-B10D-7848-B920-EAA6F26A98C0}" type="slidenum">
              <a:rPr lang="en-US"/>
              <a:pPr/>
              <a:t>15</a:t>
            </a:fld>
            <a:endParaRPr lang="en-US"/>
          </a:p>
        </p:txBody>
      </p:sp>
      <p:sp>
        <p:nvSpPr>
          <p:cNvPr id="37893" name="Rectangle 2"/>
          <p:cNvSpPr>
            <a:spLocks noGrp="1" noRot="1" noChangeAspect="1" noChangeArrowheads="1" noTextEdit="1"/>
          </p:cNvSpPr>
          <p:nvPr>
            <p:ph type="sldImg"/>
          </p:nvPr>
        </p:nvSpPr>
        <p:spPr>
          <a:ln/>
        </p:spPr>
      </p:sp>
      <p:sp>
        <p:nvSpPr>
          <p:cNvPr id="37894"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US"/>
              <a:t>Chapter 4</a:t>
            </a:r>
          </a:p>
        </p:txBody>
      </p:sp>
      <p:sp>
        <p:nvSpPr>
          <p:cNvPr id="52227" name="Rectangle 6"/>
          <p:cNvSpPr>
            <a:spLocks noGrp="1" noChangeArrowheads="1"/>
          </p:cNvSpPr>
          <p:nvPr>
            <p:ph type="ftr" sz="quarter" idx="4"/>
          </p:nvPr>
        </p:nvSpPr>
        <p:spPr>
          <a:noFill/>
        </p:spPr>
        <p:txBody>
          <a:bodyPr/>
          <a:lstStyle/>
          <a:p>
            <a:r>
              <a:rPr lang="en-US"/>
              <a:t>Kendall/Hunt</a:t>
            </a:r>
          </a:p>
        </p:txBody>
      </p:sp>
      <p:sp>
        <p:nvSpPr>
          <p:cNvPr id="52228" name="Rectangle 7"/>
          <p:cNvSpPr>
            <a:spLocks noGrp="1" noChangeArrowheads="1"/>
          </p:cNvSpPr>
          <p:nvPr>
            <p:ph type="sldNum" sz="quarter" idx="5"/>
          </p:nvPr>
        </p:nvSpPr>
        <p:spPr>
          <a:noFill/>
        </p:spPr>
        <p:txBody>
          <a:bodyPr/>
          <a:lstStyle/>
          <a:p>
            <a:fld id="{BD454317-BF11-1C4C-B91A-895353D7F7EA}" type="slidenum">
              <a:rPr lang="en-US"/>
              <a:pPr/>
              <a:t>16</a:t>
            </a:fld>
            <a:endParaRPr lang="en-US"/>
          </a:p>
        </p:txBody>
      </p:sp>
      <p:sp>
        <p:nvSpPr>
          <p:cNvPr id="52229" name="Rectangle 2"/>
          <p:cNvSpPr>
            <a:spLocks noGrp="1" noRot="1" noChangeAspect="1" noChangeArrowheads="1" noTextEdit="1"/>
          </p:cNvSpPr>
          <p:nvPr>
            <p:ph type="sldImg"/>
          </p:nvPr>
        </p:nvSpPr>
        <p:spPr>
          <a:ln/>
        </p:spPr>
      </p:sp>
      <p:sp>
        <p:nvSpPr>
          <p:cNvPr id="52230"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1" y="3124200"/>
            <a:ext cx="6477000" cy="1914144"/>
          </a:xfrm>
        </p:spPr>
        <p:txBody>
          <a:bodyPr vert="horz" lIns="45715" tIns="0" rIns="45715" bIns="0" rtlCol="0" anchor="b" anchorCtr="0">
            <a:noAutofit/>
          </a:bodyPr>
          <a:lstStyle>
            <a:lvl1pPr algn="l" defTabSz="914305"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1" y="5056632"/>
            <a:ext cx="6477000" cy="704088"/>
          </a:xfrm>
        </p:spPr>
        <p:txBody>
          <a:bodyPr vert="horz" lIns="91430" tIns="0" rIns="45715" bIns="0" rtlCol="0">
            <a:normAutofit/>
          </a:bodyPr>
          <a:lstStyle>
            <a:lvl1pPr marL="0" indent="0" algn="l" defTabSz="914305" rtl="0" eaLnBrk="1" latinLnBrk="0" hangingPunct="1">
              <a:lnSpc>
                <a:spcPts val="2600"/>
              </a:lnSpc>
              <a:spcBef>
                <a:spcPts val="2000"/>
              </a:spcBef>
              <a:buSzPct val="90000"/>
              <a:buFontTx/>
              <a:buNone/>
              <a:defRPr sz="2200" kern="1200">
                <a:solidFill>
                  <a:schemeClr val="tx1"/>
                </a:solidFill>
                <a:latin typeface="+mn-lt"/>
                <a:ea typeface="+mn-ea"/>
                <a:cs typeface="+mn-cs"/>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a:prstGeom prst="rect">
            <a:avLst/>
          </a:prstGeom>
        </p:spPr>
        <p:txBody>
          <a:bodyPr vert="horz" lIns="91430" tIns="45715" rIns="91430" bIns="45715" rtlCol="0" anchor="ctr"/>
          <a:lstStyle>
            <a:lvl1pPr marL="0" algn="l" defTabSz="914305" rtl="0" eaLnBrk="1" latinLnBrk="0" hangingPunct="1">
              <a:defRPr sz="1100" kern="1200">
                <a:solidFill>
                  <a:schemeClr val="tx1"/>
                </a:solidFill>
                <a:latin typeface="Rockwell" pitchFamily="18" charset="0"/>
                <a:ea typeface="+mn-ea"/>
                <a:cs typeface="+mn-cs"/>
              </a:defRPr>
            </a:lvl1pPr>
          </a:lstStyle>
          <a:p>
            <a:fld id="{79D851AA-148E-8343-B4EF-1E7E864C04B8}" type="datetimeFigureOut">
              <a:rPr lang="en-US" smtClean="0"/>
              <a:pPr/>
              <a:t>12/10/2015</a:t>
            </a:fld>
            <a:endParaRPr lang="en-US"/>
          </a:p>
        </p:txBody>
      </p:sp>
      <p:sp>
        <p:nvSpPr>
          <p:cNvPr id="5" name="Footer Placeholder 4"/>
          <p:cNvSpPr>
            <a:spLocks noGrp="1"/>
          </p:cNvSpPr>
          <p:nvPr>
            <p:ph type="ftr" sz="quarter" idx="11"/>
          </p:nvPr>
        </p:nvSpPr>
        <p:spPr>
          <a:xfrm>
            <a:off x="3959352" y="6300216"/>
            <a:ext cx="3813048" cy="274320"/>
          </a:xfrm>
          <a:prstGeom prst="rect">
            <a:avLst/>
          </a:prstGeom>
        </p:spPr>
        <p:txBody>
          <a:bodyPr vert="horz" lIns="91430" tIns="45715" rIns="91430" bIns="45715" rtlCol="0" anchor="ctr"/>
          <a:lstStyle>
            <a:lvl1pPr marL="0" algn="l" defTabSz="914305"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1" y="6300216"/>
            <a:ext cx="685800" cy="274320"/>
          </a:xfrm>
          <a:prstGeom prst="rect">
            <a:avLst/>
          </a:prstGeom>
        </p:spPr>
        <p:txBody>
          <a:bodyPr vert="horz" lIns="91430" tIns="45715" rIns="91430" bIns="45715" rtlCol="0" anchor="ctr"/>
          <a:lstStyle>
            <a:lvl1pPr marL="0" algn="r" defTabSz="914305" rtl="0" eaLnBrk="1" latinLnBrk="0" hangingPunct="1">
              <a:defRPr sz="1100" kern="1200">
                <a:solidFill>
                  <a:schemeClr val="tx1"/>
                </a:solidFill>
                <a:latin typeface="Rockwell" pitchFamily="18" charset="0"/>
                <a:ea typeface="+mn-ea"/>
                <a:cs typeface="+mn-cs"/>
              </a:defRPr>
            </a:lvl1pPr>
          </a:lstStyle>
          <a:p>
            <a:fld id="{C87824B2-970F-FC4D-8DB1-C803970E07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1"/>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40"/>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sp>
        <p:nvSpPr>
          <p:cNvPr id="8" name="Content Placeholder 2"/>
          <p:cNvSpPr>
            <a:spLocks noGrp="1"/>
          </p:cNvSpPr>
          <p:nvPr>
            <p:ph sz="half" idx="13"/>
          </p:nvPr>
        </p:nvSpPr>
        <p:spPr>
          <a:xfrm>
            <a:off x="914400" y="3870961"/>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1"/>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4" name="Footer Placeholder 3"/>
          <p:cNvSpPr>
            <a:spLocks noGrp="1"/>
          </p:cNvSpPr>
          <p:nvPr>
            <p:ph type="ftr" sz="quarter" idx="11"/>
          </p:nvPr>
        </p:nvSpPr>
        <p:spPr>
          <a:xfrm>
            <a:off x="3942607" y="6305797"/>
            <a:ext cx="3717967" cy="259278"/>
          </a:xfrm>
          <a:prstGeom prst="rect">
            <a:avLst/>
          </a:prstGeom>
        </p:spPr>
        <p:txBody>
          <a:bodyPr/>
          <a:lstStyle/>
          <a:p>
            <a:endParaRPr lang="en-US"/>
          </a:p>
        </p:txBody>
      </p:sp>
      <p:sp>
        <p:nvSpPr>
          <p:cNvPr id="5" name="Slide Number Placeholder 4"/>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3" name="Footer Placeholder 2"/>
          <p:cNvSpPr>
            <a:spLocks noGrp="1"/>
          </p:cNvSpPr>
          <p:nvPr>
            <p:ph type="ftr" sz="quarter" idx="11"/>
          </p:nvPr>
        </p:nvSpPr>
        <p:spPr>
          <a:xfrm>
            <a:off x="3942607" y="6305797"/>
            <a:ext cx="3717967" cy="259278"/>
          </a:xfrm>
          <a:prstGeom prst="rect">
            <a:avLst/>
          </a:prstGeom>
        </p:spPr>
        <p:txBody>
          <a:bodyPr/>
          <a:lstStyle/>
          <a:p>
            <a:endParaRPr lang="en-US"/>
          </a:p>
        </p:txBody>
      </p:sp>
      <p:sp>
        <p:nvSpPr>
          <p:cNvPr id="4" name="Slide Number Placeholder 3"/>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9"/>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1"/>
            <a:ext cx="3563938" cy="2163171"/>
          </a:xfrm>
        </p:spPr>
        <p:txBody>
          <a:bodyPr/>
          <a:lstStyle>
            <a:lvl1pPr marL="0" indent="0">
              <a:buNone/>
              <a:defRPr sz="20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1"/>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3"/>
            <a:ext cx="3566160" cy="2163171"/>
          </a:xfrm>
        </p:spPr>
        <p:txBody>
          <a:bodyPr/>
          <a:lstStyle>
            <a:lvl1pPr marL="0" indent="0">
              <a:buNone/>
              <a:defRPr sz="20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grpSp>
        <p:nvGrpSpPr>
          <p:cNvPr id="3" name="Group 7"/>
          <p:cNvGrpSpPr/>
          <p:nvPr/>
        </p:nvGrpSpPr>
        <p:grpSpPr>
          <a:xfrm rot="21421631">
            <a:off x="629029"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1"/>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9"/>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8" y="3682580"/>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2" y="241257"/>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30" y="403038"/>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1"/>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3"/>
            <a:ext cx="3566160" cy="2163171"/>
          </a:xfrm>
        </p:spPr>
        <p:txBody>
          <a:bodyPr/>
          <a:lstStyle>
            <a:lvl1pPr marL="0" indent="0">
              <a:buNone/>
              <a:defRPr sz="20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5"/>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3"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buNone/>
              <a:defRPr sz="20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sp>
        <p:nvSpPr>
          <p:cNvPr id="12" name="Picture Placeholder 9"/>
          <p:cNvSpPr>
            <a:spLocks noGrp="1"/>
          </p:cNvSpPr>
          <p:nvPr>
            <p:ph type="pic" sz="quarter" idx="15"/>
          </p:nvPr>
        </p:nvSpPr>
        <p:spPr>
          <a:xfrm rot="232774">
            <a:off x="2248158"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5"/>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2" y="304999"/>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80"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7"/>
            <a:ext cx="7315200" cy="990600"/>
          </a:xfrm>
        </p:spPr>
        <p:txBody>
          <a:bodyPr/>
          <a:lstStyle>
            <a:lvl1pPr marL="0" indent="0">
              <a:buNone/>
              <a:defRPr sz="20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5" name="Footer Placeholder 4"/>
          <p:cNvSpPr>
            <a:spLocks noGrp="1"/>
          </p:cNvSpPr>
          <p:nvPr>
            <p:ph type="ftr" sz="quarter" idx="11"/>
          </p:nvPr>
        </p:nvSpPr>
        <p:spPr>
          <a:xfrm>
            <a:off x="3942607" y="6305797"/>
            <a:ext cx="3717967" cy="259278"/>
          </a:xfrm>
          <a:prstGeom prst="rect">
            <a:avLst/>
          </a:prstGeom>
        </p:spPr>
        <p:txBody>
          <a:bodyPr/>
          <a:lstStyle/>
          <a:p>
            <a:endParaRPr lang="en-US"/>
          </a:p>
        </p:txBody>
      </p:sp>
      <p:sp>
        <p:nvSpPr>
          <p:cNvPr id="6" name="Slide Number Placeholder 5"/>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5" name="Footer Placeholder 4"/>
          <p:cNvSpPr>
            <a:spLocks noGrp="1"/>
          </p:cNvSpPr>
          <p:nvPr>
            <p:ph type="ftr" sz="quarter" idx="11"/>
          </p:nvPr>
        </p:nvSpPr>
        <p:spPr>
          <a:xfrm>
            <a:off x="3942607" y="6305797"/>
            <a:ext cx="3717967" cy="259278"/>
          </a:xfrm>
          <a:prstGeom prst="rect">
            <a:avLst/>
          </a:prstGeom>
        </p:spPr>
        <p:txBody>
          <a:bodyPr/>
          <a:lstStyle/>
          <a:p>
            <a:endParaRPr lang="en-US"/>
          </a:p>
        </p:txBody>
      </p:sp>
      <p:sp>
        <p:nvSpPr>
          <p:cNvPr id="6" name="Slide Number Placeholder 5"/>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5" name="Footer Placeholder 4"/>
          <p:cNvSpPr>
            <a:spLocks noGrp="1"/>
          </p:cNvSpPr>
          <p:nvPr>
            <p:ph type="ftr" sz="quarter" idx="11"/>
          </p:nvPr>
        </p:nvSpPr>
        <p:spPr>
          <a:xfrm>
            <a:off x="3942607" y="6305797"/>
            <a:ext cx="3717967" cy="259278"/>
          </a:xfrm>
          <a:prstGeom prst="rect">
            <a:avLst/>
          </a:prstGeom>
        </p:spPr>
        <p:txBody>
          <a:bodyPr/>
          <a:lstStyle/>
          <a:p>
            <a:endParaRPr lang="en-US"/>
          </a:p>
        </p:txBody>
      </p:sp>
      <p:sp>
        <p:nvSpPr>
          <p:cNvPr id="6" name="Slide Number Placeholder 5"/>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fld id="{79D851AA-148E-8343-B4EF-1E7E864C04B8}" type="datetimeFigureOut">
              <a:rPr lang="en-US" smtClean="0"/>
              <a:pPr/>
              <a:t>12/10/2015</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lIns="91430" tIns="45715" rIns="91430" bIns="45715"/>
          <a:lstStyle>
            <a:lvl1pPr>
              <a:defRPr/>
            </a:lvl1pPr>
          </a:lstStyle>
          <a:p>
            <a:fld id="{C87824B2-970F-FC4D-8DB1-C803970E0779}"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9"/>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457200" y="6245225"/>
            <a:ext cx="2133600" cy="476250"/>
          </a:xfrm>
          <a:prstGeom prst="rect">
            <a:avLst/>
          </a:prstGeom>
          <a:ln/>
        </p:spPr>
        <p:txBody>
          <a:bodyPr lIns="91430" tIns="45715" rIns="91430" bIns="45715"/>
          <a:lstStyle>
            <a:lvl1pPr>
              <a:defRPr/>
            </a:lvl1pPr>
          </a:lstStyle>
          <a:p>
            <a:fld id="{79D851AA-148E-8343-B4EF-1E7E864C04B8}" type="datetimeFigureOut">
              <a:rPr lang="en-US" smtClean="0"/>
              <a:pPr/>
              <a:t>12/10/2015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xfrm>
            <a:off x="6553200" y="6245225"/>
            <a:ext cx="2133600" cy="476250"/>
          </a:xfrm>
          <a:prstGeom prst="rect">
            <a:avLst/>
          </a:prstGeom>
          <a:ln/>
        </p:spPr>
        <p:txBody>
          <a:bodyPr lIns="91430" tIns="45715" rIns="91430" bIns="45715"/>
          <a:lstStyle>
            <a:lvl1pPr>
              <a:defRPr/>
            </a:lvl1pPr>
          </a:lstStyle>
          <a:p>
            <a:fld id="{C87824B2-970F-FC4D-8DB1-C803970E077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1"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2438400" y="6248400"/>
            <a:ext cx="2130425" cy="474663"/>
          </a:xfrm>
          <a:prstGeom prst="rect">
            <a:avLst/>
          </a:prstGeom>
          <a:ln/>
        </p:spPr>
        <p:txBody>
          <a:bodyPr lIns="91430" tIns="45715" rIns="91430" bIns="45715"/>
          <a:lstStyle>
            <a:lvl1pPr>
              <a:defRPr/>
            </a:lvl1pPr>
          </a:lstStyle>
          <a:p>
            <a:fld id="{79D851AA-148E-8343-B4EF-1E7E864C04B8}" type="datetimeFigureOut">
              <a:rPr lang="en-US" smtClean="0"/>
              <a:pPr/>
              <a:t>12/10/2015</a:t>
            </a:fld>
            <a:endParaRPr lang="en-US"/>
          </a:p>
        </p:txBody>
      </p:sp>
      <p:sp>
        <p:nvSpPr>
          <p:cNvPr id="6" name="Rectangle 12"/>
          <p:cNvSpPr>
            <a:spLocks noGrp="1" noChangeArrowheads="1"/>
          </p:cNvSpPr>
          <p:nvPr>
            <p:ph type="ftr" sz="quarter" idx="11"/>
          </p:nvPr>
        </p:nvSpPr>
        <p:spPr>
          <a:ln/>
        </p:spPr>
        <p:txBody>
          <a:bodyPr/>
          <a:lstStyle>
            <a:lvl1pPr>
              <a:defRPr/>
            </a:lvl1pPr>
          </a:lstStyle>
          <a:p>
            <a:endParaRPr lang="en-US"/>
          </a:p>
        </p:txBody>
      </p:sp>
      <p:sp>
        <p:nvSpPr>
          <p:cNvPr id="7" name="Rectangle 13"/>
          <p:cNvSpPr>
            <a:spLocks noGrp="1" noChangeArrowheads="1"/>
          </p:cNvSpPr>
          <p:nvPr>
            <p:ph type="sldNum" sz="quarter" idx="12"/>
          </p:nvPr>
        </p:nvSpPr>
        <p:spPr>
          <a:xfrm>
            <a:off x="84139" y="6242050"/>
            <a:ext cx="587375" cy="488950"/>
          </a:xfrm>
          <a:prstGeom prst="rect">
            <a:avLst/>
          </a:prstGeom>
          <a:ln/>
        </p:spPr>
        <p:txBody>
          <a:bodyPr lIns="91430" tIns="45715" rIns="91430" bIns="45715"/>
          <a:lstStyle>
            <a:lvl1pPr>
              <a:defRPr/>
            </a:lvl1pPr>
          </a:lstStyle>
          <a:p>
            <a:fld id="{C87824B2-970F-FC4D-8DB1-C803970E077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26880" y="273629"/>
            <a:ext cx="7509600" cy="1143480"/>
          </a:xfrm>
        </p:spPr>
        <p:txBody>
          <a:bodyPr/>
          <a:lstStyle/>
          <a:p>
            <a:r>
              <a:rPr lang="en-US" smtClean="0"/>
              <a:t>Click to edit Master title style</a:t>
            </a:r>
            <a:endParaRPr lang="en-US"/>
          </a:p>
        </p:txBody>
      </p:sp>
      <p:sp>
        <p:nvSpPr>
          <p:cNvPr id="3" name="Rectangle 3"/>
          <p:cNvSpPr>
            <a:spLocks noGrp="1" noChangeArrowheads="1"/>
          </p:cNvSpPr>
          <p:nvPr>
            <p:ph type="dt" idx="10"/>
          </p:nvPr>
        </p:nvSpPr>
        <p:spPr>
          <a:xfrm>
            <a:off x="456481" y="6247376"/>
            <a:ext cx="2128320" cy="470930"/>
          </a:xfrm>
          <a:prstGeom prst="rect">
            <a:avLst/>
          </a:prstGeom>
          <a:ln/>
        </p:spPr>
        <p:txBody>
          <a:bodyPr lIns="82945" tIns="41473" rIns="82945" bIns="41473"/>
          <a:lstStyle>
            <a:lvl1pPr>
              <a:defRPr/>
            </a:lvl1pPr>
          </a:lstStyle>
          <a:p>
            <a:fld id="{79D851AA-148E-8343-B4EF-1E7E864C04B8}" type="datetimeFigureOut">
              <a:rPr lang="en-US" smtClean="0"/>
              <a:pPr/>
              <a:t>12/10/2015</a:t>
            </a:fld>
            <a:endParaRPr lang="en-US"/>
          </a:p>
        </p:txBody>
      </p:sp>
      <p:sp>
        <p:nvSpPr>
          <p:cNvPr id="4" name="Rectangle 4"/>
          <p:cNvSpPr>
            <a:spLocks noGrp="1" noChangeArrowheads="1"/>
          </p:cNvSpPr>
          <p:nvPr>
            <p:ph type="ftr" idx="11"/>
          </p:nvPr>
        </p:nvSpPr>
        <p:spPr>
          <a:ln/>
        </p:spPr>
        <p:txBody>
          <a:bodyPr/>
          <a:lstStyle>
            <a:lvl1pPr>
              <a:defRPr/>
            </a:lvl1pPr>
          </a:lstStyle>
          <a:p>
            <a:endParaRPr lang="en-US"/>
          </a:p>
        </p:txBody>
      </p:sp>
      <p:sp>
        <p:nvSpPr>
          <p:cNvPr id="5" name="Rectangle 5"/>
          <p:cNvSpPr>
            <a:spLocks noGrp="1" noChangeArrowheads="1"/>
          </p:cNvSpPr>
          <p:nvPr>
            <p:ph type="sldNum" idx="12"/>
          </p:nvPr>
        </p:nvSpPr>
        <p:spPr>
          <a:xfrm>
            <a:off x="5837760" y="6247376"/>
            <a:ext cx="2128320" cy="470930"/>
          </a:xfrm>
          <a:prstGeom prst="rect">
            <a:avLst/>
          </a:prstGeom>
          <a:ln/>
        </p:spPr>
        <p:txBody>
          <a:bodyPr lIns="82945" tIns="41473" rIns="82945" bIns="41473"/>
          <a:lstStyle>
            <a:lvl1pPr>
              <a:defRPr/>
            </a:lvl1pPr>
          </a:lstStyle>
          <a:p>
            <a:fld id="{C87824B2-970F-FC4D-8DB1-C803970E0779}"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smtClean="0">
                <a:latin typeface="+mn-lt"/>
              </a:defRPr>
            </a:lvl1pPr>
          </a:lstStyle>
          <a:p>
            <a:pPr>
              <a:defRPr/>
            </a:pPr>
            <a:r>
              <a:rPr lang="en-US"/>
              <a:t>Kendall/Hunt Publishing Company</a:t>
            </a:r>
            <a:endParaRPr lang="en-US" b="0"/>
          </a:p>
        </p:txBody>
      </p:sp>
      <p:sp>
        <p:nvSpPr>
          <p:cNvPr id="6" name="Slide Number Placeholder 5"/>
          <p:cNvSpPr>
            <a:spLocks noGrp="1"/>
          </p:cNvSpPr>
          <p:nvPr>
            <p:ph type="sldNum" sz="quarter" idx="11"/>
          </p:nvPr>
        </p:nvSpPr>
        <p:spPr>
          <a:xfrm>
            <a:off x="7162800" y="6400800"/>
            <a:ext cx="1905000" cy="457200"/>
          </a:xfrm>
          <a:prstGeom prst="rect">
            <a:avLst/>
          </a:prstGeom>
        </p:spPr>
        <p:txBody>
          <a:bodyPr/>
          <a:lstStyle>
            <a:lvl1pPr>
              <a:defRPr smtClean="0"/>
            </a:lvl1pPr>
          </a:lstStyle>
          <a:p>
            <a:pPr>
              <a:defRPr/>
            </a:pPr>
            <a:fld id="{CAFF7229-F1C3-AC4E-BB56-1BFE0AEB4E8A}" type="slidenum">
              <a:rPr lang="en-US"/>
              <a:pPr>
                <a:defRPr/>
              </a:pPr>
              <a:t>‹#›</a:t>
            </a:fld>
            <a:endParaRPr lang="en-US" b="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6"/>
            <a:ext cx="4724400" cy="1209964"/>
          </a:xfrm>
        </p:spPr>
        <p:txBody>
          <a:bodyPr lIns="45715" tIns="0" rIns="45715"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706586"/>
          </a:xfrm>
        </p:spPr>
        <p:txBody>
          <a:bodyPr lIns="91430" tIns="0" rIns="45715" bIns="0">
            <a:normAutofit/>
          </a:bodyPr>
          <a:lstStyle>
            <a:lvl1pPr marL="0" indent="0" algn="l">
              <a:lnSpc>
                <a:spcPts val="2600"/>
              </a:lnSpc>
              <a:buNone/>
              <a:defRPr sz="2200">
                <a:solidFill>
                  <a:schemeClr val="tx1"/>
                </a:solidFill>
              </a:defRPr>
            </a:lvl1pPr>
            <a:lvl2pPr marL="457153" indent="0" algn="ctr">
              <a:buNone/>
              <a:defRPr>
                <a:solidFill>
                  <a:schemeClr val="tx1">
                    <a:tint val="75000"/>
                  </a:schemeClr>
                </a:solidFill>
              </a:defRPr>
            </a:lvl2pPr>
            <a:lvl3pPr marL="914305" indent="0" algn="ctr">
              <a:buNone/>
              <a:defRPr>
                <a:solidFill>
                  <a:schemeClr val="tx1">
                    <a:tint val="75000"/>
                  </a:schemeClr>
                </a:solidFill>
              </a:defRPr>
            </a:lvl3pPr>
            <a:lvl4pPr marL="1371458" indent="0" algn="ctr">
              <a:buNone/>
              <a:defRPr>
                <a:solidFill>
                  <a:schemeClr val="tx1">
                    <a:tint val="75000"/>
                  </a:schemeClr>
                </a:solidFill>
              </a:defRPr>
            </a:lvl4pPr>
            <a:lvl5pPr marL="1828610" indent="0" algn="ctr">
              <a:buNone/>
              <a:defRPr>
                <a:solidFill>
                  <a:schemeClr val="tx1">
                    <a:tint val="75000"/>
                  </a:schemeClr>
                </a:solidFill>
              </a:defRPr>
            </a:lvl5pPr>
            <a:lvl6pPr marL="2285763" indent="0" algn="ctr">
              <a:buNone/>
              <a:defRPr>
                <a:solidFill>
                  <a:schemeClr val="tx1">
                    <a:tint val="75000"/>
                  </a:schemeClr>
                </a:solidFill>
              </a:defRPr>
            </a:lvl6pPr>
            <a:lvl7pPr marL="2742915" indent="0" algn="ctr">
              <a:buNone/>
              <a:defRPr>
                <a:solidFill>
                  <a:schemeClr val="tx1">
                    <a:tint val="75000"/>
                  </a:schemeClr>
                </a:solidFill>
              </a:defRPr>
            </a:lvl7pPr>
            <a:lvl8pPr marL="3200068" indent="0" algn="ctr">
              <a:buNone/>
              <a:defRPr>
                <a:solidFill>
                  <a:schemeClr val="tx1">
                    <a:tint val="75000"/>
                  </a:schemeClr>
                </a:solidFill>
              </a:defRPr>
            </a:lvl8pPr>
            <a:lvl9pPr marL="365722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5"/>
            <a:ext cx="1981200" cy="273050"/>
          </a:xfrm>
          <a:prstGeom prst="rect">
            <a:avLst/>
          </a:prstGeom>
        </p:spPr>
        <p:txBody>
          <a:bodyPr lIns="91430" tIns="45715" rIns="91430" bIns="45715"/>
          <a:lstStyle>
            <a:lvl1pPr algn="l">
              <a:defRPr sz="1100">
                <a:latin typeface="Rockwell" pitchFamily="18" charset="0"/>
              </a:defRPr>
            </a:lvl1pPr>
          </a:lstStyle>
          <a:p>
            <a:fld id="{79D851AA-148E-8343-B4EF-1E7E864C04B8}" type="datetimeFigureOut">
              <a:rPr lang="en-US" smtClean="0"/>
              <a:pPr/>
              <a:t>12/10/2015</a:t>
            </a:fld>
            <a:endParaRPr lang="en-US"/>
          </a:p>
        </p:txBody>
      </p:sp>
      <p:sp>
        <p:nvSpPr>
          <p:cNvPr id="5" name="Footer Placeholder 4"/>
          <p:cNvSpPr>
            <a:spLocks noGrp="1"/>
          </p:cNvSpPr>
          <p:nvPr>
            <p:ph type="ftr" sz="quarter" idx="11"/>
          </p:nvPr>
        </p:nvSpPr>
        <p:spPr>
          <a:xfrm>
            <a:off x="3962400" y="6298745"/>
            <a:ext cx="3810000" cy="273050"/>
          </a:xfrm>
          <a:prstGeom prst="rect">
            <a:avLst/>
          </a:prstGeom>
        </p:spPr>
        <p:txBody>
          <a:bodyPr/>
          <a:lstStyle>
            <a:lvl1pPr algn="l">
              <a:defRPr/>
            </a:lvl1pPr>
          </a:lstStyle>
          <a:p>
            <a:endParaRPr lang="en-US"/>
          </a:p>
        </p:txBody>
      </p:sp>
      <p:sp>
        <p:nvSpPr>
          <p:cNvPr id="6" name="Slide Number Placeholder 5"/>
          <p:cNvSpPr>
            <a:spLocks noGrp="1"/>
          </p:cNvSpPr>
          <p:nvPr>
            <p:ph type="sldNum" sz="quarter" idx="12"/>
          </p:nvPr>
        </p:nvSpPr>
        <p:spPr>
          <a:xfrm>
            <a:off x="8264857" y="6312393"/>
            <a:ext cx="685800" cy="265089"/>
          </a:xfrm>
          <a:prstGeom prst="rect">
            <a:avLst/>
          </a:prstGeom>
        </p:spPr>
        <p:txBody>
          <a:bodyPr lIns="91430" tIns="45715" rIns="91430" bIns="45715"/>
          <a:lstStyle>
            <a:lvl1pPr>
              <a:defRPr sz="1100">
                <a:solidFill>
                  <a:schemeClr val="tx1"/>
                </a:solidFill>
                <a:latin typeface="Rockwell" pitchFamily="18" charset="0"/>
              </a:defRPr>
            </a:lvl1pPr>
          </a:lstStyle>
          <a:p>
            <a:fld id="{C87824B2-970F-FC4D-8DB1-C803970E07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1"/>
            <a:ext cx="7772400" cy="1362075"/>
          </a:xfrm>
        </p:spPr>
        <p:txBody>
          <a:bodyPr vert="horz" lIns="45715" tIns="0" rIns="45715" bIns="0" rtlCol="0" anchor="b" anchorCtr="0">
            <a:noAutofit/>
          </a:bodyPr>
          <a:lstStyle>
            <a:lvl1pPr algn="l" defTabSz="914305"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7"/>
            <a:ext cx="7772400" cy="987552"/>
          </a:xfrm>
        </p:spPr>
        <p:txBody>
          <a:bodyPr vert="horz" lIns="91430" tIns="0" rIns="45715" bIns="0" rtlCol="0" anchor="t" anchorCtr="0">
            <a:normAutofit/>
          </a:bodyPr>
          <a:lstStyle>
            <a:lvl1pPr marL="0" indent="0">
              <a:buNone/>
              <a:defRPr sz="2200" kern="1200">
                <a:solidFill>
                  <a:schemeClr val="tx1"/>
                </a:solidFill>
                <a:latin typeface="+mn-lt"/>
                <a:ea typeface="+mn-ea"/>
                <a:cs typeface="+mn-cs"/>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marL="0" lvl="0" indent="0" algn="l" defTabSz="914305"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5" name="Footer Placeholder 4"/>
          <p:cNvSpPr>
            <a:spLocks noGrp="1"/>
          </p:cNvSpPr>
          <p:nvPr>
            <p:ph type="ftr" sz="quarter" idx="11"/>
          </p:nvPr>
        </p:nvSpPr>
        <p:spPr>
          <a:xfrm>
            <a:off x="3942607" y="6305797"/>
            <a:ext cx="3717967" cy="259278"/>
          </a:xfrm>
          <a:prstGeom prst="rect">
            <a:avLst/>
          </a:prstGeom>
        </p:spPr>
        <p:txBody>
          <a:bodyPr/>
          <a:lstStyle/>
          <a:p>
            <a:endParaRPr lang="en-US"/>
          </a:p>
        </p:txBody>
      </p:sp>
      <p:sp>
        <p:nvSpPr>
          <p:cNvPr id="6" name="Slide Number Placeholder 5"/>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8"/>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4"/>
            <a:ext cx="5334000" cy="1362075"/>
          </a:xfrm>
        </p:spPr>
        <p:txBody>
          <a:bodyPr lIns="45715" tIns="0" rIns="45715"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9"/>
            <a:ext cx="5334000" cy="983087"/>
          </a:xfrm>
        </p:spPr>
        <p:txBody>
          <a:bodyPr tIns="0" rIns="45715" bIns="0" anchor="t" anchorCtr="0"/>
          <a:lstStyle>
            <a:lvl1pPr marL="0" indent="0">
              <a:buNone/>
              <a:defRPr sz="2200">
                <a:solidFill>
                  <a:schemeClr val="tx1"/>
                </a:solidFill>
              </a:defRPr>
            </a:lvl1pPr>
            <a:lvl2pPr marL="457153" indent="0">
              <a:buNone/>
              <a:defRPr sz="1800">
                <a:solidFill>
                  <a:schemeClr val="tx1">
                    <a:tint val="75000"/>
                  </a:schemeClr>
                </a:solidFill>
              </a:defRPr>
            </a:lvl2pPr>
            <a:lvl3pPr marL="914305" indent="0">
              <a:buNone/>
              <a:defRPr sz="1600">
                <a:solidFill>
                  <a:schemeClr val="tx1">
                    <a:tint val="75000"/>
                  </a:schemeClr>
                </a:solidFill>
              </a:defRPr>
            </a:lvl3pPr>
            <a:lvl4pPr marL="1371458" indent="0">
              <a:buNone/>
              <a:defRPr sz="1400">
                <a:solidFill>
                  <a:schemeClr val="tx1">
                    <a:tint val="75000"/>
                  </a:schemeClr>
                </a:solidFill>
              </a:defRPr>
            </a:lvl4pPr>
            <a:lvl5pPr marL="1828610" indent="0">
              <a:buNone/>
              <a:defRPr sz="1400">
                <a:solidFill>
                  <a:schemeClr val="tx1">
                    <a:tint val="75000"/>
                  </a:schemeClr>
                </a:solidFill>
              </a:defRPr>
            </a:lvl5pPr>
            <a:lvl6pPr marL="2285763" indent="0">
              <a:buNone/>
              <a:defRPr sz="1400">
                <a:solidFill>
                  <a:schemeClr val="tx1">
                    <a:tint val="75000"/>
                  </a:schemeClr>
                </a:solidFill>
              </a:defRPr>
            </a:lvl6pPr>
            <a:lvl7pPr marL="2742915" indent="0">
              <a:buNone/>
              <a:defRPr sz="1400">
                <a:solidFill>
                  <a:schemeClr val="tx1">
                    <a:tint val="75000"/>
                  </a:schemeClr>
                </a:solidFill>
              </a:defRPr>
            </a:lvl7pPr>
            <a:lvl8pPr marL="3200068" indent="0">
              <a:buNone/>
              <a:defRPr sz="1400">
                <a:solidFill>
                  <a:schemeClr val="tx1">
                    <a:tint val="75000"/>
                  </a:schemeClr>
                </a:solidFill>
              </a:defRPr>
            </a:lvl8pPr>
            <a:lvl9pPr marL="365722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5" name="Footer Placeholder 4"/>
          <p:cNvSpPr>
            <a:spLocks noGrp="1"/>
          </p:cNvSpPr>
          <p:nvPr>
            <p:ph type="ftr" sz="quarter" idx="11"/>
          </p:nvPr>
        </p:nvSpPr>
        <p:spPr>
          <a:xfrm>
            <a:off x="3942607" y="6305797"/>
            <a:ext cx="3717967" cy="259278"/>
          </a:xfrm>
          <a:prstGeom prst="rect">
            <a:avLst/>
          </a:prstGeom>
        </p:spPr>
        <p:txBody>
          <a:bodyPr/>
          <a:lstStyle/>
          <a:p>
            <a:endParaRPr lang="en-US"/>
          </a:p>
        </p:txBody>
      </p:sp>
      <p:sp>
        <p:nvSpPr>
          <p:cNvPr id="6" name="Slide Number Placeholder 5"/>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6"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8"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7"/>
            <a:ext cx="5532958" cy="865093"/>
          </a:xfrm>
        </p:spPr>
        <p:txBody>
          <a:bodyPr/>
          <a:lstStyle>
            <a:lvl1pPr marL="0" indent="0">
              <a:buNone/>
              <a:defRPr sz="2200"/>
            </a:lvl1pPr>
            <a:lvl2pPr marL="457153" indent="0">
              <a:buNone/>
              <a:defRPr sz="1200"/>
            </a:lvl2pPr>
            <a:lvl3pPr marL="914305" indent="0">
              <a:buNone/>
              <a:defRPr sz="1000"/>
            </a:lvl3pPr>
            <a:lvl4pPr marL="1371458" indent="0">
              <a:buNone/>
              <a:defRPr sz="900"/>
            </a:lvl4pPr>
            <a:lvl5pPr marL="1828610" indent="0">
              <a:buNone/>
              <a:defRPr sz="900"/>
            </a:lvl5pPr>
            <a:lvl6pPr marL="2285763" indent="0">
              <a:buNone/>
              <a:defRPr sz="900"/>
            </a:lvl6pPr>
            <a:lvl7pPr marL="2742915" indent="0">
              <a:buNone/>
              <a:defRPr sz="900"/>
            </a:lvl7pPr>
            <a:lvl8pPr marL="3200068" indent="0">
              <a:buNone/>
              <a:defRPr sz="900"/>
            </a:lvl8pPr>
            <a:lvl9pPr marL="365722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40"/>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40"/>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7"/>
            <a:ext cx="3200400" cy="584035"/>
          </a:xfrm>
        </p:spPr>
        <p:txBody>
          <a:bodyPr anchor="b"/>
          <a:lstStyle>
            <a:lvl1pPr marL="0" indent="0" algn="ctr">
              <a:buNone/>
              <a:defRPr sz="2200" b="0">
                <a:solidFill>
                  <a:schemeClr val="tx2">
                    <a:lumMod val="60000"/>
                    <a:lumOff val="40000"/>
                  </a:schemeClr>
                </a:solidFill>
                <a:latin typeface="Impact" pitchFamily="34" charset="0"/>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6"/>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8" y="1419367"/>
            <a:ext cx="3200400" cy="584035"/>
          </a:xfrm>
        </p:spPr>
        <p:txBody>
          <a:bodyPr anchor="b"/>
          <a:lstStyle>
            <a:lvl1pPr marL="0" indent="0" algn="ctr">
              <a:buNone/>
              <a:defRPr sz="2200" b="0">
                <a:solidFill>
                  <a:schemeClr val="tx2">
                    <a:lumMod val="60000"/>
                    <a:lumOff val="40000"/>
                  </a:schemeClr>
                </a:solidFill>
                <a:latin typeface="Impact" pitchFamily="34" charset="0"/>
              </a:defRPr>
            </a:lvl1pPr>
            <a:lvl2pPr marL="457153" indent="0">
              <a:buNone/>
              <a:defRPr sz="2000" b="1"/>
            </a:lvl2pPr>
            <a:lvl3pPr marL="914305" indent="0">
              <a:buNone/>
              <a:defRPr sz="1800" b="1"/>
            </a:lvl3pPr>
            <a:lvl4pPr marL="1371458" indent="0">
              <a:buNone/>
              <a:defRPr sz="1600" b="1"/>
            </a:lvl4pPr>
            <a:lvl5pPr marL="1828610" indent="0">
              <a:buNone/>
              <a:defRPr sz="1600" b="1"/>
            </a:lvl5pPr>
            <a:lvl6pPr marL="2285763" indent="0">
              <a:buNone/>
              <a:defRPr sz="1600" b="1"/>
            </a:lvl6pPr>
            <a:lvl7pPr marL="2742915" indent="0">
              <a:buNone/>
              <a:defRPr sz="1600" b="1"/>
            </a:lvl7pPr>
            <a:lvl8pPr marL="3200068" indent="0">
              <a:buNone/>
              <a:defRPr sz="1600" b="1"/>
            </a:lvl8pPr>
            <a:lvl9pPr marL="365722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6"/>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8" name="Footer Placeholder 7"/>
          <p:cNvSpPr>
            <a:spLocks noGrp="1"/>
          </p:cNvSpPr>
          <p:nvPr>
            <p:ph type="ftr" sz="quarter" idx="11"/>
          </p:nvPr>
        </p:nvSpPr>
        <p:spPr>
          <a:xfrm>
            <a:off x="3942607" y="6305797"/>
            <a:ext cx="3717967" cy="259278"/>
          </a:xfrm>
          <a:prstGeom prst="rect">
            <a:avLst/>
          </a:prstGeom>
        </p:spPr>
        <p:txBody>
          <a:bodyPr/>
          <a:lstStyle/>
          <a:p>
            <a:endParaRPr lang="en-US"/>
          </a:p>
        </p:txBody>
      </p:sp>
      <p:sp>
        <p:nvSpPr>
          <p:cNvPr id="9" name="Slide Number Placeholder 8"/>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pic>
        <p:nvPicPr>
          <p:cNvPr id="11" name="Picture 10" descr="Comparison-Underline.png"/>
          <p:cNvPicPr>
            <a:picLocks noChangeAspect="1"/>
          </p:cNvPicPr>
          <p:nvPr/>
        </p:nvPicPr>
        <p:blipFill>
          <a:blip r:embed="rId2"/>
          <a:stretch>
            <a:fillRect/>
          </a:stretch>
        </p:blipFill>
        <p:spPr>
          <a:xfrm>
            <a:off x="957040" y="1897041"/>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1" y="1897041"/>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40" y="1897041"/>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1" y="1897041"/>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a:xfrm>
            <a:off x="7663438" y="6314461"/>
            <a:ext cx="1295400" cy="265089"/>
          </a:xfrm>
          <a:prstGeom prst="rect">
            <a:avLst/>
          </a:prstGeom>
        </p:spPr>
        <p:txBody>
          <a:bodyPr lIns="91430" tIns="45715" rIns="91430" bIns="45715"/>
          <a:lstStyle/>
          <a:p>
            <a:fld id="{79D851AA-148E-8343-B4EF-1E7E864C04B8}" type="datetimeFigureOut">
              <a:rPr lang="en-US" smtClean="0"/>
              <a:pPr/>
              <a:t>12/10/2015</a:t>
            </a:fld>
            <a:endParaRPr lang="en-US"/>
          </a:p>
        </p:txBody>
      </p:sp>
      <p:sp>
        <p:nvSpPr>
          <p:cNvPr id="6" name="Footer Placeholder 5"/>
          <p:cNvSpPr>
            <a:spLocks noGrp="1"/>
          </p:cNvSpPr>
          <p:nvPr>
            <p:ph type="ftr" sz="quarter" idx="11"/>
          </p:nvPr>
        </p:nvSpPr>
        <p:spPr>
          <a:xfrm>
            <a:off x="3942607" y="6305797"/>
            <a:ext cx="3717967" cy="259278"/>
          </a:xfrm>
          <a:prstGeom prst="rect">
            <a:avLst/>
          </a:prstGeom>
        </p:spPr>
        <p:txBody>
          <a:bodyPr/>
          <a:lstStyle/>
          <a:p>
            <a:endParaRPr lang="en-US"/>
          </a:p>
        </p:txBody>
      </p:sp>
      <p:sp>
        <p:nvSpPr>
          <p:cNvPr id="7" name="Slide Number Placeholder 6"/>
          <p:cNvSpPr>
            <a:spLocks noGrp="1"/>
          </p:cNvSpPr>
          <p:nvPr>
            <p:ph type="sldNum" sz="quarter" idx="12"/>
          </p:nvPr>
        </p:nvSpPr>
        <p:spPr>
          <a:xfrm>
            <a:off x="7521388" y="5476098"/>
            <a:ext cx="1483056" cy="851848"/>
          </a:xfrm>
          <a:prstGeom prst="rect">
            <a:avLst/>
          </a:prstGeom>
        </p:spPr>
        <p:txBody>
          <a:bodyPr lIns="91430" tIns="45715" rIns="91430" bIns="45715"/>
          <a:lstStyle/>
          <a:p>
            <a:fld id="{C87824B2-970F-FC4D-8DB1-C803970E0779}" type="slidenum">
              <a:rPr lang="en-US" smtClean="0"/>
              <a:pPr/>
              <a:t>‹#›</a:t>
            </a:fld>
            <a:endParaRPr lang="en-US"/>
          </a:p>
        </p:txBody>
      </p:sp>
      <p:sp>
        <p:nvSpPr>
          <p:cNvPr id="8" name="Content Placeholder 2"/>
          <p:cNvSpPr>
            <a:spLocks noGrp="1"/>
          </p:cNvSpPr>
          <p:nvPr>
            <p:ph sz="half" idx="13"/>
          </p:nvPr>
        </p:nvSpPr>
        <p:spPr>
          <a:xfrm>
            <a:off x="914400" y="3870961"/>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7.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6.png"/><Relationship Id="rId30"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126" y="503238"/>
            <a:ext cx="7313613" cy="868362"/>
          </a:xfrm>
          <a:prstGeom prst="rect">
            <a:avLst/>
          </a:prstGeom>
        </p:spPr>
        <p:txBody>
          <a:bodyPr vert="horz" lIns="91430" tIns="45715" rIns="91430" bIns="45715" rtlCol="0" anchor="ctr">
            <a:noAutofit/>
          </a:bodyPr>
          <a:lstStyle/>
          <a:p>
            <a:r>
              <a:rPr lang="en-US" smtClean="0"/>
              <a:t>Click to edit Master title style</a:t>
            </a:r>
            <a:endParaRPr dirty="0"/>
          </a:p>
        </p:txBody>
      </p:sp>
      <p:sp>
        <p:nvSpPr>
          <p:cNvPr id="3" name="Text Placeholder 2"/>
          <p:cNvSpPr>
            <a:spLocks noGrp="1"/>
          </p:cNvSpPr>
          <p:nvPr>
            <p:ph type="body" idx="1"/>
          </p:nvPr>
        </p:nvSpPr>
        <p:spPr>
          <a:xfrm>
            <a:off x="914400" y="1735138"/>
            <a:ext cx="7313613" cy="4056062"/>
          </a:xfrm>
          <a:prstGeom prst="rect">
            <a:avLst/>
          </a:prstGeom>
        </p:spPr>
        <p:txBody>
          <a:bodyPr vert="horz" lIns="91430" tIns="45715" rIns="91430"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Footer Placeholder 8"/>
          <p:cNvSpPr>
            <a:spLocks noGrp="1"/>
          </p:cNvSpPr>
          <p:nvPr>
            <p:ph type="ftr" sz="quarter" idx="3"/>
          </p:nvPr>
        </p:nvSpPr>
        <p:spPr>
          <a:xfrm>
            <a:off x="2895600" y="6173788"/>
            <a:ext cx="2895600" cy="365125"/>
          </a:xfrm>
          <a:prstGeom prst="rect">
            <a:avLst/>
          </a:prstGeom>
        </p:spPr>
        <p:txBody>
          <a:bodyPr vert="horz" lIns="91430" tIns="45715" rIns="91430" bIns="45715" rtlCol="0" anchor="ctr"/>
          <a:lstStyle>
            <a:lvl1pPr algn="ctr">
              <a:defRPr sz="1200">
                <a:solidFill>
                  <a:schemeClr val="tx1">
                    <a:tint val="75000"/>
                  </a:schemeClr>
                </a:solidFill>
              </a:defRPr>
            </a:lvl1pPr>
          </a:lstStyle>
          <a:p>
            <a:endParaRPr lang="en-US"/>
          </a:p>
        </p:txBody>
      </p:sp>
      <p:pic>
        <p:nvPicPr>
          <p:cNvPr id="7" name="Picture 6" descr="Screen Shot 2013-10-05 at 3.36.33 PM.png"/>
          <p:cNvPicPr>
            <a:picLocks noChangeAspect="1"/>
          </p:cNvPicPr>
          <p:nvPr/>
        </p:nvPicPr>
        <p:blipFill>
          <a:blip r:embed="rId27"/>
          <a:stretch>
            <a:fillRect/>
          </a:stretch>
        </p:blipFill>
        <p:spPr>
          <a:xfrm>
            <a:off x="7544160" y="249146"/>
            <a:ext cx="1382400" cy="125773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txStyles>
    <p:titleStyle>
      <a:lvl1pPr algn="ctr" defTabSz="914305" rtl="0" eaLnBrk="1" latinLnBrk="0" hangingPunct="1">
        <a:spcBef>
          <a:spcPct val="0"/>
        </a:spcBef>
        <a:buNone/>
        <a:defRPr sz="4600" kern="1200">
          <a:solidFill>
            <a:schemeClr val="tx1"/>
          </a:solidFill>
          <a:latin typeface="+mj-lt"/>
          <a:ea typeface="+mj-ea"/>
          <a:cs typeface="+mj-cs"/>
        </a:defRPr>
      </a:lvl1pPr>
    </p:titleStyle>
    <p:bodyStyle>
      <a:lvl1pPr marL="463502" indent="-463502" algn="l" defTabSz="914305" rtl="0" eaLnBrk="1" latinLnBrk="0" hangingPunct="1">
        <a:spcBef>
          <a:spcPts val="2000"/>
        </a:spcBef>
        <a:buSzPct val="90000"/>
        <a:buFontTx/>
        <a:buBlip>
          <a:blip r:embed="rId28"/>
        </a:buBlip>
        <a:defRPr sz="3600" kern="1200">
          <a:solidFill>
            <a:schemeClr val="tx1"/>
          </a:solidFill>
          <a:latin typeface="+mn-lt"/>
          <a:ea typeface="+mn-ea"/>
          <a:cs typeface="+mn-cs"/>
        </a:defRPr>
      </a:lvl1pPr>
      <a:lvl2pPr marL="914305" indent="-457153" algn="l" defTabSz="914305" rtl="0" eaLnBrk="1" latinLnBrk="0" hangingPunct="1">
        <a:spcBef>
          <a:spcPts val="600"/>
        </a:spcBef>
        <a:buSzPct val="90000"/>
        <a:buFontTx/>
        <a:buBlip>
          <a:blip r:embed="rId29"/>
        </a:buBlip>
        <a:defRPr sz="3600" kern="1200">
          <a:solidFill>
            <a:schemeClr val="tx1"/>
          </a:solidFill>
          <a:latin typeface="+mn-lt"/>
          <a:ea typeface="+mn-ea"/>
          <a:cs typeface="+mn-cs"/>
        </a:defRPr>
      </a:lvl2pPr>
      <a:lvl3pPr marL="1255582" indent="-341277" algn="l" defTabSz="914305" rtl="0" eaLnBrk="1" latinLnBrk="0" hangingPunct="1">
        <a:spcBef>
          <a:spcPts val="600"/>
        </a:spcBef>
        <a:buSzPct val="90000"/>
        <a:buFontTx/>
        <a:buBlip>
          <a:blip r:embed="rId30"/>
        </a:buBlip>
        <a:defRPr sz="3600" kern="1200">
          <a:solidFill>
            <a:schemeClr val="tx1"/>
          </a:solidFill>
          <a:latin typeface="+mn-lt"/>
          <a:ea typeface="+mn-ea"/>
          <a:cs typeface="+mn-cs"/>
        </a:defRPr>
      </a:lvl3pPr>
      <a:lvl4pPr marL="1596860" indent="-341277" algn="l" defTabSz="914305" rtl="0" eaLnBrk="1" latinLnBrk="0" hangingPunct="1">
        <a:spcBef>
          <a:spcPts val="600"/>
        </a:spcBef>
        <a:buSzPct val="90000"/>
        <a:buFontTx/>
        <a:buBlip>
          <a:blip r:embed="rId30"/>
        </a:buBlip>
        <a:defRPr sz="3600" kern="1200">
          <a:solidFill>
            <a:schemeClr val="tx1"/>
          </a:solidFill>
          <a:latin typeface="+mn-lt"/>
          <a:ea typeface="+mn-ea"/>
          <a:cs typeface="+mn-cs"/>
        </a:defRPr>
      </a:lvl4pPr>
      <a:lvl5pPr marL="1938137" indent="-341277" algn="l" defTabSz="914305" rtl="0" eaLnBrk="1" latinLnBrk="0" hangingPunct="1">
        <a:spcBef>
          <a:spcPts val="600"/>
        </a:spcBef>
        <a:buSzPct val="90000"/>
        <a:buFontTx/>
        <a:buBlip>
          <a:blip r:embed="rId30"/>
        </a:buBlip>
        <a:defRPr sz="3600" kern="1200">
          <a:solidFill>
            <a:schemeClr val="tx1"/>
          </a:solidFill>
          <a:latin typeface="+mn-lt"/>
          <a:ea typeface="+mn-ea"/>
          <a:cs typeface="+mn-cs"/>
        </a:defRPr>
      </a:lvl5pPr>
      <a:lvl6pPr marL="2514340"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92"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45"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97" indent="-228577" algn="l" defTabSz="91430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www.youtube.com/watch?v=d7N-4UNAzsw"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l1F0pnTegUA"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R0e8WXkFA64"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MAfAVGES-Yc" TargetMode="External"/><Relationship Id="rId2" Type="http://schemas.openxmlformats.org/officeDocument/2006/relationships/hyperlink" Target="http://www.youtube.com/watch?v=SQ9dYQ_OS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tqFzVfPRd5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smithsonianchannel.com/videos/how-to-dust-for-fingerprints/1702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v6u98z9MiwY" TargetMode="External"/><Relationship Id="rId2" Type="http://schemas.openxmlformats.org/officeDocument/2006/relationships/hyperlink" Target="http://www.youtube.com/watch?v=-bZ-Vdhnno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Unit 6: Fingerprinting</a:t>
            </a:r>
            <a:endParaRPr lang="en-US" dirty="0"/>
          </a:p>
        </p:txBody>
      </p:sp>
      <p:pic>
        <p:nvPicPr>
          <p:cNvPr id="6" name="Picture Placeholder 5" descr="Fingerprint-light-blue.jpg"/>
          <p:cNvPicPr>
            <a:picLocks noGrp="1" noChangeAspect="1"/>
          </p:cNvPicPr>
          <p:nvPr>
            <p:ph type="pic" sz="quarter" idx="15"/>
          </p:nvPr>
        </p:nvPicPr>
        <p:blipFill>
          <a:blip r:embed="rId2"/>
          <a:srcRect t="6696" b="6696"/>
          <a:stretch>
            <a:fillRect/>
          </a:stretch>
        </p:blip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
          <p:cNvGrpSpPr>
            <a:grpSpLocks/>
          </p:cNvGrpSpPr>
          <p:nvPr/>
        </p:nvGrpSpPr>
        <p:grpSpPr bwMode="auto">
          <a:xfrm>
            <a:off x="4648200" y="1638300"/>
            <a:ext cx="3962400" cy="4838700"/>
            <a:chOff x="2928" y="1032"/>
            <a:chExt cx="2496" cy="3048"/>
          </a:xfrm>
        </p:grpSpPr>
        <p:pic>
          <p:nvPicPr>
            <p:cNvPr id="9231" name="Picture 7" descr="accidental whorl"/>
            <p:cNvPicPr>
              <a:picLocks noChangeAspect="1" noChangeArrowheads="1"/>
            </p:cNvPicPr>
            <p:nvPr/>
          </p:nvPicPr>
          <p:blipFill>
            <a:blip r:embed="rId3"/>
            <a:srcRect/>
            <a:stretch>
              <a:fillRect/>
            </a:stretch>
          </p:blipFill>
          <p:spPr bwMode="auto">
            <a:xfrm>
              <a:off x="3504" y="1416"/>
              <a:ext cx="1248" cy="1248"/>
            </a:xfrm>
            <a:prstGeom prst="rect">
              <a:avLst/>
            </a:prstGeom>
            <a:noFill/>
            <a:ln w="19050">
              <a:solidFill>
                <a:srgbClr val="000000"/>
              </a:solidFill>
              <a:miter lim="800000"/>
              <a:headEnd/>
              <a:tailEnd/>
            </a:ln>
          </p:spPr>
        </p:pic>
        <p:sp>
          <p:nvSpPr>
            <p:cNvPr id="9232" name="Text Box 9"/>
            <p:cNvSpPr txBox="1">
              <a:spLocks noChangeArrowheads="1"/>
            </p:cNvSpPr>
            <p:nvPr/>
          </p:nvSpPr>
          <p:spPr bwMode="auto">
            <a:xfrm>
              <a:off x="3120" y="1032"/>
              <a:ext cx="1920" cy="288"/>
            </a:xfrm>
            <a:prstGeom prst="rect">
              <a:avLst/>
            </a:prstGeom>
            <a:solidFill>
              <a:srgbClr val="FFFFFF"/>
            </a:solidFill>
            <a:ln w="9525">
              <a:noFill/>
              <a:miter lim="800000"/>
              <a:headEnd/>
              <a:tailEnd/>
            </a:ln>
          </p:spPr>
          <p:txBody>
            <a:bodyPr>
              <a:prstTxWarp prst="textNoShape">
                <a:avLst/>
              </a:prstTxWarp>
            </a:bodyPr>
            <a:lstStyle/>
            <a:p>
              <a:pPr algn="ctr"/>
              <a:r>
                <a:rPr lang="en-US" sz="2400" b="1">
                  <a:latin typeface="Times New Roman" pitchFamily="-84" charset="0"/>
                </a:rPr>
                <a:t>Accidental Whorl</a:t>
              </a:r>
              <a:endParaRPr lang="en-US" sz="2400">
                <a:latin typeface="Times New Roman" pitchFamily="-84" charset="0"/>
              </a:endParaRPr>
            </a:p>
          </p:txBody>
        </p:sp>
        <p:sp>
          <p:nvSpPr>
            <p:cNvPr id="9233" name="Text Box 11"/>
            <p:cNvSpPr txBox="1">
              <a:spLocks noChangeArrowheads="1"/>
            </p:cNvSpPr>
            <p:nvPr/>
          </p:nvSpPr>
          <p:spPr bwMode="auto">
            <a:xfrm>
              <a:off x="2928" y="2736"/>
              <a:ext cx="2496" cy="1344"/>
            </a:xfrm>
            <a:prstGeom prst="rect">
              <a:avLst/>
            </a:prstGeom>
            <a:solidFill>
              <a:srgbClr val="FFFFFF"/>
            </a:solidFill>
            <a:ln w="9525">
              <a:noFill/>
              <a:miter lim="800000"/>
              <a:headEnd/>
              <a:tailEnd/>
            </a:ln>
          </p:spPr>
          <p:txBody>
            <a:bodyPr>
              <a:prstTxWarp prst="textNoShape">
                <a:avLst/>
              </a:prstTxWarp>
            </a:bodyPr>
            <a:lstStyle/>
            <a:p>
              <a:pPr algn="just"/>
              <a:r>
                <a:rPr lang="en-US" sz="2400" dirty="0">
                  <a:solidFill>
                    <a:srgbClr val="FF0000"/>
                  </a:solidFill>
                  <a:latin typeface="Times New Roman" pitchFamily="-84" charset="0"/>
                </a:rPr>
                <a:t>Accidental whorls contain two or more patterns </a:t>
              </a:r>
              <a:r>
                <a:rPr lang="en-US" sz="2400" dirty="0">
                  <a:latin typeface="Times New Roman" pitchFamily="-84" charset="0"/>
                </a:rPr>
                <a:t>(not including the plain arch), or does not clearly fall under any of the other categories. </a:t>
              </a:r>
            </a:p>
          </p:txBody>
        </p:sp>
      </p:grpSp>
      <p:grpSp>
        <p:nvGrpSpPr>
          <p:cNvPr id="3" name="Group 19"/>
          <p:cNvGrpSpPr>
            <a:grpSpLocks/>
          </p:cNvGrpSpPr>
          <p:nvPr/>
        </p:nvGrpSpPr>
        <p:grpSpPr bwMode="auto">
          <a:xfrm>
            <a:off x="609600" y="1638300"/>
            <a:ext cx="3581400" cy="4229100"/>
            <a:chOff x="240" y="1032"/>
            <a:chExt cx="2256" cy="2664"/>
          </a:xfrm>
        </p:grpSpPr>
        <p:sp>
          <p:nvSpPr>
            <p:cNvPr id="9221" name="Text Box 8"/>
            <p:cNvSpPr txBox="1">
              <a:spLocks noChangeArrowheads="1"/>
            </p:cNvSpPr>
            <p:nvPr/>
          </p:nvSpPr>
          <p:spPr bwMode="auto">
            <a:xfrm>
              <a:off x="384" y="1032"/>
              <a:ext cx="2016" cy="288"/>
            </a:xfrm>
            <a:prstGeom prst="rect">
              <a:avLst/>
            </a:prstGeom>
            <a:solidFill>
              <a:srgbClr val="FFFFFF"/>
            </a:solidFill>
            <a:ln w="9525">
              <a:noFill/>
              <a:miter lim="800000"/>
              <a:headEnd/>
              <a:tailEnd/>
            </a:ln>
          </p:spPr>
          <p:txBody>
            <a:bodyPr>
              <a:prstTxWarp prst="textNoShape">
                <a:avLst/>
              </a:prstTxWarp>
            </a:bodyPr>
            <a:lstStyle/>
            <a:p>
              <a:pPr algn="ctr"/>
              <a:r>
                <a:rPr lang="en-US" sz="2400" b="1">
                  <a:latin typeface="Times New Roman" pitchFamily="-84" charset="0"/>
                </a:rPr>
                <a:t>Double Loop Whorl</a:t>
              </a:r>
              <a:endParaRPr lang="en-US" sz="2400">
                <a:latin typeface="Times New Roman" pitchFamily="-84" charset="0"/>
              </a:endParaRPr>
            </a:p>
          </p:txBody>
        </p:sp>
        <p:sp>
          <p:nvSpPr>
            <p:cNvPr id="9222" name="Text Box 10"/>
            <p:cNvSpPr txBox="1">
              <a:spLocks noChangeArrowheads="1"/>
            </p:cNvSpPr>
            <p:nvPr/>
          </p:nvSpPr>
          <p:spPr bwMode="auto">
            <a:xfrm>
              <a:off x="288" y="2736"/>
              <a:ext cx="2208" cy="960"/>
            </a:xfrm>
            <a:prstGeom prst="rect">
              <a:avLst/>
            </a:prstGeom>
            <a:solidFill>
              <a:srgbClr val="FFFFFF"/>
            </a:solidFill>
            <a:ln w="9525">
              <a:noFill/>
              <a:miter lim="800000"/>
              <a:headEnd/>
              <a:tailEnd/>
            </a:ln>
          </p:spPr>
          <p:txBody>
            <a:bodyPr>
              <a:prstTxWarp prst="textNoShape">
                <a:avLst/>
              </a:prstTxWarp>
            </a:bodyPr>
            <a:lstStyle/>
            <a:p>
              <a:pPr algn="just"/>
              <a:r>
                <a:rPr lang="en-US" sz="2400" dirty="0">
                  <a:solidFill>
                    <a:srgbClr val="FF0000"/>
                  </a:solidFill>
                  <a:latin typeface="Times New Roman" pitchFamily="-84" charset="0"/>
                </a:rPr>
                <a:t>Double loop </a:t>
              </a:r>
              <a:r>
                <a:rPr lang="en-US" sz="2400" dirty="0">
                  <a:latin typeface="Times New Roman" pitchFamily="-84" charset="0"/>
                </a:rPr>
                <a:t>whorls are made up of any </a:t>
              </a:r>
              <a:r>
                <a:rPr lang="en-US" sz="2400" dirty="0">
                  <a:solidFill>
                    <a:srgbClr val="FF0000"/>
                  </a:solidFill>
                  <a:latin typeface="Times New Roman" pitchFamily="-84" charset="0"/>
                </a:rPr>
                <a:t>two loops </a:t>
              </a:r>
              <a:r>
                <a:rPr lang="en-US" sz="2400" dirty="0">
                  <a:latin typeface="Times New Roman" pitchFamily="-84" charset="0"/>
                </a:rPr>
                <a:t>combined into one print. </a:t>
              </a:r>
            </a:p>
          </p:txBody>
        </p:sp>
        <p:grpSp>
          <p:nvGrpSpPr>
            <p:cNvPr id="4" name="Group 18"/>
            <p:cNvGrpSpPr>
              <a:grpSpLocks/>
            </p:cNvGrpSpPr>
            <p:nvPr/>
          </p:nvGrpSpPr>
          <p:grpSpPr bwMode="auto">
            <a:xfrm>
              <a:off x="240" y="1416"/>
              <a:ext cx="1824" cy="1320"/>
              <a:chOff x="1008" y="1008"/>
              <a:chExt cx="1824" cy="1320"/>
            </a:xfrm>
          </p:grpSpPr>
          <p:pic>
            <p:nvPicPr>
              <p:cNvPr id="9224" name="Picture 6" descr="double loop whorl"/>
              <p:cNvPicPr>
                <a:picLocks noChangeAspect="1" noChangeArrowheads="1"/>
              </p:cNvPicPr>
              <p:nvPr/>
            </p:nvPicPr>
            <p:blipFill>
              <a:blip r:embed="rId4"/>
              <a:srcRect/>
              <a:stretch>
                <a:fillRect/>
              </a:stretch>
            </p:blipFill>
            <p:spPr bwMode="auto">
              <a:xfrm>
                <a:off x="1530" y="1008"/>
                <a:ext cx="1248" cy="1248"/>
              </a:xfrm>
              <a:prstGeom prst="rect">
                <a:avLst/>
              </a:prstGeom>
              <a:noFill/>
              <a:ln w="19050">
                <a:solidFill>
                  <a:srgbClr val="000000"/>
                </a:solidFill>
                <a:miter lim="800000"/>
                <a:headEnd/>
                <a:tailEnd/>
              </a:ln>
            </p:spPr>
          </p:pic>
          <p:grpSp>
            <p:nvGrpSpPr>
              <p:cNvPr id="5" name="Group 12"/>
              <p:cNvGrpSpPr>
                <a:grpSpLocks/>
              </p:cNvGrpSpPr>
              <p:nvPr/>
            </p:nvGrpSpPr>
            <p:grpSpPr bwMode="auto">
              <a:xfrm>
                <a:off x="1008" y="1854"/>
                <a:ext cx="672" cy="144"/>
                <a:chOff x="1320" y="9864"/>
                <a:chExt cx="1680" cy="360"/>
              </a:xfrm>
            </p:grpSpPr>
            <p:sp>
              <p:nvSpPr>
                <p:cNvPr id="9229" name="Line 13"/>
                <p:cNvSpPr>
                  <a:spLocks noChangeShapeType="1"/>
                </p:cNvSpPr>
                <p:nvPr/>
              </p:nvSpPr>
              <p:spPr bwMode="auto">
                <a:xfrm>
                  <a:off x="2280" y="10044"/>
                  <a:ext cx="720" cy="0"/>
                </a:xfrm>
                <a:prstGeom prst="line">
                  <a:avLst/>
                </a:prstGeom>
                <a:noFill/>
                <a:ln w="76200">
                  <a:solidFill>
                    <a:srgbClr val="FF0000"/>
                  </a:solidFill>
                  <a:round/>
                  <a:headEnd/>
                  <a:tailEnd type="triangle" w="med" len="med"/>
                </a:ln>
              </p:spPr>
              <p:txBody>
                <a:bodyPr>
                  <a:prstTxWarp prst="textNoShape">
                    <a:avLst/>
                  </a:prstTxWarp>
                </a:bodyPr>
                <a:lstStyle/>
                <a:p>
                  <a:endParaRPr lang="en-US"/>
                </a:p>
              </p:txBody>
            </p:sp>
            <p:sp>
              <p:nvSpPr>
                <p:cNvPr id="9230" name="Text Box 14"/>
                <p:cNvSpPr txBox="1">
                  <a:spLocks noChangeArrowheads="1"/>
                </p:cNvSpPr>
                <p:nvPr/>
              </p:nvSpPr>
              <p:spPr bwMode="auto">
                <a:xfrm>
                  <a:off x="1320" y="9864"/>
                  <a:ext cx="960" cy="360"/>
                </a:xfrm>
                <a:prstGeom prst="rect">
                  <a:avLst/>
                </a:prstGeom>
                <a:solidFill>
                  <a:srgbClr val="FFFFFF"/>
                </a:solidFill>
                <a:ln w="9525">
                  <a:noFill/>
                  <a:miter lim="800000"/>
                  <a:headEnd/>
                  <a:tailEnd/>
                </a:ln>
              </p:spPr>
              <p:txBody>
                <a:bodyPr>
                  <a:prstTxWarp prst="textNoShape">
                    <a:avLst/>
                  </a:prstTxWarp>
                </a:bodyPr>
                <a:lstStyle/>
                <a:p>
                  <a:pPr algn="ctr"/>
                  <a:r>
                    <a:rPr lang="en-US" sz="1200" b="1">
                      <a:latin typeface="Times New Roman" pitchFamily="-84" charset="0"/>
                    </a:rPr>
                    <a:t>Delta</a:t>
                  </a:r>
                  <a:endParaRPr lang="en-US">
                    <a:latin typeface="Times New Roman" pitchFamily="-84" charset="0"/>
                  </a:endParaRPr>
                </a:p>
              </p:txBody>
            </p:sp>
          </p:grpSp>
          <p:grpSp>
            <p:nvGrpSpPr>
              <p:cNvPr id="6" name="Group 15"/>
              <p:cNvGrpSpPr>
                <a:grpSpLocks/>
              </p:cNvGrpSpPr>
              <p:nvPr/>
            </p:nvGrpSpPr>
            <p:grpSpPr bwMode="auto">
              <a:xfrm>
                <a:off x="2400" y="1896"/>
                <a:ext cx="432" cy="432"/>
                <a:chOff x="4875" y="9864"/>
                <a:chExt cx="1080" cy="1080"/>
              </a:xfrm>
            </p:grpSpPr>
            <p:sp>
              <p:nvSpPr>
                <p:cNvPr id="9227" name="Line 16"/>
                <p:cNvSpPr>
                  <a:spLocks noChangeShapeType="1"/>
                </p:cNvSpPr>
                <p:nvPr/>
              </p:nvSpPr>
              <p:spPr bwMode="auto">
                <a:xfrm flipV="1">
                  <a:off x="5400" y="9864"/>
                  <a:ext cx="0" cy="720"/>
                </a:xfrm>
                <a:prstGeom prst="line">
                  <a:avLst/>
                </a:prstGeom>
                <a:noFill/>
                <a:ln w="76200">
                  <a:solidFill>
                    <a:srgbClr val="FF0000"/>
                  </a:solidFill>
                  <a:round/>
                  <a:headEnd/>
                  <a:tailEnd type="triangle" w="med" len="med"/>
                </a:ln>
              </p:spPr>
              <p:txBody>
                <a:bodyPr>
                  <a:prstTxWarp prst="textNoShape">
                    <a:avLst/>
                  </a:prstTxWarp>
                </a:bodyPr>
                <a:lstStyle/>
                <a:p>
                  <a:endParaRPr lang="en-US"/>
                </a:p>
              </p:txBody>
            </p:sp>
            <p:sp>
              <p:nvSpPr>
                <p:cNvPr id="9228" name="Text Box 17"/>
                <p:cNvSpPr txBox="1">
                  <a:spLocks noChangeArrowheads="1"/>
                </p:cNvSpPr>
                <p:nvPr/>
              </p:nvSpPr>
              <p:spPr bwMode="auto">
                <a:xfrm>
                  <a:off x="4875" y="10584"/>
                  <a:ext cx="1080" cy="360"/>
                </a:xfrm>
                <a:prstGeom prst="rect">
                  <a:avLst/>
                </a:prstGeom>
                <a:solidFill>
                  <a:srgbClr val="FFFFFF"/>
                </a:solidFill>
                <a:ln w="9525">
                  <a:noFill/>
                  <a:miter lim="800000"/>
                  <a:headEnd/>
                  <a:tailEnd/>
                </a:ln>
              </p:spPr>
              <p:txBody>
                <a:bodyPr>
                  <a:prstTxWarp prst="textNoShape">
                    <a:avLst/>
                  </a:prstTxWarp>
                </a:bodyPr>
                <a:lstStyle/>
                <a:p>
                  <a:pPr algn="ctr"/>
                  <a:r>
                    <a:rPr lang="en-US" sz="1200" b="1">
                      <a:latin typeface="Times New Roman" pitchFamily="-84" charset="0"/>
                    </a:rPr>
                    <a:t>Delta</a:t>
                  </a:r>
                  <a:endParaRPr lang="en-US">
                    <a:latin typeface="Times New Roman" pitchFamily="-84" charset="0"/>
                  </a:endParaRPr>
                </a:p>
              </p:txBody>
            </p:sp>
          </p:grpSp>
        </p:grpSp>
      </p:grpSp>
      <p:sp>
        <p:nvSpPr>
          <p:cNvPr id="19" name="Title 4"/>
          <p:cNvSpPr>
            <a:spLocks noGrp="1"/>
          </p:cNvSpPr>
          <p:nvPr>
            <p:ph type="title"/>
          </p:nvPr>
        </p:nvSpPr>
        <p:spPr>
          <a:xfrm>
            <a:off x="457200" y="304800"/>
            <a:ext cx="6917474" cy="1020762"/>
          </a:xfrm>
          <a:ln>
            <a:solidFill>
              <a:schemeClr val="tx1"/>
            </a:solidFill>
          </a:ln>
        </p:spPr>
        <p:txBody>
          <a:bodyPr/>
          <a:lstStyle/>
          <a:p>
            <a:r>
              <a:rPr lang="en-US" sz="2400" dirty="0" smtClean="0">
                <a:solidFill>
                  <a:srgbClr val="0070C0"/>
                </a:solidFill>
              </a:rPr>
              <a:t>Objective</a:t>
            </a:r>
            <a:r>
              <a:rPr lang="en-US" sz="2400" dirty="0" smtClean="0"/>
              <a:t>: SWBAT identify the types of fingerprint patterns in order to determine similar prints.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685800"/>
          </a:xfrm>
          <a:solidFill>
            <a:srgbClr val="FFFF00"/>
          </a:solidFill>
        </p:spPr>
        <p:txBody>
          <a:bodyPr/>
          <a:lstStyle/>
          <a:p>
            <a:pPr eaLnBrk="1" hangingPunct="1"/>
            <a:r>
              <a:rPr lang="en-US" sz="3200" b="1" dirty="0" smtClean="0">
                <a:latin typeface="Times New Roman" pitchFamily="-84" charset="0"/>
              </a:rPr>
              <a:t>Closure: Identify </a:t>
            </a:r>
            <a:r>
              <a:rPr lang="en-US" sz="3200" b="1" dirty="0">
                <a:latin typeface="Times New Roman" pitchFamily="-84" charset="0"/>
              </a:rPr>
              <a:t>each fingerprint pattern.</a:t>
            </a:r>
          </a:p>
        </p:txBody>
      </p:sp>
      <p:pic>
        <p:nvPicPr>
          <p:cNvPr id="10243" name="Picture 2" descr="fprint1.jpg"/>
          <p:cNvPicPr>
            <a:picLocks noChangeAspect="1"/>
          </p:cNvPicPr>
          <p:nvPr/>
        </p:nvPicPr>
        <p:blipFill>
          <a:blip r:embed="rId3"/>
          <a:srcRect l="16251" b="6667"/>
          <a:stretch>
            <a:fillRect/>
          </a:stretch>
        </p:blipFill>
        <p:spPr bwMode="auto">
          <a:xfrm>
            <a:off x="304800" y="762000"/>
            <a:ext cx="3008313" cy="3017838"/>
          </a:xfrm>
          <a:prstGeom prst="rect">
            <a:avLst/>
          </a:prstGeom>
          <a:noFill/>
          <a:ln w="19050">
            <a:solidFill>
              <a:schemeClr val="tx1"/>
            </a:solidFill>
            <a:miter lim="800000"/>
            <a:headEnd/>
            <a:tailEnd/>
          </a:ln>
        </p:spPr>
      </p:pic>
      <p:pic>
        <p:nvPicPr>
          <p:cNvPr id="10244" name="Picture 3" descr="fprint2.jpg"/>
          <p:cNvPicPr>
            <a:picLocks noChangeAspect="1"/>
          </p:cNvPicPr>
          <p:nvPr/>
        </p:nvPicPr>
        <p:blipFill>
          <a:blip r:embed="rId4"/>
          <a:srcRect t="21249"/>
          <a:stretch>
            <a:fillRect/>
          </a:stretch>
        </p:blipFill>
        <p:spPr bwMode="auto">
          <a:xfrm>
            <a:off x="3505200" y="2971800"/>
            <a:ext cx="2195513" cy="2765425"/>
          </a:xfrm>
          <a:prstGeom prst="rect">
            <a:avLst/>
          </a:prstGeom>
          <a:noFill/>
          <a:ln w="19050">
            <a:solidFill>
              <a:schemeClr val="tx1"/>
            </a:solidFill>
            <a:miter lim="800000"/>
            <a:headEnd/>
            <a:tailEnd/>
          </a:ln>
        </p:spPr>
      </p:pic>
      <p:pic>
        <p:nvPicPr>
          <p:cNvPr id="10245" name="Picture 5" descr="arch_h.jpg"/>
          <p:cNvPicPr>
            <a:picLocks noChangeAspect="1"/>
          </p:cNvPicPr>
          <p:nvPr/>
        </p:nvPicPr>
        <p:blipFill>
          <a:blip r:embed="rId5"/>
          <a:srcRect l="3125" t="3333" r="6250" b="3333"/>
          <a:stretch>
            <a:fillRect/>
          </a:stretch>
        </p:blipFill>
        <p:spPr bwMode="auto">
          <a:xfrm>
            <a:off x="6324600" y="4343400"/>
            <a:ext cx="2209800" cy="2133600"/>
          </a:xfrm>
          <a:prstGeom prst="rect">
            <a:avLst/>
          </a:prstGeom>
          <a:noFill/>
          <a:ln w="19050">
            <a:solidFill>
              <a:schemeClr val="tx1"/>
            </a:solidFill>
            <a:miter lim="800000"/>
            <a:headEnd/>
            <a:tailEnd/>
          </a:ln>
        </p:spPr>
      </p:pic>
      <p:pic>
        <p:nvPicPr>
          <p:cNvPr id="10246" name="Picture 7" descr="fprint6.jpg"/>
          <p:cNvPicPr>
            <a:picLocks noChangeAspect="1"/>
          </p:cNvPicPr>
          <p:nvPr/>
        </p:nvPicPr>
        <p:blipFill>
          <a:blip r:embed="rId6"/>
          <a:srcRect t="7500" b="18750"/>
          <a:stretch>
            <a:fillRect/>
          </a:stretch>
        </p:blipFill>
        <p:spPr bwMode="auto">
          <a:xfrm>
            <a:off x="5973762" y="685800"/>
            <a:ext cx="3017838" cy="2967038"/>
          </a:xfrm>
          <a:prstGeom prst="rect">
            <a:avLst/>
          </a:prstGeom>
          <a:noFill/>
          <a:ln w="19050">
            <a:solidFill>
              <a:schemeClr val="tx1"/>
            </a:solidFill>
            <a:miter lim="800000"/>
            <a:headEnd/>
            <a:tailEnd/>
          </a:ln>
        </p:spPr>
      </p:pic>
      <p:pic>
        <p:nvPicPr>
          <p:cNvPr id="10247" name="Picture 8" descr="t_arch_h.jpg"/>
          <p:cNvPicPr>
            <a:picLocks noChangeAspect="1"/>
          </p:cNvPicPr>
          <p:nvPr/>
        </p:nvPicPr>
        <p:blipFill>
          <a:blip r:embed="rId7"/>
          <a:srcRect l="3125" t="3333" r="6250" b="3333"/>
          <a:stretch>
            <a:fillRect/>
          </a:stretch>
        </p:blipFill>
        <p:spPr bwMode="auto">
          <a:xfrm>
            <a:off x="609600" y="4343400"/>
            <a:ext cx="2209800" cy="2133600"/>
          </a:xfrm>
          <a:prstGeom prst="rect">
            <a:avLst/>
          </a:prstGeom>
          <a:noFill/>
          <a:ln w="19050">
            <a:solidFill>
              <a:schemeClr val="tx1"/>
            </a:solidFill>
            <a:miter lim="800000"/>
            <a:headEnd/>
            <a:tailEnd/>
          </a:ln>
        </p:spPr>
      </p:pic>
      <p:sp>
        <p:nvSpPr>
          <p:cNvPr id="13" name="Rectangle 12"/>
          <p:cNvSpPr/>
          <p:nvPr/>
        </p:nvSpPr>
        <p:spPr>
          <a:xfrm rot="1065635">
            <a:off x="4100117" y="1040119"/>
            <a:ext cx="1069525" cy="1569660"/>
          </a:xfrm>
          <a:prstGeom prst="rect">
            <a:avLst/>
          </a:prstGeom>
          <a:noFill/>
        </p:spPr>
        <p:txBody>
          <a:bodyPr wrap="none">
            <a:spAutoFit/>
          </a:bodyPr>
          <a:lstStyle/>
          <a:p>
            <a:pPr algn="ctr">
              <a:defRPr/>
            </a:pPr>
            <a:r>
              <a:rPr lang="en-US" sz="9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Engravers MT" pitchFamily="18" charset="0"/>
              </a:rPr>
              <a:t>?</a:t>
            </a:r>
          </a:p>
        </p:txBody>
      </p:sp>
      <p:sp>
        <p:nvSpPr>
          <p:cNvPr id="14" name="Rectangle 13"/>
          <p:cNvSpPr/>
          <p:nvPr/>
        </p:nvSpPr>
        <p:spPr>
          <a:xfrm>
            <a:off x="228600" y="30480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A</a:t>
            </a:r>
          </a:p>
        </p:txBody>
      </p:sp>
      <p:sp>
        <p:nvSpPr>
          <p:cNvPr id="16" name="Rectangle 15"/>
          <p:cNvSpPr/>
          <p:nvPr/>
        </p:nvSpPr>
        <p:spPr>
          <a:xfrm>
            <a:off x="8305800" y="30480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B</a:t>
            </a:r>
          </a:p>
        </p:txBody>
      </p:sp>
      <p:sp>
        <p:nvSpPr>
          <p:cNvPr id="17" name="Rectangle 16"/>
          <p:cNvSpPr/>
          <p:nvPr/>
        </p:nvSpPr>
        <p:spPr>
          <a:xfrm>
            <a:off x="3352800" y="51816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C</a:t>
            </a:r>
          </a:p>
        </p:txBody>
      </p:sp>
      <p:sp>
        <p:nvSpPr>
          <p:cNvPr id="18" name="Rectangle 17"/>
          <p:cNvSpPr/>
          <p:nvPr/>
        </p:nvSpPr>
        <p:spPr>
          <a:xfrm>
            <a:off x="381000" y="58674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D</a:t>
            </a:r>
          </a:p>
        </p:txBody>
      </p:sp>
      <p:sp>
        <p:nvSpPr>
          <p:cNvPr id="19" name="Rectangle 18"/>
          <p:cNvSpPr/>
          <p:nvPr/>
        </p:nvSpPr>
        <p:spPr>
          <a:xfrm>
            <a:off x="8001000" y="5791200"/>
            <a:ext cx="685800" cy="830997"/>
          </a:xfrm>
          <a:prstGeom prst="rect">
            <a:avLst/>
          </a:prstGeom>
          <a:solidFill>
            <a:srgbClr val="FFFF00"/>
          </a:solidFill>
        </p:spPr>
        <p:txBody>
          <a:bodyPr>
            <a:spAutoFit/>
          </a:bodyPr>
          <a:lstStyle/>
          <a:p>
            <a:pPr algn="ctr">
              <a:defRPr/>
            </a:pPr>
            <a:r>
              <a:rPr lang="en-US"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Engravers MT" pitchFamily="18" charset="0"/>
              </a:rPr>
              <a:t>E</a:t>
            </a:r>
          </a:p>
        </p:txBody>
      </p:sp>
      <p:sp>
        <p:nvSpPr>
          <p:cNvPr id="10254" name="TextBox 19"/>
          <p:cNvSpPr txBox="1">
            <a:spLocks noChangeArrowheads="1"/>
          </p:cNvSpPr>
          <p:nvPr/>
        </p:nvSpPr>
        <p:spPr bwMode="auto">
          <a:xfrm>
            <a:off x="4010025" y="5791200"/>
            <a:ext cx="1524000" cy="381000"/>
          </a:xfrm>
          <a:prstGeom prst="rect">
            <a:avLst/>
          </a:prstGeom>
          <a:noFill/>
          <a:ln w="9525">
            <a:noFill/>
            <a:miter lim="800000"/>
            <a:headEnd/>
            <a:tailEnd/>
          </a:ln>
        </p:spPr>
        <p:txBody>
          <a:bodyPr>
            <a:prstTxWarp prst="textNoShape">
              <a:avLst/>
            </a:prstTxWarp>
            <a:spAutoFit/>
          </a:bodyPr>
          <a:lstStyle/>
          <a:p>
            <a:pPr algn="ctr"/>
            <a:r>
              <a:rPr lang="en-US"/>
              <a:t>Right Hand</a:t>
            </a:r>
          </a:p>
        </p:txBody>
      </p:sp>
      <p:sp>
        <p:nvSpPr>
          <p:cNvPr id="10255" name="TextBox 20"/>
          <p:cNvSpPr txBox="1">
            <a:spLocks noChangeArrowheads="1"/>
          </p:cNvSpPr>
          <p:nvPr/>
        </p:nvSpPr>
        <p:spPr bwMode="auto">
          <a:xfrm>
            <a:off x="914400" y="3810000"/>
            <a:ext cx="1524000" cy="381000"/>
          </a:xfrm>
          <a:prstGeom prst="rect">
            <a:avLst/>
          </a:prstGeom>
          <a:noFill/>
          <a:ln w="9525">
            <a:noFill/>
            <a:miter lim="800000"/>
            <a:headEnd/>
            <a:tailEnd/>
          </a:ln>
        </p:spPr>
        <p:txBody>
          <a:bodyPr>
            <a:prstTxWarp prst="textNoShape">
              <a:avLst/>
            </a:prstTxWarp>
            <a:spAutoFit/>
          </a:bodyPr>
          <a:lstStyle/>
          <a:p>
            <a:pPr algn="ctr"/>
            <a:r>
              <a:rPr lang="en-US"/>
              <a:t>Left Hand</a:t>
            </a:r>
          </a:p>
        </p:txBody>
      </p:sp>
      <p:sp>
        <p:nvSpPr>
          <p:cNvPr id="10256" name="TextBox 21"/>
          <p:cNvSpPr txBox="1">
            <a:spLocks noChangeArrowheads="1"/>
          </p:cNvSpPr>
          <p:nvPr/>
        </p:nvSpPr>
        <p:spPr bwMode="auto">
          <a:xfrm>
            <a:off x="6172200" y="6477000"/>
            <a:ext cx="1524000" cy="381000"/>
          </a:xfrm>
          <a:prstGeom prst="rect">
            <a:avLst/>
          </a:prstGeom>
          <a:noFill/>
          <a:ln w="9525">
            <a:noFill/>
            <a:miter lim="800000"/>
            <a:headEnd/>
            <a:tailEnd/>
          </a:ln>
        </p:spPr>
        <p:txBody>
          <a:bodyPr>
            <a:prstTxWarp prst="textNoShape">
              <a:avLst/>
            </a:prstTxWarp>
            <a:spAutoFit/>
          </a:bodyPr>
          <a:lstStyle/>
          <a:p>
            <a:pPr algn="ctr"/>
            <a:r>
              <a:rPr lang="en-US"/>
              <a:t>Left Hand</a:t>
            </a:r>
          </a:p>
        </p:txBody>
      </p:sp>
      <p:sp>
        <p:nvSpPr>
          <p:cNvPr id="10257" name="TextBox 22"/>
          <p:cNvSpPr txBox="1">
            <a:spLocks noChangeArrowheads="1"/>
          </p:cNvSpPr>
          <p:nvPr/>
        </p:nvSpPr>
        <p:spPr bwMode="auto">
          <a:xfrm>
            <a:off x="6553200" y="3733800"/>
            <a:ext cx="1524000" cy="381000"/>
          </a:xfrm>
          <a:prstGeom prst="rect">
            <a:avLst/>
          </a:prstGeom>
          <a:noFill/>
          <a:ln w="9525">
            <a:noFill/>
            <a:miter lim="800000"/>
            <a:headEnd/>
            <a:tailEnd/>
          </a:ln>
        </p:spPr>
        <p:txBody>
          <a:bodyPr>
            <a:prstTxWarp prst="textNoShape">
              <a:avLst/>
            </a:prstTxWarp>
            <a:spAutoFit/>
          </a:bodyPr>
          <a:lstStyle/>
          <a:p>
            <a:pPr algn="ctr"/>
            <a:r>
              <a:rPr lang="en-US"/>
              <a:t>Right Hand</a:t>
            </a:r>
          </a:p>
        </p:txBody>
      </p:sp>
      <p:sp>
        <p:nvSpPr>
          <p:cNvPr id="10258" name="TextBox 23"/>
          <p:cNvSpPr txBox="1">
            <a:spLocks noChangeArrowheads="1"/>
          </p:cNvSpPr>
          <p:nvPr/>
        </p:nvSpPr>
        <p:spPr bwMode="auto">
          <a:xfrm>
            <a:off x="1295400" y="6477000"/>
            <a:ext cx="1524000" cy="381000"/>
          </a:xfrm>
          <a:prstGeom prst="rect">
            <a:avLst/>
          </a:prstGeom>
          <a:noFill/>
          <a:ln w="9525">
            <a:noFill/>
            <a:miter lim="800000"/>
            <a:headEnd/>
            <a:tailEnd/>
          </a:ln>
        </p:spPr>
        <p:txBody>
          <a:bodyPr>
            <a:prstTxWarp prst="textNoShape">
              <a:avLst/>
            </a:prstTxWarp>
            <a:spAutoFit/>
          </a:bodyPr>
          <a:lstStyle/>
          <a:p>
            <a:pPr algn="ctr"/>
            <a:r>
              <a:rPr lang="en-US"/>
              <a:t>Right Hand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More Prints</a:t>
            </a:r>
            <a:endParaRPr lang="en-US" dirty="0"/>
          </a:p>
        </p:txBody>
      </p:sp>
    </p:spTree>
    <p:extLst>
      <p:ext uri="{BB962C8B-B14F-4D97-AF65-F5344CB8AC3E}">
        <p14:creationId xmlns:p14="http://schemas.microsoft.com/office/powerpoint/2010/main" val="41670316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735138"/>
            <a:ext cx="7313613" cy="4741862"/>
          </a:xfrm>
        </p:spPr>
        <p:txBody>
          <a:bodyPr>
            <a:normAutofit fontScale="85000" lnSpcReduction="10000"/>
          </a:bodyPr>
          <a:lstStyle/>
          <a:p>
            <a:r>
              <a:rPr lang="en-US" dirty="0" smtClean="0"/>
              <a:t>Review of prints: </a:t>
            </a:r>
            <a:r>
              <a:rPr lang="en-US" dirty="0" smtClean="0">
                <a:hlinkClick r:id="rId2"/>
              </a:rPr>
              <a:t>http://www.youtube.com/watch?v=d7N-4UNAzsw</a:t>
            </a:r>
            <a:endParaRPr lang="en-US" dirty="0" smtClean="0"/>
          </a:p>
          <a:p>
            <a:r>
              <a:rPr lang="en-US" u="sng" dirty="0" smtClean="0"/>
              <a:t>Important Fact: </a:t>
            </a:r>
            <a:r>
              <a:rPr lang="en-US" dirty="0"/>
              <a:t>As humans get identified through their fingerprints, cats and dogs are by their nose prints. How could this be useful in a crime scene</a:t>
            </a:r>
            <a:r>
              <a:rPr lang="en-US" dirty="0" smtClean="0"/>
              <a:t>?</a:t>
            </a:r>
          </a:p>
          <a:p>
            <a:r>
              <a:rPr lang="en-US" dirty="0" smtClean="0"/>
              <a:t>Complete the finger print card activity.</a:t>
            </a:r>
            <a:endParaRPr lang="en-US" dirty="0"/>
          </a:p>
          <a:p>
            <a:pPr>
              <a:buNone/>
            </a:pPr>
            <a:r>
              <a:rPr lang="en-US" dirty="0" smtClean="0"/>
              <a:t> </a:t>
            </a:r>
            <a:endParaRPr lang="en-US" dirty="0"/>
          </a:p>
        </p:txBody>
      </p:sp>
      <p:sp>
        <p:nvSpPr>
          <p:cNvPr id="4" name="Title 4"/>
          <p:cNvSpPr>
            <a:spLocks noGrp="1"/>
          </p:cNvSpPr>
          <p:nvPr>
            <p:ph type="title"/>
          </p:nvPr>
        </p:nvSpPr>
        <p:spPr>
          <a:xfrm>
            <a:off x="550127" y="228600"/>
            <a:ext cx="6917474" cy="1020762"/>
          </a:xfrm>
          <a:ln>
            <a:solidFill>
              <a:schemeClr val="tx1"/>
            </a:solidFill>
          </a:ln>
        </p:spPr>
        <p:txBody>
          <a:bodyPr/>
          <a:lstStyle/>
          <a:p>
            <a:r>
              <a:rPr lang="en-US" sz="2800" dirty="0" smtClean="0">
                <a:solidFill>
                  <a:srgbClr val="0070C0"/>
                </a:solidFill>
              </a:rPr>
              <a:t>Objective</a:t>
            </a:r>
            <a:r>
              <a:rPr lang="en-US" sz="2800" dirty="0" smtClean="0"/>
              <a:t>: SWBAT identify patterns in their own fingerprints used in comparisons.</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1"/>
          </p:nvPr>
        </p:nvSpPr>
        <p:spPr/>
        <p:txBody>
          <a:bodyPr/>
          <a:lstStyle/>
          <a:p>
            <a:pPr>
              <a:defRPr/>
            </a:pPr>
            <a:fld id="{C1009A71-30E1-7E4B-91C0-42329F318E02}" type="slidenum">
              <a:rPr lang="en-US"/>
              <a:pPr>
                <a:defRPr/>
              </a:pPr>
              <a:t>14</a:t>
            </a:fld>
            <a:endParaRPr lang="en-US" b="0"/>
          </a:p>
        </p:txBody>
      </p:sp>
      <p:sp>
        <p:nvSpPr>
          <p:cNvPr id="34821" name="Rectangle 2"/>
          <p:cNvSpPr>
            <a:spLocks noGrp="1" noChangeArrowheads="1"/>
          </p:cNvSpPr>
          <p:nvPr>
            <p:ph type="title"/>
          </p:nvPr>
        </p:nvSpPr>
        <p:spPr bwMode="auto">
          <a:xfrm>
            <a:off x="444500" y="1320800"/>
            <a:ext cx="4813300" cy="533400"/>
          </a:xfrm>
          <a:noFill/>
          <a:ln>
            <a:miter lim="800000"/>
            <a:headEnd/>
            <a:tailEnd/>
          </a:ln>
        </p:spPr>
        <p:txBody>
          <a:bodyPr wrap="square" lIns="91440" tIns="45720" rIns="91440" bIns="45720" numCol="1" anchor="t" anchorCtr="0" compatLnSpc="1">
            <a:prstTxWarp prst="textNoShape">
              <a:avLst/>
            </a:prstTxWarp>
          </a:bodyPr>
          <a:lstStyle/>
          <a:p>
            <a:r>
              <a:rPr lang="en-US" sz="3600" b="1" dirty="0">
                <a:solidFill>
                  <a:srgbClr val="000000"/>
                </a:solidFill>
              </a:rPr>
              <a:t>Ridge Characteristics</a:t>
            </a:r>
            <a:endParaRPr lang="en-US" sz="2800" dirty="0">
              <a:solidFill>
                <a:srgbClr val="000000"/>
              </a:solidFill>
            </a:endParaRPr>
          </a:p>
        </p:txBody>
      </p:sp>
      <p:sp>
        <p:nvSpPr>
          <p:cNvPr id="34822" name="Rectangle 3"/>
          <p:cNvSpPr>
            <a:spLocks noGrp="1" noChangeArrowheads="1"/>
          </p:cNvSpPr>
          <p:nvPr>
            <p:ph type="body" sz="half" idx="1"/>
          </p:nvPr>
        </p:nvSpPr>
        <p:spPr bwMode="auto">
          <a:xfrm>
            <a:off x="2743200" y="2057400"/>
            <a:ext cx="6096000" cy="533400"/>
          </a:xfrm>
          <a:noFill/>
          <a:ln>
            <a:miter lim="800000"/>
            <a:headEnd/>
            <a:tailEnd/>
          </a:ln>
        </p:spPr>
        <p:txBody>
          <a:bodyPr wrap="square" lIns="91440" tIns="45720" rIns="91440" bIns="45720" numCol="1" anchor="t" anchorCtr="0" compatLnSpc="1">
            <a:prstTxWarp prst="textNoShape">
              <a:avLst/>
            </a:prstTxWarp>
          </a:bodyPr>
          <a:lstStyle/>
          <a:p>
            <a:pPr>
              <a:buFont typeface="Webdings" pitchFamily="-84" charset="2"/>
              <a:buNone/>
            </a:pPr>
            <a:r>
              <a:rPr lang="en-US" sz="2400" b="1" dirty="0">
                <a:solidFill>
                  <a:srgbClr val="131313"/>
                </a:solidFill>
                <a:latin typeface="Arial" pitchFamily="-84" charset="0"/>
              </a:rPr>
              <a:t>Minutiae</a:t>
            </a:r>
            <a:r>
              <a:rPr lang="en-US" sz="2000" dirty="0">
                <a:solidFill>
                  <a:srgbClr val="131313"/>
                </a:solidFill>
                <a:latin typeface="Arial" pitchFamily="-84" charset="0"/>
                <a:ea typeface="Arial" pitchFamily="-84" charset="0"/>
                <a:cs typeface="Arial" pitchFamily="-84" charset="0"/>
              </a:rPr>
              <a:t>—</a:t>
            </a:r>
            <a:r>
              <a:rPr lang="en-US" sz="2000" dirty="0">
                <a:solidFill>
                  <a:srgbClr val="131313"/>
                </a:solidFill>
                <a:latin typeface="Arial" pitchFamily="-84" charset="0"/>
              </a:rPr>
              <a:t>characteristics of ridge patterns</a:t>
            </a:r>
          </a:p>
        </p:txBody>
      </p:sp>
      <p:pic>
        <p:nvPicPr>
          <p:cNvPr id="9" name="Picture 11" descr="0407 copy"/>
          <p:cNvPicPr>
            <a:picLocks noChangeAspect="1" noChangeArrowheads="1"/>
          </p:cNvPicPr>
          <p:nvPr/>
        </p:nvPicPr>
        <p:blipFill>
          <a:blip r:embed="rId3"/>
          <a:srcRect/>
          <a:stretch>
            <a:fillRect/>
          </a:stretch>
        </p:blipFill>
        <p:spPr bwMode="auto">
          <a:xfrm>
            <a:off x="228600" y="2744788"/>
            <a:ext cx="8690833" cy="3429000"/>
          </a:xfrm>
          <a:prstGeom prst="rect">
            <a:avLst/>
          </a:prstGeom>
          <a:noFill/>
          <a:ln w="9525">
            <a:noFill/>
            <a:miter lim="800000"/>
            <a:headEnd/>
            <a:tailEnd/>
          </a:ln>
        </p:spPr>
      </p:pic>
      <p:sp>
        <p:nvSpPr>
          <p:cNvPr id="6" name="Title 4"/>
          <p:cNvSpPr txBox="1">
            <a:spLocks/>
          </p:cNvSpPr>
          <p:nvPr/>
        </p:nvSpPr>
        <p:spPr>
          <a:xfrm>
            <a:off x="550127" y="228600"/>
            <a:ext cx="6917474" cy="1020762"/>
          </a:xfrm>
          <a:prstGeom prst="rect">
            <a:avLst/>
          </a:prstGeom>
          <a:ln>
            <a:solidFill>
              <a:schemeClr val="tx1"/>
            </a:solidFill>
          </a:ln>
        </p:spPr>
        <p:txBody>
          <a:bodyPr vert="horz" lIns="91430" tIns="45715" rIns="91430" bIns="45715" rtlCol="0" anchor="ctr">
            <a:noAutofit/>
          </a:bodyPr>
          <a:lstStyle>
            <a:lvl1pPr algn="ctr" defTabSz="914305" rtl="0" eaLnBrk="1" latinLnBrk="0" hangingPunct="1">
              <a:spcBef>
                <a:spcPct val="0"/>
              </a:spcBef>
              <a:buNone/>
              <a:defRPr sz="4600" kern="1200">
                <a:solidFill>
                  <a:schemeClr val="tx1"/>
                </a:solidFill>
                <a:latin typeface="+mj-lt"/>
                <a:ea typeface="+mj-ea"/>
                <a:cs typeface="+mj-cs"/>
              </a:defRPr>
            </a:lvl1pPr>
          </a:lstStyle>
          <a:p>
            <a:r>
              <a:rPr lang="en-US" sz="2800" smtClean="0">
                <a:solidFill>
                  <a:srgbClr val="0070C0"/>
                </a:solidFill>
              </a:rPr>
              <a:t>Objective</a:t>
            </a:r>
            <a:r>
              <a:rPr lang="en-US" sz="2800" smtClean="0"/>
              <a:t>: SWBAT identify patterns in their own fingerprints used in comparisons.</a:t>
            </a:r>
            <a:endParaRPr lang="en-US" sz="2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pPr>
              <a:defRPr/>
            </a:pPr>
            <a:fld id="{0F4BA443-EC19-3444-9271-7F858ACA8E0E}" type="slidenum">
              <a:rPr lang="en-US"/>
              <a:pPr>
                <a:defRPr/>
              </a:pPr>
              <a:t>15</a:t>
            </a:fld>
            <a:endParaRPr lang="en-US" b="0"/>
          </a:p>
        </p:txBody>
      </p:sp>
      <p:sp>
        <p:nvSpPr>
          <p:cNvPr id="36869" name="Rectangle 2"/>
          <p:cNvSpPr>
            <a:spLocks noGrp="1" noChangeArrowheads="1"/>
          </p:cNvSpPr>
          <p:nvPr>
            <p:ph type="title"/>
          </p:nvPr>
        </p:nvSpPr>
        <p:spPr bwMode="auto">
          <a:xfrm>
            <a:off x="457200" y="1371600"/>
            <a:ext cx="7772400" cy="685800"/>
          </a:xfrm>
          <a:noFill/>
          <a:ln>
            <a:miter lim="800000"/>
            <a:headEnd/>
            <a:tailEnd/>
          </a:ln>
        </p:spPr>
        <p:txBody>
          <a:bodyPr wrap="square" lIns="91440" tIns="45720" rIns="91440" bIns="45720" numCol="1" anchor="t" anchorCtr="0" compatLnSpc="1">
            <a:prstTxWarp prst="textNoShape">
              <a:avLst/>
            </a:prstTxWarp>
          </a:bodyPr>
          <a:lstStyle/>
          <a:p>
            <a:r>
              <a:rPr lang="en-US" sz="3600" b="1" dirty="0" smtClean="0">
                <a:solidFill>
                  <a:srgbClr val="000000"/>
                </a:solidFill>
              </a:rPr>
              <a:t>Example</a:t>
            </a:r>
            <a:endParaRPr lang="en-US" sz="3600" dirty="0">
              <a:solidFill>
                <a:srgbClr val="000000"/>
              </a:solidFill>
            </a:endParaRPr>
          </a:p>
        </p:txBody>
      </p:sp>
      <p:pic>
        <p:nvPicPr>
          <p:cNvPr id="36870" name="Picture 7" descr="0408"/>
          <p:cNvPicPr>
            <a:picLocks noGrp="1" noChangeAspect="1" noChangeArrowheads="1"/>
          </p:cNvPicPr>
          <p:nvPr>
            <p:ph idx="1"/>
          </p:nvPr>
        </p:nvPicPr>
        <p:blipFill>
          <a:blip r:embed="rId3"/>
          <a:srcRect/>
          <a:stretch>
            <a:fillRect/>
          </a:stretch>
        </p:blipFill>
        <p:spPr bwMode="auto">
          <a:xfrm>
            <a:off x="457200" y="2057400"/>
            <a:ext cx="8197596" cy="4756993"/>
          </a:xfrm>
          <a:noFill/>
          <a:ln>
            <a:miter lim="800000"/>
            <a:headEnd/>
            <a:tailEnd/>
          </a:ln>
        </p:spPr>
      </p:pic>
      <p:sp>
        <p:nvSpPr>
          <p:cNvPr id="5" name="Title 4"/>
          <p:cNvSpPr txBox="1">
            <a:spLocks/>
          </p:cNvSpPr>
          <p:nvPr/>
        </p:nvSpPr>
        <p:spPr>
          <a:xfrm>
            <a:off x="550127" y="328917"/>
            <a:ext cx="6917474" cy="1020762"/>
          </a:xfrm>
          <a:prstGeom prst="rect">
            <a:avLst/>
          </a:prstGeom>
          <a:ln>
            <a:solidFill>
              <a:schemeClr val="tx1"/>
            </a:solidFill>
          </a:ln>
        </p:spPr>
        <p:txBody>
          <a:bodyPr vert="horz" lIns="91430" tIns="45715" rIns="91430" bIns="45715" rtlCol="0" anchor="ctr">
            <a:noAutofit/>
          </a:bodyPr>
          <a:lstStyle>
            <a:lvl1pPr algn="ctr" defTabSz="914305" rtl="0" eaLnBrk="1" latinLnBrk="0" hangingPunct="1">
              <a:spcBef>
                <a:spcPct val="0"/>
              </a:spcBef>
              <a:buNone/>
              <a:defRPr sz="4600" kern="1200">
                <a:solidFill>
                  <a:schemeClr val="tx1"/>
                </a:solidFill>
                <a:latin typeface="+mj-lt"/>
                <a:ea typeface="+mj-ea"/>
                <a:cs typeface="+mj-cs"/>
              </a:defRPr>
            </a:lvl1pPr>
          </a:lstStyle>
          <a:p>
            <a:r>
              <a:rPr lang="en-US" sz="2800" smtClean="0">
                <a:solidFill>
                  <a:srgbClr val="0070C0"/>
                </a:solidFill>
              </a:rPr>
              <a:t>Objective</a:t>
            </a:r>
            <a:r>
              <a:rPr lang="en-US" sz="2800" smtClean="0"/>
              <a:t>: SWBAT identify patterns in their own fingerprints used in comparisons.</a:t>
            </a:r>
            <a:endParaRPr lang="en-US" sz="2800"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10"/>
          <p:cNvSpPr>
            <a:spLocks noChangeArrowheads="1"/>
          </p:cNvSpPr>
          <p:nvPr/>
        </p:nvSpPr>
        <p:spPr bwMode="auto">
          <a:xfrm>
            <a:off x="571500" y="2095500"/>
            <a:ext cx="4267200" cy="3378200"/>
          </a:xfrm>
          <a:prstGeom prst="rect">
            <a:avLst/>
          </a:prstGeom>
          <a:solidFill>
            <a:schemeClr val="tx1"/>
          </a:solidFill>
          <a:ln w="12700" cap="sq">
            <a:solidFill>
              <a:srgbClr val="000005"/>
            </a:solidFill>
            <a:miter lim="800000"/>
            <a:headEnd type="none" w="sm" len="sm"/>
            <a:tailEnd type="none" w="sm" len="sm"/>
          </a:ln>
        </p:spPr>
        <p:txBody>
          <a:bodyPr wrap="none" anchor="ctr">
            <a:prstTxWarp prst="textNoShape">
              <a:avLst/>
            </a:prstTxWarp>
          </a:bodyPr>
          <a:lstStyle/>
          <a:p>
            <a:endParaRPr lang="en-US"/>
          </a:p>
        </p:txBody>
      </p:sp>
      <p:sp>
        <p:nvSpPr>
          <p:cNvPr id="51205" name="Rectangle 2"/>
          <p:cNvSpPr>
            <a:spLocks noGrp="1" noChangeArrowheads="1"/>
          </p:cNvSpPr>
          <p:nvPr>
            <p:ph type="title"/>
          </p:nvPr>
        </p:nvSpPr>
        <p:spPr bwMode="auto">
          <a:xfrm>
            <a:off x="484188" y="1485552"/>
            <a:ext cx="2398712" cy="609600"/>
          </a:xfrm>
          <a:noFill/>
          <a:ln>
            <a:miter lim="800000"/>
            <a:headEnd/>
            <a:tailEnd/>
          </a:ln>
        </p:spPr>
        <p:txBody>
          <a:bodyPr wrap="square" lIns="91440" tIns="45720" rIns="91440" bIns="45720" numCol="1" anchor="t" anchorCtr="0" compatLnSpc="1">
            <a:prstTxWarp prst="textNoShape">
              <a:avLst/>
            </a:prstTxWarp>
          </a:bodyPr>
          <a:lstStyle/>
          <a:p>
            <a:r>
              <a:rPr lang="en-US" sz="2600" b="1" dirty="0">
                <a:latin typeface="Arial" pitchFamily="-84" charset="0"/>
              </a:rPr>
              <a:t>Comparison</a:t>
            </a:r>
            <a:endParaRPr lang="en-US" sz="1800" dirty="0">
              <a:latin typeface="Toronto" pitchFamily="34" charset="0"/>
            </a:endParaRPr>
          </a:p>
        </p:txBody>
      </p:sp>
      <p:sp>
        <p:nvSpPr>
          <p:cNvPr id="51206" name="Rectangle 3"/>
          <p:cNvSpPr>
            <a:spLocks noGrp="1" noChangeArrowheads="1"/>
          </p:cNvSpPr>
          <p:nvPr>
            <p:ph type="body" sz="half" idx="2"/>
          </p:nvPr>
        </p:nvSpPr>
        <p:spPr bwMode="auto">
          <a:xfrm>
            <a:off x="4572000" y="1981200"/>
            <a:ext cx="4267200" cy="3200400"/>
          </a:xfrm>
          <a:noFill/>
          <a:ln>
            <a:miter lim="800000"/>
            <a:headEnd/>
            <a:tailEnd/>
          </a:ln>
        </p:spPr>
        <p:txBody>
          <a:bodyPr wrap="square" lIns="91440" tIns="45720" rIns="91440" bIns="45720" numCol="1" anchor="t" anchorCtr="0" compatLnSpc="1">
            <a:prstTxWarp prst="textNoShape">
              <a:avLst/>
            </a:prstTxWarp>
          </a:bodyPr>
          <a:lstStyle/>
          <a:p>
            <a:pPr>
              <a:lnSpc>
                <a:spcPct val="120000"/>
              </a:lnSpc>
              <a:buFont typeface="Webdings" pitchFamily="-84" charset="2"/>
              <a:buNone/>
            </a:pPr>
            <a:r>
              <a:rPr lang="en-US" sz="2200">
                <a:solidFill>
                  <a:srgbClr val="131313"/>
                </a:solidFill>
                <a:latin typeface="Arial" pitchFamily="-84" charset="0"/>
              </a:rPr>
              <a:t>    There are no legal requirements in the United States on the number of points required for a match. Generally, criminal courts will accept 8 to 12 points of similarity.</a:t>
            </a:r>
          </a:p>
        </p:txBody>
      </p:sp>
      <p:pic>
        <p:nvPicPr>
          <p:cNvPr id="51207" name="Picture 8" descr="0408"/>
          <p:cNvPicPr>
            <a:picLocks noChangeAspect="1" noChangeArrowheads="1"/>
          </p:cNvPicPr>
          <p:nvPr/>
        </p:nvPicPr>
        <p:blipFill>
          <a:blip r:embed="rId3"/>
          <a:srcRect/>
          <a:stretch>
            <a:fillRect/>
          </a:stretch>
        </p:blipFill>
        <p:spPr bwMode="auto">
          <a:xfrm>
            <a:off x="609600" y="2133600"/>
            <a:ext cx="4216400" cy="3189288"/>
          </a:xfrm>
          <a:prstGeom prst="rect">
            <a:avLst/>
          </a:prstGeom>
          <a:noFill/>
          <a:ln w="9525">
            <a:noFill/>
            <a:miter lim="800000"/>
            <a:headEnd/>
            <a:tailEnd/>
          </a:ln>
        </p:spPr>
      </p:pic>
      <p:sp>
        <p:nvSpPr>
          <p:cNvPr id="6" name="Title 4"/>
          <p:cNvSpPr txBox="1">
            <a:spLocks/>
          </p:cNvSpPr>
          <p:nvPr/>
        </p:nvSpPr>
        <p:spPr>
          <a:xfrm>
            <a:off x="550127" y="331701"/>
            <a:ext cx="6917474" cy="1020762"/>
          </a:xfrm>
          <a:prstGeom prst="rect">
            <a:avLst/>
          </a:prstGeom>
          <a:ln>
            <a:solidFill>
              <a:schemeClr val="tx1"/>
            </a:solidFill>
          </a:ln>
        </p:spPr>
        <p:txBody>
          <a:bodyPr vert="horz" lIns="91430" tIns="45715" rIns="91430" bIns="45715" rtlCol="0" anchor="ctr">
            <a:noAutofit/>
          </a:bodyPr>
          <a:lstStyle>
            <a:lvl1pPr algn="ctr" defTabSz="914305" rtl="0" eaLnBrk="1" latinLnBrk="0" hangingPunct="1">
              <a:spcBef>
                <a:spcPct val="0"/>
              </a:spcBef>
              <a:buNone/>
              <a:defRPr sz="4600" kern="1200">
                <a:solidFill>
                  <a:schemeClr val="tx1"/>
                </a:solidFill>
                <a:latin typeface="+mj-lt"/>
                <a:ea typeface="+mj-ea"/>
                <a:cs typeface="+mj-cs"/>
              </a:defRPr>
            </a:lvl1pPr>
          </a:lstStyle>
          <a:p>
            <a:r>
              <a:rPr lang="en-US" sz="2800" smtClean="0">
                <a:solidFill>
                  <a:srgbClr val="0070C0"/>
                </a:solidFill>
              </a:rPr>
              <a:t>Objective</a:t>
            </a:r>
            <a:r>
              <a:rPr lang="en-US" sz="2800" smtClean="0"/>
              <a:t>: SWBAT identify patterns in their own fingerprints used in comparisons.</a:t>
            </a:r>
            <a:endParaRPr lang="en-US" sz="2800"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985" y="1828800"/>
            <a:ext cx="8382000" cy="4056062"/>
          </a:xfrm>
        </p:spPr>
        <p:txBody>
          <a:bodyPr>
            <a:normAutofit fontScale="85000" lnSpcReduction="20000"/>
          </a:bodyPr>
          <a:lstStyle/>
          <a:p>
            <a:pPr marL="0" indent="0" defTabSz="457200">
              <a:spcBef>
                <a:spcPts val="0"/>
              </a:spcBef>
              <a:buSzTx/>
              <a:buNone/>
              <a:defRPr/>
            </a:pPr>
            <a:r>
              <a:rPr lang="en-US" u="sng" dirty="0" smtClean="0"/>
              <a:t>Important Fact: </a:t>
            </a:r>
            <a:r>
              <a:rPr lang="en-US" dirty="0" smtClean="0"/>
              <a:t>Fingerprints </a:t>
            </a:r>
            <a:r>
              <a:rPr lang="en-US" dirty="0"/>
              <a:t>enable us to grasp </a:t>
            </a:r>
            <a:r>
              <a:rPr lang="en-US" dirty="0" smtClean="0"/>
              <a:t>objects. </a:t>
            </a:r>
            <a:r>
              <a:rPr lang="en-US" dirty="0"/>
              <a:t>Fingerprints are impressions made by the ridges on the ends of the fingers and thumbs. These ridges provide friction, or traction, when we grasp objects so that those objects do not slip through our fingers. Scientists also believe that they may enhance our sense of </a:t>
            </a:r>
            <a:r>
              <a:rPr lang="en-US" dirty="0" smtClean="0"/>
              <a:t>touch.</a:t>
            </a:r>
          </a:p>
          <a:p>
            <a:r>
              <a:rPr lang="en-US" dirty="0" smtClean="0"/>
              <a:t>Complete the “Identification of  Minutiae” activity. Hand it in.</a:t>
            </a:r>
          </a:p>
        </p:txBody>
      </p:sp>
      <p:sp>
        <p:nvSpPr>
          <p:cNvPr id="4" name="Title 4"/>
          <p:cNvSpPr>
            <a:spLocks noGrp="1"/>
          </p:cNvSpPr>
          <p:nvPr>
            <p:ph type="title"/>
          </p:nvPr>
        </p:nvSpPr>
        <p:spPr>
          <a:xfrm>
            <a:off x="457200" y="304800"/>
            <a:ext cx="6917474" cy="1020762"/>
          </a:xfrm>
          <a:ln>
            <a:solidFill>
              <a:schemeClr val="tx1"/>
            </a:solidFill>
          </a:ln>
        </p:spPr>
        <p:txBody>
          <a:bodyPr/>
          <a:lstStyle/>
          <a:p>
            <a:r>
              <a:rPr lang="en-US" sz="2400" dirty="0" smtClean="0">
                <a:solidFill>
                  <a:srgbClr val="0070C0"/>
                </a:solidFill>
              </a:rPr>
              <a:t>Objective</a:t>
            </a:r>
            <a:r>
              <a:rPr lang="en-US" sz="2400" dirty="0" smtClean="0"/>
              <a:t>: SWBAT identify the types of fingerprint patterns in order to determine similar prints.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35138"/>
            <a:ext cx="8382000" cy="4818062"/>
          </a:xfrm>
        </p:spPr>
        <p:txBody>
          <a:bodyPr>
            <a:noAutofit/>
          </a:bodyPr>
          <a:lstStyle/>
          <a:p>
            <a:r>
              <a:rPr lang="en-US" sz="2400" u="sng" dirty="0" smtClean="0"/>
              <a:t>Important Fact</a:t>
            </a:r>
            <a:r>
              <a:rPr lang="en-US" sz="2400" dirty="0"/>
              <a:t>: Koalas have ridges on their fingers which create fingerprints almost identical to those of human beings. According to a number of websites, this means that koala fingerprints could be confused for human fingerprints at a crime scene. However, koalas have two thumbs on each hand.. Human beings have ridges over all of their palms, whereas koalas only have ridges over part of their palms. </a:t>
            </a:r>
            <a:endParaRPr lang="en-US" sz="2400" dirty="0" smtClean="0"/>
          </a:p>
          <a:p>
            <a:r>
              <a:rPr lang="en-US" sz="2400" dirty="0" smtClean="0"/>
              <a:t>Complete fingerprint challenge. Hand it in.</a:t>
            </a:r>
          </a:p>
        </p:txBody>
      </p:sp>
      <p:sp>
        <p:nvSpPr>
          <p:cNvPr id="4" name="Title 4"/>
          <p:cNvSpPr>
            <a:spLocks noGrp="1"/>
          </p:cNvSpPr>
          <p:nvPr>
            <p:ph type="title"/>
          </p:nvPr>
        </p:nvSpPr>
        <p:spPr>
          <a:xfrm>
            <a:off x="457200" y="304800"/>
            <a:ext cx="6917474" cy="1020762"/>
          </a:xfrm>
          <a:ln>
            <a:solidFill>
              <a:schemeClr val="tx1"/>
            </a:solidFill>
          </a:ln>
        </p:spPr>
        <p:txBody>
          <a:bodyPr/>
          <a:lstStyle/>
          <a:p>
            <a:r>
              <a:rPr lang="en-US" sz="2400" dirty="0" smtClean="0">
                <a:solidFill>
                  <a:srgbClr val="0070C0"/>
                </a:solidFill>
              </a:rPr>
              <a:t>Objective</a:t>
            </a:r>
            <a:r>
              <a:rPr lang="en-US" sz="2400" dirty="0" smtClean="0"/>
              <a:t>: SWBAT identify the types of fingerprint patterns in order to determine similar prints.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Night Stalker</a:t>
            </a:r>
            <a:endParaRPr lang="en-US" dirty="0"/>
          </a:p>
        </p:txBody>
      </p:sp>
      <p:sp>
        <p:nvSpPr>
          <p:cNvPr id="3" name="Subtitle 2"/>
          <p:cNvSpPr>
            <a:spLocks noGrp="1"/>
          </p:cNvSpPr>
          <p:nvPr>
            <p:ph type="subTitle" idx="1"/>
          </p:nvPr>
        </p:nvSpPr>
        <p:spPr/>
        <p:txBody>
          <a:bodyPr/>
          <a:lstStyle/>
          <a:p>
            <a:r>
              <a:rPr lang="en-US" dirty="0">
                <a:hlinkClick r:id="rId2"/>
              </a:rPr>
              <a:t>https://</a:t>
            </a:r>
            <a:r>
              <a:rPr lang="en-US" dirty="0" smtClean="0">
                <a:hlinkClick r:id="rId2"/>
              </a:rPr>
              <a:t>www.youtube.com/watch?v=l1F0pnTegUA</a:t>
            </a:r>
            <a:r>
              <a:rPr lang="en-US" dirty="0" smtClean="0"/>
              <a:t> </a:t>
            </a:r>
            <a:endParaRPr lang="en-US" dirty="0"/>
          </a:p>
        </p:txBody>
      </p:sp>
    </p:spTree>
    <p:extLst>
      <p:ext uri="{BB962C8B-B14F-4D97-AF65-F5344CB8AC3E}">
        <p14:creationId xmlns:p14="http://schemas.microsoft.com/office/powerpoint/2010/main" val="2536005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identification</a:t>
            </a:r>
            <a:endParaRPr lang="en-US" dirty="0"/>
          </a:p>
        </p:txBody>
      </p:sp>
    </p:spTree>
    <p:extLst>
      <p:ext uri="{BB962C8B-B14F-4D97-AF65-F5344CB8AC3E}">
        <p14:creationId xmlns:p14="http://schemas.microsoft.com/office/powerpoint/2010/main" val="39868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Lifting Prints</a:t>
            </a:r>
            <a:endParaRPr lang="en-US" dirty="0"/>
          </a:p>
        </p:txBody>
      </p:sp>
    </p:spTree>
    <p:extLst>
      <p:ext uri="{BB962C8B-B14F-4D97-AF65-F5344CB8AC3E}">
        <p14:creationId xmlns:p14="http://schemas.microsoft.com/office/powerpoint/2010/main" val="2966311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35138"/>
            <a:ext cx="8153400" cy="4056062"/>
          </a:xfrm>
        </p:spPr>
        <p:txBody>
          <a:bodyPr>
            <a:normAutofit/>
          </a:bodyPr>
          <a:lstStyle/>
          <a:p>
            <a:r>
              <a:rPr lang="en-US" dirty="0"/>
              <a:t>Lifting prints off hard nonporous </a:t>
            </a:r>
            <a:r>
              <a:rPr lang="en-US" dirty="0" smtClean="0"/>
              <a:t>surfaces (super glue fuming) such as glass and plastic: </a:t>
            </a:r>
            <a:r>
              <a:rPr lang="en-US" dirty="0" smtClean="0">
                <a:hlinkClick r:id="rId2"/>
              </a:rPr>
              <a:t>http://www.youtube.com/watch?v=R0e8WXkFA64</a:t>
            </a:r>
            <a:endParaRPr lang="en-US" dirty="0" smtClean="0"/>
          </a:p>
        </p:txBody>
      </p:sp>
      <p:sp>
        <p:nvSpPr>
          <p:cNvPr id="4" name="Title 4"/>
          <p:cNvSpPr>
            <a:spLocks noGrp="1"/>
          </p:cNvSpPr>
          <p:nvPr>
            <p:ph type="title"/>
          </p:nvPr>
        </p:nvSpPr>
        <p:spPr>
          <a:xfrm>
            <a:off x="457200" y="304800"/>
            <a:ext cx="6917474" cy="1020762"/>
          </a:xfrm>
          <a:ln>
            <a:solidFill>
              <a:schemeClr val="tx1"/>
            </a:solidFill>
          </a:ln>
        </p:spPr>
        <p:txBody>
          <a:bodyPr/>
          <a:lstStyle/>
          <a:p>
            <a:r>
              <a:rPr lang="en-US" sz="2400" dirty="0" smtClean="0">
                <a:solidFill>
                  <a:srgbClr val="0070C0"/>
                </a:solidFill>
              </a:rPr>
              <a:t>Objective</a:t>
            </a:r>
            <a:r>
              <a:rPr lang="en-US" sz="2400" dirty="0" smtClean="0"/>
              <a:t>: SWBAT research ways to pick up fingerprints.</a:t>
            </a:r>
            <a:endParaRPr lang="en-US"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dirty="0" smtClean="0"/>
              <a:t>Iodine Fuming for lifting prints of paper: </a:t>
            </a:r>
            <a:r>
              <a:rPr lang="en-US" dirty="0" smtClean="0">
                <a:hlinkClick r:id="rId2"/>
              </a:rPr>
              <a:t>http://www.youtube.com/watch?v=SQ9dYQ_OSPg</a:t>
            </a:r>
            <a:endParaRPr lang="en-US" dirty="0" smtClean="0"/>
          </a:p>
          <a:p>
            <a:pPr>
              <a:buFont typeface="Arial" panose="020B0604020202020204" pitchFamily="34" charset="0"/>
              <a:buChar char="•"/>
            </a:pPr>
            <a:r>
              <a:rPr lang="en-US" dirty="0" err="1" smtClean="0"/>
              <a:t>Mythbusters</a:t>
            </a:r>
            <a:r>
              <a:rPr lang="en-US" dirty="0" smtClean="0"/>
              <a:t> </a:t>
            </a:r>
            <a:r>
              <a:rPr lang="en-US" dirty="0">
                <a:hlinkClick r:id="rId3"/>
              </a:rPr>
              <a:t>http://www.youtube.com/watch?v=MAfAVGES-Yc</a:t>
            </a:r>
            <a:endParaRPr lang="en-US" dirty="0" smtClean="0"/>
          </a:p>
          <a:p>
            <a:pPr marL="0" indent="0">
              <a:buNone/>
            </a:pPr>
            <a:endParaRPr lang="en-US" dirty="0"/>
          </a:p>
          <a:p>
            <a:pPr marL="0" indent="0">
              <a:buNone/>
            </a:pPr>
            <a:endParaRPr lang="en-US" dirty="0"/>
          </a:p>
        </p:txBody>
      </p:sp>
      <p:sp>
        <p:nvSpPr>
          <p:cNvPr id="5" name="Title 4"/>
          <p:cNvSpPr>
            <a:spLocks noGrp="1"/>
          </p:cNvSpPr>
          <p:nvPr>
            <p:ph type="title"/>
          </p:nvPr>
        </p:nvSpPr>
        <p:spPr>
          <a:xfrm>
            <a:off x="457200" y="304800"/>
            <a:ext cx="6917474" cy="1020762"/>
          </a:xfrm>
          <a:ln>
            <a:solidFill>
              <a:schemeClr val="tx1"/>
            </a:solidFill>
          </a:ln>
        </p:spPr>
        <p:txBody>
          <a:bodyPr/>
          <a:lstStyle/>
          <a:p>
            <a:r>
              <a:rPr lang="en-US" sz="2400" dirty="0" smtClean="0">
                <a:solidFill>
                  <a:srgbClr val="0070C0"/>
                </a:solidFill>
              </a:rPr>
              <a:t>Objective</a:t>
            </a:r>
            <a:r>
              <a:rPr lang="en-US" sz="2400" dirty="0" smtClean="0"/>
              <a:t>: SWBAT research ways to pick up fingerprints.</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35138"/>
            <a:ext cx="8458200" cy="4056062"/>
          </a:xfrm>
        </p:spPr>
        <p:txBody>
          <a:bodyPr>
            <a:normAutofit/>
          </a:bodyPr>
          <a:lstStyle/>
          <a:p>
            <a:r>
              <a:rPr lang="en-US" dirty="0" smtClean="0"/>
              <a:t>Developing </a:t>
            </a:r>
            <a:r>
              <a:rPr lang="en-US" dirty="0"/>
              <a:t>Prints </a:t>
            </a:r>
            <a:r>
              <a:rPr lang="en-US" dirty="0" smtClean="0"/>
              <a:t>by dusting </a:t>
            </a:r>
            <a:r>
              <a:rPr lang="en-US" dirty="0"/>
              <a:t>with </a:t>
            </a:r>
            <a:r>
              <a:rPr lang="en-US" dirty="0" smtClean="0"/>
              <a:t>Powder: </a:t>
            </a:r>
            <a:r>
              <a:rPr lang="en-US" dirty="0" smtClean="0">
                <a:hlinkClick r:id="rId3"/>
              </a:rPr>
              <a:t>http://</a:t>
            </a:r>
            <a:r>
              <a:rPr lang="en-US" dirty="0" smtClean="0">
                <a:hlinkClick r:id="rId3"/>
              </a:rPr>
              <a:t>www.youtube.com/watch?v=tqFzVfPRd5s</a:t>
            </a:r>
            <a:endParaRPr lang="en-US" dirty="0" smtClean="0"/>
          </a:p>
          <a:p>
            <a:r>
              <a:rPr lang="en-US" dirty="0" smtClean="0"/>
              <a:t>Night Stalker dusting: </a:t>
            </a:r>
            <a:r>
              <a:rPr lang="en-US" dirty="0" smtClean="0">
                <a:hlinkClick r:id="rId4"/>
              </a:rPr>
              <a:t>http</a:t>
            </a:r>
            <a:r>
              <a:rPr lang="en-US" dirty="0">
                <a:hlinkClick r:id="rId4"/>
              </a:rPr>
              <a:t>://</a:t>
            </a:r>
            <a:r>
              <a:rPr lang="en-US" dirty="0" smtClean="0">
                <a:hlinkClick r:id="rId4"/>
              </a:rPr>
              <a:t>www.smithsonianchannel.com/videos/how-to-dust-for-fingerprints/17020</a:t>
            </a:r>
            <a:r>
              <a:rPr lang="en-US" dirty="0" smtClean="0"/>
              <a:t> </a:t>
            </a:r>
            <a:endParaRPr lang="en-US" dirty="0" smtClean="0"/>
          </a:p>
        </p:txBody>
      </p:sp>
      <p:sp>
        <p:nvSpPr>
          <p:cNvPr id="5" name="Title 4"/>
          <p:cNvSpPr>
            <a:spLocks noGrp="1"/>
          </p:cNvSpPr>
          <p:nvPr>
            <p:ph type="title"/>
          </p:nvPr>
        </p:nvSpPr>
        <p:spPr>
          <a:xfrm>
            <a:off x="457200" y="304800"/>
            <a:ext cx="6917474" cy="1020762"/>
          </a:xfrm>
          <a:ln>
            <a:solidFill>
              <a:schemeClr val="tx1"/>
            </a:solidFill>
          </a:ln>
        </p:spPr>
        <p:txBody>
          <a:bodyPr/>
          <a:lstStyle/>
          <a:p>
            <a:r>
              <a:rPr lang="en-US" sz="2400" dirty="0" smtClean="0">
                <a:solidFill>
                  <a:srgbClr val="0070C0"/>
                </a:solidFill>
              </a:rPr>
              <a:t>Objective</a:t>
            </a:r>
            <a:r>
              <a:rPr lang="en-US" sz="2400" dirty="0" smtClean="0"/>
              <a:t>: SWBAT research ways to pick up fingerprints.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Complete Dusting/Lifting Print Activity and hand it in.</a:t>
            </a:r>
          </a:p>
          <a:p>
            <a:r>
              <a:rPr lang="en-US" u="sng" dirty="0" smtClean="0"/>
              <a:t>Important Fact: </a:t>
            </a:r>
            <a:r>
              <a:rPr lang="en-US" dirty="0" smtClean="0"/>
              <a:t>The </a:t>
            </a:r>
            <a:r>
              <a:rPr lang="en-US" dirty="0"/>
              <a:t>FBI’s fingerprint database is the largest in the </a:t>
            </a:r>
            <a:r>
              <a:rPr lang="en-US" dirty="0" smtClean="0"/>
              <a:t>world; because </a:t>
            </a:r>
            <a:r>
              <a:rPr lang="en-US" dirty="0"/>
              <a:t>they (FBI) receives 34,000 fingerprint cards every </a:t>
            </a:r>
            <a:r>
              <a:rPr lang="en-US" dirty="0" smtClean="0"/>
              <a:t>day. It has 10 times more data than that on DNA. What are some reasons fingerprints could be taken?</a:t>
            </a:r>
            <a:endParaRPr lang="en-US" dirty="0"/>
          </a:p>
          <a:p>
            <a:endParaRPr lang="en-US" dirty="0" smtClean="0"/>
          </a:p>
          <a:p>
            <a:endParaRPr lang="en-US" dirty="0" smtClean="0"/>
          </a:p>
        </p:txBody>
      </p:sp>
      <p:sp>
        <p:nvSpPr>
          <p:cNvPr id="4" name="Title 4"/>
          <p:cNvSpPr>
            <a:spLocks noGrp="1"/>
          </p:cNvSpPr>
          <p:nvPr>
            <p:ph type="title"/>
          </p:nvPr>
        </p:nvSpPr>
        <p:spPr>
          <a:xfrm>
            <a:off x="457200" y="304800"/>
            <a:ext cx="6917474" cy="1020762"/>
          </a:xfrm>
          <a:ln>
            <a:solidFill>
              <a:schemeClr val="tx1"/>
            </a:solidFill>
          </a:ln>
        </p:spPr>
        <p:txBody>
          <a:bodyPr/>
          <a:lstStyle/>
          <a:p>
            <a:r>
              <a:rPr lang="en-US" sz="2400" dirty="0" smtClean="0">
                <a:solidFill>
                  <a:srgbClr val="0070C0"/>
                </a:solidFill>
              </a:rPr>
              <a:t>Objective</a:t>
            </a:r>
            <a:r>
              <a:rPr lang="en-US" sz="2400" dirty="0" smtClean="0"/>
              <a:t>: SWBAT research ways to pick up fingerprints.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James Earl Ray</a:t>
            </a:r>
            <a:endParaRPr lang="en-US" dirty="0"/>
          </a:p>
        </p:txBody>
      </p:sp>
    </p:spTree>
    <p:extLst>
      <p:ext uri="{BB962C8B-B14F-4D97-AF65-F5344CB8AC3E}">
        <p14:creationId xmlns:p14="http://schemas.microsoft.com/office/powerpoint/2010/main" val="2178111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0"/>
            <a:ext cx="8534400" cy="4876800"/>
          </a:xfrm>
        </p:spPr>
        <p:txBody>
          <a:bodyPr>
            <a:normAutofit fontScale="77500" lnSpcReduction="20000"/>
          </a:bodyPr>
          <a:lstStyle/>
          <a:p>
            <a:r>
              <a:rPr lang="en-US" dirty="0" smtClean="0">
                <a:solidFill>
                  <a:srgbClr val="00B0F0"/>
                </a:solidFill>
              </a:rPr>
              <a:t>Do Now</a:t>
            </a:r>
            <a:r>
              <a:rPr lang="en-US" dirty="0" smtClean="0"/>
              <a:t>: </a:t>
            </a:r>
            <a:r>
              <a:rPr lang="en-US" dirty="0"/>
              <a:t>Experts say that an Egyptian mummy still has very clear fingerprints even if they were embalmed </a:t>
            </a:r>
            <a:r>
              <a:rPr lang="en-US" dirty="0" smtClean="0"/>
              <a:t>years ago. How can this fact be useful if you are investigating a cold case?</a:t>
            </a:r>
            <a:endParaRPr lang="en-US" dirty="0"/>
          </a:p>
          <a:p>
            <a:r>
              <a:rPr lang="en-US" dirty="0" smtClean="0"/>
              <a:t>Complete case study on James Earl Ray.</a:t>
            </a:r>
          </a:p>
          <a:p>
            <a:r>
              <a:rPr lang="en-US" dirty="0" smtClean="0">
                <a:hlinkClick r:id="rId2"/>
              </a:rPr>
              <a:t>http</a:t>
            </a:r>
            <a:r>
              <a:rPr lang="en-US" dirty="0">
                <a:hlinkClick r:id="rId2"/>
              </a:rPr>
              <a:t>://www.youtube.com/watch?v=-</a:t>
            </a:r>
            <a:r>
              <a:rPr lang="en-US" dirty="0" smtClean="0">
                <a:hlinkClick r:id="rId2"/>
              </a:rPr>
              <a:t>bZ-Vdhnno8</a:t>
            </a:r>
            <a:endParaRPr lang="en-US" dirty="0" smtClean="0"/>
          </a:p>
          <a:p>
            <a:r>
              <a:rPr lang="en-US" dirty="0">
                <a:hlinkClick r:id="rId3"/>
              </a:rPr>
              <a:t>http://www.youtube.com/watch?v=v6u98z9MiwY</a:t>
            </a:r>
            <a:endParaRPr lang="en-US" dirty="0" smtClean="0"/>
          </a:p>
          <a:p>
            <a:r>
              <a:rPr lang="en-US" dirty="0" smtClean="0">
                <a:solidFill>
                  <a:srgbClr val="00B0F0"/>
                </a:solidFill>
              </a:rPr>
              <a:t>Closure</a:t>
            </a:r>
            <a:r>
              <a:rPr lang="en-US" dirty="0" smtClean="0"/>
              <a:t>: Explain </a:t>
            </a:r>
            <a:r>
              <a:rPr lang="en-US" dirty="0"/>
              <a:t>whether you think James Earl Ray would have been convicted if no fingerprints were found on the gun.</a:t>
            </a:r>
          </a:p>
          <a:p>
            <a:endParaRPr lang="en-US" dirty="0" smtClean="0"/>
          </a:p>
          <a:p>
            <a:endParaRPr lang="en-US" dirty="0"/>
          </a:p>
        </p:txBody>
      </p:sp>
      <p:sp>
        <p:nvSpPr>
          <p:cNvPr id="4" name="Title 4"/>
          <p:cNvSpPr>
            <a:spLocks noGrp="1"/>
          </p:cNvSpPr>
          <p:nvPr>
            <p:ph type="title"/>
          </p:nvPr>
        </p:nvSpPr>
        <p:spPr>
          <a:xfrm>
            <a:off x="457200" y="304800"/>
            <a:ext cx="6917474" cy="1020762"/>
          </a:xfrm>
          <a:ln>
            <a:solidFill>
              <a:schemeClr val="tx1"/>
            </a:solidFill>
          </a:ln>
        </p:spPr>
        <p:txBody>
          <a:bodyPr/>
          <a:lstStyle/>
          <a:p>
            <a:r>
              <a:rPr lang="en-US" sz="2400" dirty="0" smtClean="0">
                <a:solidFill>
                  <a:srgbClr val="0070C0"/>
                </a:solidFill>
              </a:rPr>
              <a:t>Objective</a:t>
            </a:r>
            <a:r>
              <a:rPr lang="en-US" sz="2400" dirty="0" smtClean="0"/>
              <a:t>: SWBAT research ways to pick up fingerprints.</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Latent Prints Lab</a:t>
            </a:r>
            <a:endParaRPr lang="en-US" dirty="0"/>
          </a:p>
        </p:txBody>
      </p:sp>
    </p:spTree>
    <p:extLst>
      <p:ext uri="{BB962C8B-B14F-4D97-AF65-F5344CB8AC3E}">
        <p14:creationId xmlns:p14="http://schemas.microsoft.com/office/powerpoint/2010/main" val="4230222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735138"/>
            <a:ext cx="8610600" cy="4056062"/>
          </a:xfrm>
        </p:spPr>
        <p:txBody>
          <a:bodyPr>
            <a:normAutofit/>
          </a:bodyPr>
          <a:lstStyle/>
          <a:p>
            <a:r>
              <a:rPr lang="en-US" sz="2800" dirty="0" smtClean="0"/>
              <a:t>Complete Latent Fingerprints Lab and hand it in.</a:t>
            </a:r>
          </a:p>
          <a:p>
            <a:r>
              <a:rPr lang="en-US" sz="2800" dirty="0" smtClean="0">
                <a:solidFill>
                  <a:srgbClr val="00B0F0"/>
                </a:solidFill>
              </a:rPr>
              <a:t>Closure</a:t>
            </a:r>
            <a:r>
              <a:rPr lang="en-US" sz="2800" dirty="0" smtClean="0"/>
              <a:t>: Fingerprint scanners use fingerprints to unlock the phone or pay for items. Could this eventually infringe on our privacy rights?</a:t>
            </a:r>
            <a:endParaRPr lang="en-US" sz="2800" dirty="0"/>
          </a:p>
        </p:txBody>
      </p:sp>
      <p:sp>
        <p:nvSpPr>
          <p:cNvPr id="4" name="Title 4"/>
          <p:cNvSpPr>
            <a:spLocks noGrp="1"/>
          </p:cNvSpPr>
          <p:nvPr>
            <p:ph type="title"/>
          </p:nvPr>
        </p:nvSpPr>
        <p:spPr>
          <a:xfrm>
            <a:off x="457200" y="304800"/>
            <a:ext cx="6917474" cy="1020762"/>
          </a:xfrm>
          <a:ln>
            <a:solidFill>
              <a:schemeClr val="tx1"/>
            </a:solidFill>
          </a:ln>
        </p:spPr>
        <p:txBody>
          <a:bodyPr/>
          <a:lstStyle/>
          <a:p>
            <a:r>
              <a:rPr lang="en-US" sz="2400" dirty="0" smtClean="0">
                <a:solidFill>
                  <a:srgbClr val="0070C0"/>
                </a:solidFill>
              </a:rPr>
              <a:t>Objective</a:t>
            </a:r>
            <a:r>
              <a:rPr lang="en-US" sz="2400" dirty="0" smtClean="0"/>
              <a:t>: SWBAT identify the types of fingerprint patterns in order to determine similar prints.</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3584" y="3810000"/>
            <a:ext cx="4804729" cy="304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Every </a:t>
            </a:r>
            <a:r>
              <a:rPr lang="en-US" dirty="0"/>
              <a:t>individual, including </a:t>
            </a:r>
            <a:r>
              <a:rPr lang="en-US" dirty="0" smtClean="0"/>
              <a:t>identical twins</a:t>
            </a:r>
            <a:r>
              <a:rPr lang="en-US" dirty="0"/>
              <a:t>, has a unique </a:t>
            </a:r>
            <a:r>
              <a:rPr lang="en-US" dirty="0" smtClean="0"/>
              <a:t>fingerprint</a:t>
            </a:r>
          </a:p>
          <a:p>
            <a:r>
              <a:rPr lang="en-US" dirty="0" smtClean="0"/>
              <a:t>Type of Evidence: Fingerprints are classified as individual evidence</a:t>
            </a:r>
          </a:p>
          <a:p>
            <a:endParaRPr lang="en-US" dirty="0"/>
          </a:p>
        </p:txBody>
      </p:sp>
      <p:pic>
        <p:nvPicPr>
          <p:cNvPr id="4" name="Picture 11"/>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6934200" y="4357580"/>
            <a:ext cx="2209800" cy="2350401"/>
          </a:xfrm>
          <a:prstGeom prst="rect">
            <a:avLst/>
          </a:prstGeom>
          <a:noFill/>
        </p:spPr>
      </p:pic>
      <p:sp>
        <p:nvSpPr>
          <p:cNvPr id="6" name="Title 4"/>
          <p:cNvSpPr>
            <a:spLocks noGrp="1"/>
          </p:cNvSpPr>
          <p:nvPr>
            <p:ph type="title"/>
          </p:nvPr>
        </p:nvSpPr>
        <p:spPr>
          <a:xfrm>
            <a:off x="550127" y="381000"/>
            <a:ext cx="6917474" cy="1020762"/>
          </a:xfrm>
          <a:ln>
            <a:solidFill>
              <a:schemeClr val="tx1"/>
            </a:solidFill>
          </a:ln>
        </p:spPr>
        <p:txBody>
          <a:bodyPr/>
          <a:lstStyle/>
          <a:p>
            <a:r>
              <a:rPr lang="en-US" sz="2800" dirty="0" smtClean="0">
                <a:solidFill>
                  <a:srgbClr val="0070C0"/>
                </a:solidFill>
              </a:rPr>
              <a:t>Objective</a:t>
            </a:r>
            <a:r>
              <a:rPr lang="en-US" sz="2800" dirty="0" smtClean="0"/>
              <a:t>: SWBAT debate the value of the </a:t>
            </a:r>
            <a:r>
              <a:rPr lang="en-US" sz="2800" dirty="0" err="1" smtClean="0"/>
              <a:t>Bertillion</a:t>
            </a:r>
            <a:r>
              <a:rPr lang="en-US" sz="2800" dirty="0" smtClean="0"/>
              <a:t> measurement system </a:t>
            </a:r>
            <a:endParaRPr lang="en-US" sz="2800" dirty="0"/>
          </a:p>
        </p:txBody>
      </p:sp>
      <p:sp>
        <p:nvSpPr>
          <p:cNvPr id="7" name="TextBox 6"/>
          <p:cNvSpPr txBox="1"/>
          <p:nvPr/>
        </p:nvSpPr>
        <p:spPr>
          <a:xfrm>
            <a:off x="1066800" y="4811324"/>
            <a:ext cx="5181600"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u="sng" dirty="0" smtClean="0"/>
              <a:t>Cool fact</a:t>
            </a:r>
            <a:r>
              <a:rPr lang="en-US" sz="2000" dirty="0" smtClean="0"/>
              <a:t>: Fingerprints </a:t>
            </a:r>
            <a:r>
              <a:rPr lang="en-US" sz="2000" dirty="0"/>
              <a:t>formed in womb around 10 weeks into pregnancy </a:t>
            </a:r>
          </a:p>
        </p:txBody>
      </p:sp>
    </p:spTree>
    <p:extLst>
      <p:ext uri="{BB962C8B-B14F-4D97-AF65-F5344CB8AC3E}">
        <p14:creationId xmlns:p14="http://schemas.microsoft.com/office/powerpoint/2010/main" val="3722159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1735138"/>
            <a:ext cx="5410200" cy="4056062"/>
          </a:xfrm>
        </p:spPr>
        <p:txBody>
          <a:bodyPr/>
          <a:lstStyle/>
          <a:p>
            <a:r>
              <a:rPr lang="en-US" u="sng" dirty="0" err="1" smtClean="0"/>
              <a:t>Bertillion</a:t>
            </a:r>
            <a:r>
              <a:rPr lang="en-US" u="sng" dirty="0" smtClean="0"/>
              <a:t> Measurements</a:t>
            </a:r>
            <a:r>
              <a:rPr lang="en-US" dirty="0" smtClean="0"/>
              <a:t>: uses precise measurements of the body to identify an individual</a:t>
            </a:r>
          </a:p>
          <a:p>
            <a:endParaRPr lang="en-US" dirty="0">
              <a:solidFill>
                <a:srgbClr val="FF0000"/>
              </a:solidFill>
            </a:endParaRPr>
          </a:p>
          <a:p>
            <a:pPr marL="0" indent="0">
              <a:buNone/>
            </a:pPr>
            <a:endParaRPr lang="en-US" dirty="0" smtClean="0">
              <a:solidFill>
                <a:srgbClr val="FF0000"/>
              </a:solidFill>
            </a:endParaRPr>
          </a:p>
          <a:p>
            <a:endParaRPr lang="en-US" dirty="0" smtClean="0">
              <a:solidFill>
                <a:srgbClr val="FF0000"/>
              </a:solidFill>
            </a:endParaRPr>
          </a:p>
          <a:p>
            <a:endParaRPr lang="en-US" dirty="0"/>
          </a:p>
        </p:txBody>
      </p:sp>
      <p:pic>
        <p:nvPicPr>
          <p:cNvPr id="1026" name="Picture 2" descr="http://t2.gstatic.com/images?q=tbn:ANd9GcQBuoZC3pAqyZ_2pauA-nUoHMkAmQ61_N3yw4bkWAi1iWF45PHl:upload.wikimedia.org/wikipedia/commons/thumb/7/74/Bertillon_-_Signalement_Anthropometrique.png/250px-Bertillon_-_Signalement_Anthropometriqu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08160"/>
            <a:ext cx="3143250" cy="499741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457200" y="304800"/>
            <a:ext cx="6917474" cy="1020762"/>
          </a:xfrm>
          <a:ln>
            <a:solidFill>
              <a:schemeClr val="tx1"/>
            </a:solidFill>
          </a:ln>
        </p:spPr>
        <p:txBody>
          <a:bodyPr/>
          <a:lstStyle/>
          <a:p>
            <a:r>
              <a:rPr lang="en-US" sz="2800" dirty="0" smtClean="0">
                <a:solidFill>
                  <a:srgbClr val="0070C0"/>
                </a:solidFill>
              </a:rPr>
              <a:t>Objective</a:t>
            </a:r>
            <a:r>
              <a:rPr lang="en-US" sz="2800" dirty="0" smtClean="0"/>
              <a:t>: SWBAT debate the value of the </a:t>
            </a:r>
            <a:r>
              <a:rPr lang="en-US" sz="2800" dirty="0" err="1" smtClean="0"/>
              <a:t>Bertillion</a:t>
            </a:r>
            <a:r>
              <a:rPr lang="en-US" sz="2800" dirty="0" smtClean="0"/>
              <a:t> measurement system </a:t>
            </a:r>
            <a:endParaRPr lang="en-US" sz="2800" dirty="0"/>
          </a:p>
        </p:txBody>
      </p:sp>
    </p:spTree>
    <p:extLst>
      <p:ext uri="{BB962C8B-B14F-4D97-AF65-F5344CB8AC3E}">
        <p14:creationId xmlns:p14="http://schemas.microsoft.com/office/powerpoint/2010/main" val="2664525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West Brothers</a:t>
            </a:r>
            <a:endParaRPr lang="en-US" dirty="0"/>
          </a:p>
        </p:txBody>
      </p:sp>
      <p:sp>
        <p:nvSpPr>
          <p:cNvPr id="3" name="Content Placeholder 2"/>
          <p:cNvSpPr>
            <a:spLocks noGrp="1"/>
          </p:cNvSpPr>
          <p:nvPr>
            <p:ph idx="1"/>
          </p:nvPr>
        </p:nvSpPr>
        <p:spPr>
          <a:xfrm>
            <a:off x="381000" y="1735138"/>
            <a:ext cx="8077200" cy="4360862"/>
          </a:xfrm>
        </p:spPr>
        <p:txBody>
          <a:bodyPr>
            <a:normAutofit lnSpcReduction="10000"/>
          </a:bodyPr>
          <a:lstStyle/>
          <a:p>
            <a:r>
              <a:rPr lang="en-US" dirty="0" smtClean="0"/>
              <a:t>Read the short article and summarize why fingerprints would be a better identification system than the Bertillon measurement system. If Will and William West were identical twins separated at birth, would their </a:t>
            </a:r>
            <a:r>
              <a:rPr lang="en-US" dirty="0" err="1" smtClean="0"/>
              <a:t>Bertillion</a:t>
            </a:r>
            <a:r>
              <a:rPr lang="en-US" dirty="0" smtClean="0"/>
              <a:t> measurements be the same? Would there fingerprints be the same?</a:t>
            </a:r>
            <a:endParaRPr lang="en-US" dirty="0"/>
          </a:p>
        </p:txBody>
      </p:sp>
    </p:spTree>
    <p:extLst>
      <p:ext uri="{BB962C8B-B14F-4D97-AF65-F5344CB8AC3E}">
        <p14:creationId xmlns:p14="http://schemas.microsoft.com/office/powerpoint/2010/main" val="883482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771" y="1294684"/>
            <a:ext cx="7313613" cy="868362"/>
          </a:xfrm>
        </p:spPr>
        <p:txBody>
          <a:bodyPr/>
          <a:lstStyle/>
          <a:p>
            <a:r>
              <a:rPr lang="en-US" u="sng" dirty="0" smtClean="0">
                <a:solidFill>
                  <a:srgbClr val="FF0000"/>
                </a:solidFill>
              </a:rPr>
              <a:t>Types of Fingerprints</a:t>
            </a:r>
            <a:endParaRPr lang="en-US" u="sng" dirty="0">
              <a:solidFill>
                <a:srgbClr val="FF0000"/>
              </a:solidFill>
            </a:endParaRPr>
          </a:p>
        </p:txBody>
      </p:sp>
      <p:sp>
        <p:nvSpPr>
          <p:cNvPr id="5" name="Rectangle 2"/>
          <p:cNvSpPr txBox="1">
            <a:spLocks noChangeArrowheads="1"/>
          </p:cNvSpPr>
          <p:nvPr/>
        </p:nvSpPr>
        <p:spPr bwMode="auto">
          <a:xfrm>
            <a:off x="6705600" y="2118852"/>
            <a:ext cx="114300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600" b="1" i="0" u="none" strike="noStrike" kern="0" cap="none" spc="0" normalizeH="0" baseline="0" noProof="0" dirty="0" smtClean="0">
                <a:ln>
                  <a:noFill/>
                </a:ln>
                <a:solidFill>
                  <a:srgbClr val="FF0000"/>
                </a:solidFill>
                <a:effectLst/>
                <a:uLnTx/>
                <a:uFillTx/>
                <a:latin typeface="+mj-lt"/>
                <a:ea typeface="ＭＳ Ｐゴシック" pitchFamily="-84" charset="-128"/>
                <a:cs typeface="ＭＳ Ｐゴシック" pitchFamily="-84" charset="-128"/>
              </a:rPr>
              <a:t>LOOP</a:t>
            </a:r>
            <a:endParaRPr kumimoji="1" lang="en-US" sz="1800" b="1" i="0" u="none" strike="noStrike" kern="0" cap="none" spc="0" normalizeH="0" baseline="0" noProof="0" dirty="0">
              <a:ln>
                <a:noFill/>
              </a:ln>
              <a:solidFill>
                <a:srgbClr val="FF0000"/>
              </a:solidFill>
              <a:effectLst/>
              <a:uLnTx/>
              <a:uFillTx/>
              <a:latin typeface="+mj-lt"/>
              <a:ea typeface="ＭＳ Ｐゴシック" pitchFamily="-84" charset="-128"/>
              <a:cs typeface="ＭＳ Ｐゴシック" pitchFamily="-84" charset="-128"/>
            </a:endParaRPr>
          </a:p>
        </p:txBody>
      </p:sp>
      <p:pic>
        <p:nvPicPr>
          <p:cNvPr id="6" name="Picture 5" descr="fig%20701"/>
          <p:cNvPicPr>
            <a:picLocks noChangeAspect="1" noChangeArrowheads="1"/>
          </p:cNvPicPr>
          <p:nvPr/>
        </p:nvPicPr>
        <p:blipFill>
          <a:blip r:embed="rId2">
            <a:lum bright="12000" contrast="-6000"/>
          </a:blip>
          <a:srcRect l="3586" t="14099" r="66083" b="16934"/>
          <a:stretch>
            <a:fillRect/>
          </a:stretch>
        </p:blipFill>
        <p:spPr bwMode="auto">
          <a:xfrm>
            <a:off x="685800" y="2783910"/>
            <a:ext cx="2216150" cy="2667000"/>
          </a:xfrm>
          <a:prstGeom prst="rect">
            <a:avLst/>
          </a:prstGeom>
          <a:noFill/>
          <a:ln w="9525">
            <a:noFill/>
            <a:miter lim="800000"/>
            <a:headEnd/>
            <a:tailEnd/>
          </a:ln>
        </p:spPr>
      </p:pic>
      <p:sp>
        <p:nvSpPr>
          <p:cNvPr id="7" name="Text Box 6"/>
          <p:cNvSpPr txBox="1">
            <a:spLocks noChangeArrowheads="1"/>
          </p:cNvSpPr>
          <p:nvPr/>
        </p:nvSpPr>
        <p:spPr bwMode="auto">
          <a:xfrm>
            <a:off x="3962400" y="2133599"/>
            <a:ext cx="1676400" cy="504825"/>
          </a:xfrm>
          <a:prstGeom prst="rect">
            <a:avLst/>
          </a:prstGeom>
          <a:noFill/>
          <a:ln w="12700" cap="sq">
            <a:noFill/>
            <a:miter lim="800000"/>
            <a:headEnd type="none" w="sm" len="sm"/>
            <a:tailEnd type="none" w="sm" len="sm"/>
          </a:ln>
        </p:spPr>
        <p:txBody>
          <a:bodyPr>
            <a:prstTxWarp prst="textNoShape">
              <a:avLst/>
            </a:prstTxWarp>
            <a:spAutoFit/>
          </a:bodyPr>
          <a:lstStyle/>
          <a:p>
            <a:pPr algn="ctr">
              <a:spcBef>
                <a:spcPct val="50000"/>
              </a:spcBef>
            </a:pPr>
            <a:r>
              <a:rPr kumimoji="1" lang="en-US" sz="2600" b="1" dirty="0">
                <a:solidFill>
                  <a:srgbClr val="FF0000"/>
                </a:solidFill>
              </a:rPr>
              <a:t>WHORL</a:t>
            </a:r>
          </a:p>
        </p:txBody>
      </p:sp>
      <p:sp>
        <p:nvSpPr>
          <p:cNvPr id="8" name="Text Box 7"/>
          <p:cNvSpPr txBox="1">
            <a:spLocks noChangeArrowheads="1"/>
          </p:cNvSpPr>
          <p:nvPr/>
        </p:nvSpPr>
        <p:spPr bwMode="auto">
          <a:xfrm>
            <a:off x="791771" y="2138385"/>
            <a:ext cx="1676400" cy="504825"/>
          </a:xfrm>
          <a:prstGeom prst="rect">
            <a:avLst/>
          </a:prstGeom>
          <a:noFill/>
          <a:ln w="12700" cap="sq">
            <a:noFill/>
            <a:miter lim="800000"/>
            <a:headEnd type="none" w="sm" len="sm"/>
            <a:tailEnd type="none" w="sm" len="sm"/>
          </a:ln>
        </p:spPr>
        <p:txBody>
          <a:bodyPr>
            <a:prstTxWarp prst="textNoShape">
              <a:avLst/>
            </a:prstTxWarp>
            <a:spAutoFit/>
          </a:bodyPr>
          <a:lstStyle/>
          <a:p>
            <a:pPr algn="ctr">
              <a:spcBef>
                <a:spcPct val="50000"/>
              </a:spcBef>
            </a:pPr>
            <a:r>
              <a:rPr kumimoji="1" lang="en-US" sz="2600" b="1" dirty="0">
                <a:solidFill>
                  <a:srgbClr val="FF0000"/>
                </a:solidFill>
              </a:rPr>
              <a:t>ARCH</a:t>
            </a:r>
          </a:p>
        </p:txBody>
      </p:sp>
      <p:pic>
        <p:nvPicPr>
          <p:cNvPr id="9" name="Picture 9"/>
          <p:cNvPicPr>
            <a:picLocks noChangeAspect="1" noChangeArrowheads="1"/>
          </p:cNvPicPr>
          <p:nvPr/>
        </p:nvPicPr>
        <p:blipFill>
          <a:blip r:embed="rId3"/>
          <a:srcRect/>
          <a:stretch>
            <a:fillRect/>
          </a:stretch>
        </p:blipFill>
        <p:spPr bwMode="auto">
          <a:xfrm>
            <a:off x="3676650" y="2783910"/>
            <a:ext cx="2247900" cy="2743200"/>
          </a:xfrm>
          <a:prstGeom prst="rect">
            <a:avLst/>
          </a:prstGeom>
          <a:noFill/>
          <a:ln w="9525">
            <a:noFill/>
            <a:miter lim="800000"/>
            <a:headEnd/>
            <a:tailEnd/>
          </a:ln>
        </p:spPr>
      </p:pic>
      <p:pic>
        <p:nvPicPr>
          <p:cNvPr id="10" name="Picture 10"/>
          <p:cNvPicPr>
            <a:picLocks noChangeAspect="1" noChangeArrowheads="1"/>
          </p:cNvPicPr>
          <p:nvPr/>
        </p:nvPicPr>
        <p:blipFill>
          <a:blip r:embed="rId4"/>
          <a:srcRect/>
          <a:stretch>
            <a:fillRect/>
          </a:stretch>
        </p:blipFill>
        <p:spPr bwMode="auto">
          <a:xfrm>
            <a:off x="6326924" y="2822010"/>
            <a:ext cx="2133600" cy="2667000"/>
          </a:xfrm>
          <a:prstGeom prst="rect">
            <a:avLst/>
          </a:prstGeom>
          <a:noFill/>
          <a:ln w="9525">
            <a:noFill/>
            <a:miter lim="800000"/>
            <a:headEnd/>
            <a:tailEnd/>
          </a:ln>
        </p:spPr>
      </p:pic>
      <p:sp>
        <p:nvSpPr>
          <p:cNvPr id="11" name="Rectangle 2"/>
          <p:cNvSpPr txBox="1">
            <a:spLocks noChangeArrowheads="1"/>
          </p:cNvSpPr>
          <p:nvPr/>
        </p:nvSpPr>
        <p:spPr bwMode="auto">
          <a:xfrm>
            <a:off x="6822224" y="5699343"/>
            <a:ext cx="114300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600" b="1" i="0" u="none" strike="noStrike" kern="0" cap="none" spc="0" normalizeH="0" baseline="0" noProof="0" dirty="0" smtClean="0">
                <a:ln>
                  <a:noFill/>
                </a:ln>
                <a:solidFill>
                  <a:srgbClr val="FF0000"/>
                </a:solidFill>
                <a:effectLst/>
                <a:uLnTx/>
                <a:uFillTx/>
                <a:latin typeface="+mj-lt"/>
                <a:ea typeface="ＭＳ Ｐゴシック" pitchFamily="-84" charset="-128"/>
                <a:cs typeface="ＭＳ Ｐゴシック" pitchFamily="-84" charset="-128"/>
              </a:rPr>
              <a:t>60%</a:t>
            </a:r>
            <a:endParaRPr kumimoji="1" lang="en-US" sz="1800" b="1" i="0" u="none" strike="noStrike" kern="0" cap="none" spc="0" normalizeH="0" baseline="0" noProof="0" dirty="0">
              <a:ln>
                <a:noFill/>
              </a:ln>
              <a:solidFill>
                <a:srgbClr val="FF0000"/>
              </a:solidFill>
              <a:effectLst/>
              <a:uLnTx/>
              <a:uFillTx/>
              <a:latin typeface="+mj-lt"/>
              <a:ea typeface="ＭＳ Ｐゴシック" pitchFamily="-84" charset="-128"/>
              <a:cs typeface="ＭＳ Ｐゴシック" pitchFamily="-84" charset="-128"/>
            </a:endParaRPr>
          </a:p>
        </p:txBody>
      </p:sp>
      <p:sp>
        <p:nvSpPr>
          <p:cNvPr id="12" name="Rectangle 2"/>
          <p:cNvSpPr txBox="1">
            <a:spLocks noChangeArrowheads="1"/>
          </p:cNvSpPr>
          <p:nvPr/>
        </p:nvSpPr>
        <p:spPr bwMode="auto">
          <a:xfrm>
            <a:off x="1058471" y="5718132"/>
            <a:ext cx="114300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600" b="1" i="0" u="none" strike="noStrike" kern="0" cap="none" spc="0" normalizeH="0" baseline="0" noProof="0" dirty="0" smtClean="0">
                <a:ln>
                  <a:noFill/>
                </a:ln>
                <a:solidFill>
                  <a:srgbClr val="FF0000"/>
                </a:solidFill>
                <a:effectLst/>
                <a:uLnTx/>
                <a:uFillTx/>
                <a:latin typeface="+mj-lt"/>
                <a:ea typeface="ＭＳ Ｐゴシック" pitchFamily="-84" charset="-128"/>
                <a:cs typeface="ＭＳ Ｐゴシック" pitchFamily="-84" charset="-128"/>
              </a:rPr>
              <a:t>5%</a:t>
            </a:r>
            <a:endParaRPr kumimoji="1" lang="en-US" sz="1800" b="1" i="0" u="none" strike="noStrike" kern="0" cap="none" spc="0" normalizeH="0" baseline="0" noProof="0" dirty="0">
              <a:ln>
                <a:noFill/>
              </a:ln>
              <a:solidFill>
                <a:srgbClr val="FF0000"/>
              </a:solidFill>
              <a:effectLst/>
              <a:uLnTx/>
              <a:uFillTx/>
              <a:latin typeface="+mj-lt"/>
              <a:ea typeface="ＭＳ Ｐゴシック" pitchFamily="-84" charset="-128"/>
              <a:cs typeface="ＭＳ Ｐゴシック" pitchFamily="-84" charset="-128"/>
            </a:endParaRPr>
          </a:p>
        </p:txBody>
      </p:sp>
      <p:sp>
        <p:nvSpPr>
          <p:cNvPr id="13" name="Rectangle 2"/>
          <p:cNvSpPr txBox="1">
            <a:spLocks noChangeArrowheads="1"/>
          </p:cNvSpPr>
          <p:nvPr/>
        </p:nvSpPr>
        <p:spPr bwMode="auto">
          <a:xfrm>
            <a:off x="4038600" y="5715000"/>
            <a:ext cx="1143000" cy="5334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en-US" sz="2600" b="1" i="0" u="none" strike="noStrike" kern="0" cap="none" spc="0" normalizeH="0" baseline="0" noProof="0" dirty="0" smtClean="0">
                <a:ln>
                  <a:noFill/>
                </a:ln>
                <a:solidFill>
                  <a:srgbClr val="FF0000"/>
                </a:solidFill>
                <a:effectLst/>
                <a:uLnTx/>
                <a:uFillTx/>
                <a:latin typeface="+mj-lt"/>
                <a:ea typeface="ＭＳ Ｐゴシック" pitchFamily="-84" charset="-128"/>
                <a:cs typeface="ＭＳ Ｐゴシック" pitchFamily="-84" charset="-128"/>
              </a:rPr>
              <a:t>35%</a:t>
            </a:r>
            <a:endParaRPr kumimoji="1" lang="en-US" sz="1800" b="1" i="0" u="none" strike="noStrike" kern="0" cap="none" spc="0" normalizeH="0" baseline="0" noProof="0" dirty="0">
              <a:ln>
                <a:noFill/>
              </a:ln>
              <a:solidFill>
                <a:srgbClr val="FF0000"/>
              </a:solidFill>
              <a:effectLst/>
              <a:uLnTx/>
              <a:uFillTx/>
              <a:latin typeface="+mj-lt"/>
              <a:ea typeface="ＭＳ Ｐゴシック" pitchFamily="-84" charset="-128"/>
              <a:cs typeface="ＭＳ Ｐゴシック" pitchFamily="-84" charset="-128"/>
            </a:endParaRPr>
          </a:p>
        </p:txBody>
      </p:sp>
      <p:sp>
        <p:nvSpPr>
          <p:cNvPr id="14" name="Title 4"/>
          <p:cNvSpPr txBox="1">
            <a:spLocks/>
          </p:cNvSpPr>
          <p:nvPr/>
        </p:nvSpPr>
        <p:spPr>
          <a:xfrm>
            <a:off x="457200" y="304800"/>
            <a:ext cx="6917474" cy="1020762"/>
          </a:xfrm>
          <a:prstGeom prst="rect">
            <a:avLst/>
          </a:prstGeom>
          <a:ln>
            <a:solidFill>
              <a:schemeClr val="tx1"/>
            </a:solidFill>
          </a:ln>
        </p:spPr>
        <p:txBody>
          <a:bodyPr vert="horz" lIns="91430" tIns="45715" rIns="91430" bIns="45715" rtlCol="0" anchor="ctr">
            <a:noAutofit/>
          </a:bodyPr>
          <a:lstStyle>
            <a:lvl1pPr algn="ctr" defTabSz="914305" rtl="0" eaLnBrk="1" latinLnBrk="0" hangingPunct="1">
              <a:spcBef>
                <a:spcPct val="0"/>
              </a:spcBef>
              <a:buNone/>
              <a:defRPr sz="4600" kern="1200">
                <a:solidFill>
                  <a:schemeClr val="tx1"/>
                </a:solidFill>
                <a:latin typeface="+mj-lt"/>
                <a:ea typeface="+mj-ea"/>
                <a:cs typeface="+mj-cs"/>
              </a:defRPr>
            </a:lvl1pPr>
          </a:lstStyle>
          <a:p>
            <a:r>
              <a:rPr lang="en-US" sz="2400" smtClean="0">
                <a:solidFill>
                  <a:srgbClr val="0070C0"/>
                </a:solidFill>
              </a:rPr>
              <a:t>Objective</a:t>
            </a:r>
            <a:r>
              <a:rPr lang="en-US" sz="2400" smtClean="0"/>
              <a:t>: SWBAT identify the types of fingerprint patterns in order to determine similar prints.</a:t>
            </a:r>
            <a:endParaRPr lang="en-US" sz="2400" dirty="0"/>
          </a:p>
        </p:txBody>
      </p:sp>
    </p:spTree>
    <p:extLst>
      <p:ext uri="{BB962C8B-B14F-4D97-AF65-F5344CB8AC3E}">
        <p14:creationId xmlns:p14="http://schemas.microsoft.com/office/powerpoint/2010/main" val="11497921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4"/>
          <p:cNvSpPr txBox="1">
            <a:spLocks noChangeArrowheads="1"/>
          </p:cNvSpPr>
          <p:nvPr/>
        </p:nvSpPr>
        <p:spPr bwMode="auto">
          <a:xfrm>
            <a:off x="457200" y="1650891"/>
            <a:ext cx="8229600" cy="1200150"/>
          </a:xfrm>
          <a:prstGeom prst="rect">
            <a:avLst/>
          </a:prstGeom>
          <a:noFill/>
          <a:ln w="9525">
            <a:noFill/>
            <a:miter lim="800000"/>
            <a:headEnd/>
            <a:tailEnd/>
          </a:ln>
        </p:spPr>
        <p:txBody>
          <a:bodyPr>
            <a:prstTxWarp prst="textNoShape">
              <a:avLst/>
            </a:prstTxWarp>
            <a:spAutoFit/>
          </a:bodyPr>
          <a:lstStyle/>
          <a:p>
            <a:pPr>
              <a:spcBef>
                <a:spcPct val="50000"/>
              </a:spcBef>
            </a:pPr>
            <a:r>
              <a:rPr lang="en-US" sz="2400" dirty="0">
                <a:latin typeface="Times New Roman" pitchFamily="-84" charset="0"/>
              </a:rPr>
              <a:t>Arches are the simplest type of fingerprints that are formed by ridges that enter on one side of the print and exit on the other.  No deltas are present.</a:t>
            </a:r>
          </a:p>
        </p:txBody>
      </p:sp>
      <p:grpSp>
        <p:nvGrpSpPr>
          <p:cNvPr id="2" name="Group 17"/>
          <p:cNvGrpSpPr>
            <a:grpSpLocks/>
          </p:cNvGrpSpPr>
          <p:nvPr/>
        </p:nvGrpSpPr>
        <p:grpSpPr bwMode="auto">
          <a:xfrm>
            <a:off x="609600" y="3239185"/>
            <a:ext cx="3657600" cy="3124200"/>
            <a:chOff x="384" y="1968"/>
            <a:chExt cx="2304" cy="1968"/>
          </a:xfrm>
        </p:grpSpPr>
        <p:sp>
          <p:nvSpPr>
            <p:cNvPr id="6158" name="Text Box 7"/>
            <p:cNvSpPr txBox="1">
              <a:spLocks noChangeArrowheads="1"/>
            </p:cNvSpPr>
            <p:nvPr/>
          </p:nvSpPr>
          <p:spPr bwMode="auto">
            <a:xfrm>
              <a:off x="384" y="3264"/>
              <a:ext cx="2304" cy="672"/>
            </a:xfrm>
            <a:prstGeom prst="rect">
              <a:avLst/>
            </a:prstGeom>
            <a:solidFill>
              <a:srgbClr val="FFFFFF"/>
            </a:solidFill>
            <a:ln w="9525">
              <a:noFill/>
              <a:miter lim="800000"/>
              <a:headEnd/>
              <a:tailEnd/>
            </a:ln>
          </p:spPr>
          <p:txBody>
            <a:bodyPr>
              <a:prstTxWarp prst="textNoShape">
                <a:avLst/>
              </a:prstTxWarp>
            </a:bodyPr>
            <a:lstStyle/>
            <a:p>
              <a:pPr algn="ctr"/>
              <a:r>
                <a:rPr lang="en-US" sz="2000" b="1">
                  <a:latin typeface="Times New Roman" pitchFamily="-84" charset="0"/>
                </a:rPr>
                <a:t>Plain Arch</a:t>
              </a:r>
              <a:endParaRPr lang="en-US" sz="2000">
                <a:latin typeface="Times New Roman" pitchFamily="-84" charset="0"/>
              </a:endParaRPr>
            </a:p>
            <a:p>
              <a:pPr algn="ctr"/>
              <a:r>
                <a:rPr lang="en-US" sz="2000">
                  <a:latin typeface="Times New Roman" pitchFamily="-84" charset="0"/>
                </a:rPr>
                <a:t>Ridges enter on one side and </a:t>
              </a:r>
            </a:p>
            <a:p>
              <a:pPr algn="ctr"/>
              <a:r>
                <a:rPr lang="en-US" sz="2000">
                  <a:latin typeface="Times New Roman" pitchFamily="-84" charset="0"/>
                </a:rPr>
                <a:t>exit on the other side.</a:t>
              </a:r>
            </a:p>
          </p:txBody>
        </p:sp>
        <p:pic>
          <p:nvPicPr>
            <p:cNvPr id="6159" name="Picture 6" descr="plain arch"/>
            <p:cNvPicPr>
              <a:picLocks noChangeAspect="1" noChangeArrowheads="1"/>
            </p:cNvPicPr>
            <p:nvPr/>
          </p:nvPicPr>
          <p:blipFill>
            <a:blip r:embed="rId3"/>
            <a:srcRect/>
            <a:stretch>
              <a:fillRect/>
            </a:stretch>
          </p:blipFill>
          <p:spPr bwMode="auto">
            <a:xfrm>
              <a:off x="960" y="1968"/>
              <a:ext cx="1152" cy="1152"/>
            </a:xfrm>
            <a:prstGeom prst="rect">
              <a:avLst/>
            </a:prstGeom>
            <a:noFill/>
            <a:ln w="19050">
              <a:solidFill>
                <a:srgbClr val="000000"/>
              </a:solidFill>
              <a:miter lim="800000"/>
              <a:headEnd/>
              <a:tailEnd/>
            </a:ln>
          </p:spPr>
        </p:pic>
      </p:grpSp>
      <p:sp>
        <p:nvSpPr>
          <p:cNvPr id="6149" name="Line 8"/>
          <p:cNvSpPr>
            <a:spLocks noChangeShapeType="1"/>
          </p:cNvSpPr>
          <p:nvPr/>
        </p:nvSpPr>
        <p:spPr bwMode="auto">
          <a:xfrm>
            <a:off x="1066800" y="4343400"/>
            <a:ext cx="381000" cy="0"/>
          </a:xfrm>
          <a:prstGeom prst="line">
            <a:avLst/>
          </a:prstGeom>
          <a:noFill/>
          <a:ln w="76200">
            <a:solidFill>
              <a:srgbClr val="FF0000"/>
            </a:solidFill>
            <a:round/>
            <a:headEnd/>
            <a:tailEnd type="triangle" w="med" len="med"/>
          </a:ln>
        </p:spPr>
        <p:txBody>
          <a:bodyPr>
            <a:prstTxWarp prst="textNoShape">
              <a:avLst/>
            </a:prstTxWarp>
          </a:bodyPr>
          <a:lstStyle/>
          <a:p>
            <a:endParaRPr lang="en-US"/>
          </a:p>
        </p:txBody>
      </p:sp>
      <p:sp>
        <p:nvSpPr>
          <p:cNvPr id="6150" name="Line 9"/>
          <p:cNvSpPr>
            <a:spLocks noChangeShapeType="1"/>
          </p:cNvSpPr>
          <p:nvPr/>
        </p:nvSpPr>
        <p:spPr bwMode="auto">
          <a:xfrm>
            <a:off x="3429000" y="4343400"/>
            <a:ext cx="381000" cy="0"/>
          </a:xfrm>
          <a:prstGeom prst="line">
            <a:avLst/>
          </a:prstGeom>
          <a:noFill/>
          <a:ln w="76200">
            <a:solidFill>
              <a:srgbClr val="FF0000"/>
            </a:solidFill>
            <a:round/>
            <a:headEnd/>
            <a:tailEnd type="triangle" w="med" len="med"/>
          </a:ln>
        </p:spPr>
        <p:txBody>
          <a:bodyPr>
            <a:prstTxWarp prst="textNoShape">
              <a:avLst/>
            </a:prstTxWarp>
          </a:bodyPr>
          <a:lstStyle/>
          <a:p>
            <a:endParaRPr lang="en-US"/>
          </a:p>
        </p:txBody>
      </p:sp>
      <p:sp>
        <p:nvSpPr>
          <p:cNvPr id="6151" name="Line 13"/>
          <p:cNvSpPr>
            <a:spLocks noChangeShapeType="1"/>
          </p:cNvSpPr>
          <p:nvPr/>
        </p:nvSpPr>
        <p:spPr bwMode="auto">
          <a:xfrm>
            <a:off x="5105400" y="4343400"/>
            <a:ext cx="381000" cy="0"/>
          </a:xfrm>
          <a:prstGeom prst="line">
            <a:avLst/>
          </a:prstGeom>
          <a:noFill/>
          <a:ln w="76200">
            <a:solidFill>
              <a:srgbClr val="FF0000"/>
            </a:solidFill>
            <a:round/>
            <a:headEnd/>
            <a:tailEnd type="triangle" w="med" len="med"/>
          </a:ln>
        </p:spPr>
        <p:txBody>
          <a:bodyPr>
            <a:prstTxWarp prst="textNoShape">
              <a:avLst/>
            </a:prstTxWarp>
          </a:bodyPr>
          <a:lstStyle/>
          <a:p>
            <a:endParaRPr lang="en-US"/>
          </a:p>
        </p:txBody>
      </p:sp>
      <p:sp>
        <p:nvSpPr>
          <p:cNvPr id="6152" name="Line 14"/>
          <p:cNvSpPr>
            <a:spLocks noChangeShapeType="1"/>
          </p:cNvSpPr>
          <p:nvPr/>
        </p:nvSpPr>
        <p:spPr bwMode="auto">
          <a:xfrm>
            <a:off x="7467600" y="4343400"/>
            <a:ext cx="381000" cy="0"/>
          </a:xfrm>
          <a:prstGeom prst="line">
            <a:avLst/>
          </a:prstGeom>
          <a:noFill/>
          <a:ln w="76200">
            <a:solidFill>
              <a:srgbClr val="FF0000"/>
            </a:solidFill>
            <a:round/>
            <a:headEnd/>
            <a:tailEnd type="triangle" w="med" len="med"/>
          </a:ln>
        </p:spPr>
        <p:txBody>
          <a:bodyPr>
            <a:prstTxWarp prst="textNoShape">
              <a:avLst/>
            </a:prstTxWarp>
          </a:bodyPr>
          <a:lstStyle/>
          <a:p>
            <a:endParaRPr lang="en-US"/>
          </a:p>
        </p:txBody>
      </p:sp>
      <p:grpSp>
        <p:nvGrpSpPr>
          <p:cNvPr id="3" name="Group 18"/>
          <p:cNvGrpSpPr>
            <a:grpSpLocks/>
          </p:cNvGrpSpPr>
          <p:nvPr/>
        </p:nvGrpSpPr>
        <p:grpSpPr bwMode="auto">
          <a:xfrm>
            <a:off x="4800600" y="2667685"/>
            <a:ext cx="3581400" cy="3733800"/>
            <a:chOff x="3024" y="1584"/>
            <a:chExt cx="2256" cy="2352"/>
          </a:xfrm>
        </p:grpSpPr>
        <p:pic>
          <p:nvPicPr>
            <p:cNvPr id="6154" name="Picture 11" descr="tented arch"/>
            <p:cNvPicPr>
              <a:picLocks noChangeAspect="1" noChangeArrowheads="1"/>
            </p:cNvPicPr>
            <p:nvPr/>
          </p:nvPicPr>
          <p:blipFill>
            <a:blip r:embed="rId4"/>
            <a:srcRect/>
            <a:stretch>
              <a:fillRect/>
            </a:stretch>
          </p:blipFill>
          <p:spPr bwMode="auto">
            <a:xfrm>
              <a:off x="3504" y="1968"/>
              <a:ext cx="1152" cy="1152"/>
            </a:xfrm>
            <a:prstGeom prst="rect">
              <a:avLst/>
            </a:prstGeom>
            <a:noFill/>
            <a:ln w="19050">
              <a:solidFill>
                <a:srgbClr val="000000"/>
              </a:solidFill>
              <a:miter lim="800000"/>
              <a:headEnd/>
              <a:tailEnd/>
            </a:ln>
          </p:spPr>
        </p:pic>
        <p:sp>
          <p:nvSpPr>
            <p:cNvPr id="6155" name="Text Box 12"/>
            <p:cNvSpPr txBox="1">
              <a:spLocks noChangeArrowheads="1"/>
            </p:cNvSpPr>
            <p:nvPr/>
          </p:nvSpPr>
          <p:spPr bwMode="auto">
            <a:xfrm>
              <a:off x="3024" y="3264"/>
              <a:ext cx="2208" cy="672"/>
            </a:xfrm>
            <a:prstGeom prst="rect">
              <a:avLst/>
            </a:prstGeom>
            <a:solidFill>
              <a:srgbClr val="FFFFFF"/>
            </a:solidFill>
            <a:ln w="9525">
              <a:noFill/>
              <a:miter lim="800000"/>
              <a:headEnd/>
              <a:tailEnd/>
            </a:ln>
          </p:spPr>
          <p:txBody>
            <a:bodyPr>
              <a:prstTxWarp prst="textNoShape">
                <a:avLst/>
              </a:prstTxWarp>
            </a:bodyPr>
            <a:lstStyle/>
            <a:p>
              <a:pPr algn="ctr"/>
              <a:r>
                <a:rPr lang="en-US" sz="2000" b="1"/>
                <a:t>Tented Arches</a:t>
              </a:r>
              <a:r>
                <a:rPr lang="en-US" sz="2000"/>
                <a:t> </a:t>
              </a:r>
            </a:p>
            <a:p>
              <a:pPr algn="ctr"/>
              <a:r>
                <a:rPr lang="en-US" sz="2000">
                  <a:latin typeface="Times New Roman" pitchFamily="-84" charset="0"/>
                </a:rPr>
                <a:t>Similar to the plain arch, </a:t>
              </a:r>
            </a:p>
            <a:p>
              <a:pPr algn="ctr"/>
              <a:r>
                <a:rPr lang="en-US" sz="2000">
                  <a:latin typeface="Times New Roman" pitchFamily="-84" charset="0"/>
                </a:rPr>
                <a:t>but has a spike in the center.</a:t>
              </a:r>
            </a:p>
          </p:txBody>
        </p:sp>
        <p:sp>
          <p:nvSpPr>
            <p:cNvPr id="6156" name="Line 15"/>
            <p:cNvSpPr>
              <a:spLocks noChangeShapeType="1"/>
            </p:cNvSpPr>
            <p:nvPr/>
          </p:nvSpPr>
          <p:spPr bwMode="auto">
            <a:xfrm flipV="1">
              <a:off x="4152" y="1752"/>
              <a:ext cx="96" cy="192"/>
            </a:xfrm>
            <a:prstGeom prst="line">
              <a:avLst/>
            </a:prstGeom>
            <a:noFill/>
            <a:ln w="38100">
              <a:solidFill>
                <a:schemeClr val="tx1"/>
              </a:solidFill>
              <a:round/>
              <a:headEnd type="triangle" w="med" len="med"/>
              <a:tailEnd/>
            </a:ln>
          </p:spPr>
          <p:txBody>
            <a:bodyPr>
              <a:prstTxWarp prst="textNoShape">
                <a:avLst/>
              </a:prstTxWarp>
            </a:bodyPr>
            <a:lstStyle/>
            <a:p>
              <a:endParaRPr lang="en-US"/>
            </a:p>
          </p:txBody>
        </p:sp>
        <p:sp>
          <p:nvSpPr>
            <p:cNvPr id="6157" name="Text Box 16"/>
            <p:cNvSpPr txBox="1">
              <a:spLocks noChangeArrowheads="1"/>
            </p:cNvSpPr>
            <p:nvPr/>
          </p:nvSpPr>
          <p:spPr bwMode="auto">
            <a:xfrm>
              <a:off x="4128" y="1584"/>
              <a:ext cx="1152" cy="231"/>
            </a:xfrm>
            <a:prstGeom prst="rect">
              <a:avLst/>
            </a:prstGeom>
            <a:noFill/>
            <a:ln w="9525">
              <a:noFill/>
              <a:miter lim="800000"/>
              <a:headEnd/>
              <a:tailEnd/>
            </a:ln>
          </p:spPr>
          <p:txBody>
            <a:bodyPr>
              <a:prstTxWarp prst="textNoShape">
                <a:avLst/>
              </a:prstTxWarp>
              <a:spAutoFit/>
            </a:bodyPr>
            <a:lstStyle/>
            <a:p>
              <a:pPr>
                <a:spcBef>
                  <a:spcPct val="50000"/>
                </a:spcBef>
              </a:pPr>
              <a:r>
                <a:rPr lang="en-US" b="1"/>
                <a:t>Spike or “tent”</a:t>
              </a:r>
            </a:p>
          </p:txBody>
        </p:sp>
      </p:grpSp>
      <p:sp>
        <p:nvSpPr>
          <p:cNvPr id="16" name="Title 4"/>
          <p:cNvSpPr txBox="1">
            <a:spLocks/>
          </p:cNvSpPr>
          <p:nvPr/>
        </p:nvSpPr>
        <p:spPr>
          <a:xfrm>
            <a:off x="457200" y="152400"/>
            <a:ext cx="6917474" cy="1020762"/>
          </a:xfrm>
          <a:prstGeom prst="rect">
            <a:avLst/>
          </a:prstGeom>
          <a:ln>
            <a:solidFill>
              <a:schemeClr val="tx1"/>
            </a:solidFill>
          </a:ln>
        </p:spPr>
        <p:txBody>
          <a:bodyPr vert="horz" lIns="91430" tIns="45715" rIns="91430" bIns="45715" rtlCol="0" anchor="ctr">
            <a:noAutofit/>
          </a:bodyPr>
          <a:lstStyle>
            <a:lvl1pPr algn="ctr" defTabSz="914305" rtl="0" eaLnBrk="1" latinLnBrk="0" hangingPunct="1">
              <a:spcBef>
                <a:spcPct val="0"/>
              </a:spcBef>
              <a:buNone/>
              <a:defRPr sz="4600" kern="1200">
                <a:solidFill>
                  <a:schemeClr val="tx1"/>
                </a:solidFill>
                <a:latin typeface="+mj-lt"/>
                <a:ea typeface="+mj-ea"/>
                <a:cs typeface="+mj-cs"/>
              </a:defRPr>
            </a:lvl1pPr>
          </a:lstStyle>
          <a:p>
            <a:r>
              <a:rPr lang="en-US" sz="2400" smtClean="0">
                <a:solidFill>
                  <a:srgbClr val="0070C0"/>
                </a:solidFill>
              </a:rPr>
              <a:t>Objective</a:t>
            </a:r>
            <a:r>
              <a:rPr lang="en-US" sz="2400" smtClean="0"/>
              <a:t>: SWBAT identify the types of fingerprint patterns in order to determine similar prints.</a:t>
            </a: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304800" y="1371600"/>
            <a:ext cx="8534400" cy="1200150"/>
          </a:xfrm>
          <a:prstGeom prst="rect">
            <a:avLst/>
          </a:prstGeom>
          <a:noFill/>
          <a:ln w="9525">
            <a:noFill/>
            <a:miter lim="800000"/>
            <a:headEnd/>
            <a:tailEnd/>
          </a:ln>
        </p:spPr>
        <p:txBody>
          <a:bodyPr>
            <a:prstTxWarp prst="textNoShape">
              <a:avLst/>
            </a:prstTxWarp>
            <a:spAutoFit/>
          </a:bodyPr>
          <a:lstStyle/>
          <a:p>
            <a:pPr>
              <a:spcBef>
                <a:spcPct val="50000"/>
              </a:spcBef>
            </a:pPr>
            <a:r>
              <a:rPr lang="en-US" sz="2400" dirty="0">
                <a:latin typeface="Times New Roman" pitchFamily="-84" charset="0"/>
              </a:rPr>
              <a:t>Whorls have at least one ridge that makes (or tends to make) a complete circuit.  They also have at least two deltas.  If a print has more than two deltas, it is most likely an accidental.</a:t>
            </a:r>
          </a:p>
        </p:txBody>
      </p:sp>
      <p:sp>
        <p:nvSpPr>
          <p:cNvPr id="8196" name="Text Box 6"/>
          <p:cNvSpPr txBox="1">
            <a:spLocks noChangeArrowheads="1"/>
          </p:cNvSpPr>
          <p:nvPr/>
        </p:nvSpPr>
        <p:spPr bwMode="auto">
          <a:xfrm>
            <a:off x="304800" y="5105400"/>
            <a:ext cx="8534400" cy="1600200"/>
          </a:xfrm>
          <a:prstGeom prst="rect">
            <a:avLst/>
          </a:prstGeom>
          <a:solidFill>
            <a:srgbClr val="FFFFFF"/>
          </a:solidFill>
          <a:ln w="9525">
            <a:noFill/>
            <a:miter lim="800000"/>
            <a:headEnd/>
            <a:tailEnd/>
          </a:ln>
        </p:spPr>
        <p:txBody>
          <a:bodyPr>
            <a:prstTxWarp prst="textNoShape">
              <a:avLst/>
            </a:prstTxWarp>
          </a:bodyPr>
          <a:lstStyle/>
          <a:p>
            <a:pPr algn="just"/>
            <a:r>
              <a:rPr lang="en-US" sz="2400">
                <a:latin typeface="Times New Roman" pitchFamily="-84" charset="0"/>
              </a:rPr>
              <a:t>Draw a line between the two deltas in the plain and central pocket whorls. If some of the curved ridges touch the line, it is a plain whorl.  If none of the center core touches the line, it is a central pocket whorl. </a:t>
            </a:r>
          </a:p>
        </p:txBody>
      </p:sp>
      <p:pic>
        <p:nvPicPr>
          <p:cNvPr id="8197" name="Picture 8"/>
          <p:cNvPicPr>
            <a:picLocks noChangeAspect="1" noChangeArrowheads="1"/>
          </p:cNvPicPr>
          <p:nvPr/>
        </p:nvPicPr>
        <p:blipFill>
          <a:blip r:embed="rId3"/>
          <a:srcRect l="61249" t="42267" r="11012" b="23390"/>
          <a:stretch>
            <a:fillRect/>
          </a:stretch>
        </p:blipFill>
        <p:spPr bwMode="auto">
          <a:xfrm>
            <a:off x="4659313" y="2895600"/>
            <a:ext cx="2133600" cy="1981200"/>
          </a:xfrm>
          <a:prstGeom prst="rect">
            <a:avLst/>
          </a:prstGeom>
          <a:noFill/>
          <a:ln w="9525">
            <a:noFill/>
            <a:miter lim="800000"/>
            <a:headEnd/>
            <a:tailEnd/>
          </a:ln>
        </p:spPr>
      </p:pic>
      <p:pic>
        <p:nvPicPr>
          <p:cNvPr id="8198" name="Picture 9"/>
          <p:cNvPicPr>
            <a:picLocks noChangeAspect="1" noChangeArrowheads="1"/>
          </p:cNvPicPr>
          <p:nvPr/>
        </p:nvPicPr>
        <p:blipFill>
          <a:blip r:embed="rId3"/>
          <a:srcRect l="16423" t="42360" r="54520" b="23459"/>
          <a:stretch>
            <a:fillRect/>
          </a:stretch>
        </p:blipFill>
        <p:spPr bwMode="auto">
          <a:xfrm>
            <a:off x="2274888" y="2895600"/>
            <a:ext cx="2246312" cy="1981200"/>
          </a:xfrm>
          <a:prstGeom prst="rect">
            <a:avLst/>
          </a:prstGeom>
          <a:noFill/>
          <a:ln w="9525">
            <a:noFill/>
            <a:miter lim="800000"/>
            <a:headEnd/>
            <a:tailEnd/>
          </a:ln>
        </p:spPr>
      </p:pic>
      <p:sp>
        <p:nvSpPr>
          <p:cNvPr id="8199" name="Text Box 12"/>
          <p:cNvSpPr txBox="1">
            <a:spLocks noChangeArrowheads="1"/>
          </p:cNvSpPr>
          <p:nvPr/>
        </p:nvSpPr>
        <p:spPr bwMode="auto">
          <a:xfrm>
            <a:off x="609600" y="3475038"/>
            <a:ext cx="1524000" cy="830262"/>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a:latin typeface="Times New Roman" pitchFamily="-84" charset="0"/>
              </a:rPr>
              <a:t>Plain Whorl</a:t>
            </a:r>
          </a:p>
        </p:txBody>
      </p:sp>
      <p:sp>
        <p:nvSpPr>
          <p:cNvPr id="8200" name="Text Box 13"/>
          <p:cNvSpPr txBox="1">
            <a:spLocks noChangeArrowheads="1"/>
          </p:cNvSpPr>
          <p:nvPr/>
        </p:nvSpPr>
        <p:spPr bwMode="auto">
          <a:xfrm>
            <a:off x="6934200" y="3292475"/>
            <a:ext cx="1524000" cy="12001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400">
                <a:latin typeface="Times New Roman" pitchFamily="-84" charset="0"/>
              </a:rPr>
              <a:t>Central Pocket Whorl</a:t>
            </a:r>
          </a:p>
        </p:txBody>
      </p:sp>
      <p:sp>
        <p:nvSpPr>
          <p:cNvPr id="10" name="Title 4"/>
          <p:cNvSpPr>
            <a:spLocks noGrp="1"/>
          </p:cNvSpPr>
          <p:nvPr>
            <p:ph type="title"/>
          </p:nvPr>
        </p:nvSpPr>
        <p:spPr>
          <a:xfrm>
            <a:off x="457200" y="304800"/>
            <a:ext cx="6917474" cy="1020762"/>
          </a:xfrm>
          <a:ln>
            <a:solidFill>
              <a:schemeClr val="tx1"/>
            </a:solidFill>
          </a:ln>
        </p:spPr>
        <p:txBody>
          <a:bodyPr/>
          <a:lstStyle/>
          <a:p>
            <a:r>
              <a:rPr lang="en-US" sz="2400" dirty="0" smtClean="0">
                <a:solidFill>
                  <a:srgbClr val="0070C0"/>
                </a:solidFill>
              </a:rPr>
              <a:t>Objective</a:t>
            </a:r>
            <a:r>
              <a:rPr lang="en-US" sz="2400" dirty="0" smtClean="0"/>
              <a:t>: SWBAT identify the types of fingerprint patterns in order to determine similar prints.</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304800" y="1676400"/>
            <a:ext cx="8686800" cy="1200150"/>
          </a:xfrm>
          <a:prstGeom prst="rect">
            <a:avLst/>
          </a:prstGeom>
          <a:noFill/>
          <a:ln w="9525">
            <a:noFill/>
            <a:miter lim="800000"/>
            <a:headEnd/>
            <a:tailEnd/>
          </a:ln>
        </p:spPr>
        <p:txBody>
          <a:bodyPr>
            <a:prstTxWarp prst="textNoShape">
              <a:avLst/>
            </a:prstTxWarp>
            <a:spAutoFit/>
          </a:bodyPr>
          <a:lstStyle/>
          <a:p>
            <a:pPr>
              <a:spcBef>
                <a:spcPct val="50000"/>
              </a:spcBef>
            </a:pPr>
            <a:r>
              <a:rPr lang="en-US" sz="2400" dirty="0">
                <a:latin typeface="Times New Roman" pitchFamily="-84" charset="0"/>
              </a:rPr>
              <a:t>Loops must have one delta and one or more ridges that enter and leave on the same side.  These patterns are named for their positions related to the radius and ulna bones.</a:t>
            </a:r>
          </a:p>
        </p:txBody>
      </p:sp>
      <p:grpSp>
        <p:nvGrpSpPr>
          <p:cNvPr id="2" name="Group 34"/>
          <p:cNvGrpSpPr>
            <a:grpSpLocks/>
          </p:cNvGrpSpPr>
          <p:nvPr/>
        </p:nvGrpSpPr>
        <p:grpSpPr bwMode="auto">
          <a:xfrm>
            <a:off x="3986213" y="3328987"/>
            <a:ext cx="917575" cy="881062"/>
            <a:chOff x="4535841" y="2438400"/>
            <a:chExt cx="1102959" cy="881063"/>
          </a:xfrm>
        </p:grpSpPr>
        <p:sp>
          <p:nvSpPr>
            <p:cNvPr id="7184" name="Text Box 12"/>
            <p:cNvSpPr txBox="1">
              <a:spLocks noChangeArrowheads="1"/>
            </p:cNvSpPr>
            <p:nvPr/>
          </p:nvSpPr>
          <p:spPr bwMode="auto">
            <a:xfrm>
              <a:off x="4535841" y="2971800"/>
              <a:ext cx="1102959" cy="347663"/>
            </a:xfrm>
            <a:prstGeom prst="rect">
              <a:avLst/>
            </a:prstGeom>
            <a:solidFill>
              <a:srgbClr val="FFFFFF"/>
            </a:solidFill>
            <a:ln w="9525">
              <a:noFill/>
              <a:miter lim="800000"/>
              <a:headEnd/>
              <a:tailEnd/>
            </a:ln>
          </p:spPr>
          <p:txBody>
            <a:bodyPr>
              <a:prstTxWarp prst="textNoShape">
                <a:avLst/>
              </a:prstTxWarp>
            </a:bodyPr>
            <a:lstStyle/>
            <a:p>
              <a:pPr algn="ctr"/>
              <a:r>
                <a:rPr lang="en-US" b="1"/>
                <a:t>Delta</a:t>
              </a:r>
              <a:endParaRPr lang="en-US"/>
            </a:p>
          </p:txBody>
        </p:sp>
        <p:pic>
          <p:nvPicPr>
            <p:cNvPr id="7185" name="Picture 23"/>
            <p:cNvPicPr>
              <a:picLocks noChangeAspect="1" noChangeArrowheads="1"/>
            </p:cNvPicPr>
            <p:nvPr/>
          </p:nvPicPr>
          <p:blipFill>
            <a:blip r:embed="rId3"/>
            <a:srcRect l="20316" t="53175" r="51894" b="28224"/>
            <a:stretch>
              <a:fillRect/>
            </a:stretch>
          </p:blipFill>
          <p:spPr bwMode="auto">
            <a:xfrm>
              <a:off x="4648200" y="2438400"/>
              <a:ext cx="894715" cy="476250"/>
            </a:xfrm>
            <a:prstGeom prst="rect">
              <a:avLst/>
            </a:prstGeom>
            <a:noFill/>
            <a:ln w="9525">
              <a:noFill/>
              <a:miter lim="800000"/>
              <a:headEnd/>
              <a:tailEnd/>
            </a:ln>
          </p:spPr>
        </p:pic>
        <p:sp>
          <p:nvSpPr>
            <p:cNvPr id="25" name="Oval 24"/>
            <p:cNvSpPr/>
            <p:nvPr/>
          </p:nvSpPr>
          <p:spPr>
            <a:xfrm>
              <a:off x="4801085" y="2438400"/>
              <a:ext cx="532398" cy="5334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grpSp>
      <p:sp>
        <p:nvSpPr>
          <p:cNvPr id="27" name="Oval 26"/>
          <p:cNvSpPr/>
          <p:nvPr/>
        </p:nvSpPr>
        <p:spPr>
          <a:xfrm>
            <a:off x="1333500" y="3733800"/>
            <a:ext cx="4445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grpSp>
        <p:nvGrpSpPr>
          <p:cNvPr id="3" name="Group 32"/>
          <p:cNvGrpSpPr>
            <a:grpSpLocks/>
          </p:cNvGrpSpPr>
          <p:nvPr/>
        </p:nvGrpSpPr>
        <p:grpSpPr bwMode="auto">
          <a:xfrm>
            <a:off x="772438" y="3009900"/>
            <a:ext cx="2921000" cy="3048000"/>
            <a:chOff x="609600" y="2819400"/>
            <a:chExt cx="3505200" cy="3048000"/>
          </a:xfrm>
        </p:grpSpPr>
        <p:pic>
          <p:nvPicPr>
            <p:cNvPr id="7181" name="Picture 8" descr="radial loop"/>
            <p:cNvPicPr>
              <a:picLocks noChangeAspect="1" noChangeArrowheads="1"/>
            </p:cNvPicPr>
            <p:nvPr/>
          </p:nvPicPr>
          <p:blipFill>
            <a:blip r:embed="rId4"/>
            <a:srcRect/>
            <a:stretch>
              <a:fillRect/>
            </a:stretch>
          </p:blipFill>
          <p:spPr bwMode="auto">
            <a:xfrm>
              <a:off x="1124546" y="2819400"/>
              <a:ext cx="2331644" cy="1838325"/>
            </a:xfrm>
            <a:prstGeom prst="rect">
              <a:avLst/>
            </a:prstGeom>
            <a:noFill/>
            <a:ln w="19050">
              <a:solidFill>
                <a:srgbClr val="000000"/>
              </a:solidFill>
              <a:miter lim="800000"/>
              <a:headEnd/>
              <a:tailEnd/>
            </a:ln>
          </p:spPr>
        </p:pic>
        <p:sp>
          <p:nvSpPr>
            <p:cNvPr id="7182" name="Text Box 6"/>
            <p:cNvSpPr txBox="1">
              <a:spLocks noChangeArrowheads="1"/>
            </p:cNvSpPr>
            <p:nvPr/>
          </p:nvSpPr>
          <p:spPr bwMode="auto">
            <a:xfrm>
              <a:off x="609600" y="4648200"/>
              <a:ext cx="3505200" cy="1219200"/>
            </a:xfrm>
            <a:prstGeom prst="rect">
              <a:avLst/>
            </a:prstGeom>
            <a:solidFill>
              <a:srgbClr val="FFFFFF"/>
            </a:solidFill>
            <a:ln w="9525">
              <a:noFill/>
              <a:miter lim="800000"/>
              <a:headEnd/>
              <a:tailEnd/>
            </a:ln>
          </p:spPr>
          <p:txBody>
            <a:bodyPr>
              <a:prstTxWarp prst="textNoShape">
                <a:avLst/>
              </a:prstTxWarp>
            </a:bodyPr>
            <a:lstStyle/>
            <a:p>
              <a:pPr algn="ctr"/>
              <a:r>
                <a:rPr lang="en-US" sz="2000" b="1" dirty="0">
                  <a:latin typeface="Times New Roman" pitchFamily="-84" charset="0"/>
                </a:rPr>
                <a:t>Ulnar Loop (Right Thumb)</a:t>
              </a:r>
              <a:endParaRPr lang="en-US" sz="2000" dirty="0">
                <a:latin typeface="Times New Roman" pitchFamily="-84" charset="0"/>
              </a:endParaRPr>
            </a:p>
            <a:p>
              <a:pPr algn="ctr"/>
              <a:r>
                <a:rPr lang="en-US" sz="2000" dirty="0">
                  <a:latin typeface="Times New Roman" pitchFamily="-84" charset="0"/>
                </a:rPr>
                <a:t>Loop opens toward </a:t>
              </a:r>
              <a:br>
                <a:rPr lang="en-US" sz="2000" dirty="0">
                  <a:latin typeface="Times New Roman" pitchFamily="-84" charset="0"/>
                </a:rPr>
              </a:br>
              <a:r>
                <a:rPr lang="en-US" sz="2000" dirty="0">
                  <a:latin typeface="Times New Roman" pitchFamily="-84" charset="0"/>
                </a:rPr>
                <a:t>right or the ulna bone.</a:t>
              </a:r>
            </a:p>
          </p:txBody>
        </p:sp>
        <p:cxnSp>
          <p:nvCxnSpPr>
            <p:cNvPr id="30" name="Straight Arrow Connector 29"/>
            <p:cNvCxnSpPr/>
            <p:nvPr/>
          </p:nvCxnSpPr>
          <p:spPr>
            <a:xfrm>
              <a:off x="3124200" y="3810000"/>
              <a:ext cx="7620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3"/>
          <p:cNvGrpSpPr>
            <a:grpSpLocks/>
          </p:cNvGrpSpPr>
          <p:nvPr/>
        </p:nvGrpSpPr>
        <p:grpSpPr bwMode="auto">
          <a:xfrm>
            <a:off x="5207000" y="2819400"/>
            <a:ext cx="3048000" cy="3200400"/>
            <a:chOff x="6553200" y="2743200"/>
            <a:chExt cx="3657600" cy="3200400"/>
          </a:xfrm>
        </p:grpSpPr>
        <p:pic>
          <p:nvPicPr>
            <p:cNvPr id="7177" name="Picture 9" descr="ulnar loop"/>
            <p:cNvPicPr>
              <a:picLocks noChangeAspect="1" noChangeArrowheads="1"/>
            </p:cNvPicPr>
            <p:nvPr/>
          </p:nvPicPr>
          <p:blipFill>
            <a:blip r:embed="rId5"/>
            <a:srcRect/>
            <a:stretch>
              <a:fillRect/>
            </a:stretch>
          </p:blipFill>
          <p:spPr bwMode="auto">
            <a:xfrm>
              <a:off x="7010400" y="2743200"/>
              <a:ext cx="2560411" cy="1847850"/>
            </a:xfrm>
            <a:prstGeom prst="rect">
              <a:avLst/>
            </a:prstGeom>
            <a:noFill/>
            <a:ln w="19050">
              <a:solidFill>
                <a:srgbClr val="000000"/>
              </a:solidFill>
              <a:miter lim="800000"/>
              <a:headEnd/>
              <a:tailEnd/>
            </a:ln>
          </p:spPr>
        </p:pic>
        <p:sp>
          <p:nvSpPr>
            <p:cNvPr id="7178" name="Text Box 7"/>
            <p:cNvSpPr txBox="1">
              <a:spLocks noChangeArrowheads="1"/>
            </p:cNvSpPr>
            <p:nvPr/>
          </p:nvSpPr>
          <p:spPr bwMode="auto">
            <a:xfrm>
              <a:off x="6553200" y="4648200"/>
              <a:ext cx="3657600" cy="1295400"/>
            </a:xfrm>
            <a:prstGeom prst="rect">
              <a:avLst/>
            </a:prstGeom>
            <a:solidFill>
              <a:srgbClr val="FFFFFF"/>
            </a:solidFill>
            <a:ln w="9525">
              <a:noFill/>
              <a:miter lim="800000"/>
              <a:headEnd/>
              <a:tailEnd/>
            </a:ln>
          </p:spPr>
          <p:txBody>
            <a:bodyPr>
              <a:prstTxWarp prst="textNoShape">
                <a:avLst/>
              </a:prstTxWarp>
            </a:bodyPr>
            <a:lstStyle/>
            <a:p>
              <a:pPr algn="ctr"/>
              <a:r>
                <a:rPr lang="en-US" sz="2000" b="1">
                  <a:latin typeface="Times New Roman" pitchFamily="-84" charset="0"/>
                </a:rPr>
                <a:t>Radial Loop (Right Thumb)</a:t>
              </a:r>
              <a:endParaRPr lang="en-US" sz="2000">
                <a:latin typeface="Times New Roman" pitchFamily="-84" charset="0"/>
              </a:endParaRPr>
            </a:p>
            <a:p>
              <a:pPr algn="ctr"/>
              <a:r>
                <a:rPr lang="en-US" sz="2000">
                  <a:latin typeface="Times New Roman" pitchFamily="-84" charset="0"/>
                </a:rPr>
                <a:t>Loop opens toward the  </a:t>
              </a:r>
              <a:br>
                <a:rPr lang="en-US" sz="2000">
                  <a:latin typeface="Times New Roman" pitchFamily="-84" charset="0"/>
                </a:rPr>
              </a:br>
              <a:r>
                <a:rPr lang="en-US" sz="2000">
                  <a:latin typeface="Times New Roman" pitchFamily="-84" charset="0"/>
                </a:rPr>
                <a:t>left or the radial bone.</a:t>
              </a:r>
            </a:p>
          </p:txBody>
        </p:sp>
        <p:sp>
          <p:nvSpPr>
            <p:cNvPr id="28" name="Oval 27"/>
            <p:cNvSpPr/>
            <p:nvPr/>
          </p:nvSpPr>
          <p:spPr>
            <a:xfrm>
              <a:off x="9144000" y="4038600"/>
              <a:ext cx="533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endParaRPr lang="en-US">
                <a:solidFill>
                  <a:srgbClr val="FFFFFF"/>
                </a:solidFill>
              </a:endParaRPr>
            </a:p>
          </p:txBody>
        </p:sp>
        <p:cxnSp>
          <p:nvCxnSpPr>
            <p:cNvPr id="31" name="Straight Arrow Connector 30"/>
            <p:cNvCxnSpPr/>
            <p:nvPr/>
          </p:nvCxnSpPr>
          <p:spPr>
            <a:xfrm flipH="1">
              <a:off x="6553200" y="3733800"/>
              <a:ext cx="762000" cy="4572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7176" name="Text Box 6"/>
          <p:cNvSpPr txBox="1">
            <a:spLocks noChangeArrowheads="1"/>
          </p:cNvSpPr>
          <p:nvPr/>
        </p:nvSpPr>
        <p:spPr bwMode="auto">
          <a:xfrm>
            <a:off x="444500" y="6172200"/>
            <a:ext cx="8128000" cy="685800"/>
          </a:xfrm>
          <a:prstGeom prst="rect">
            <a:avLst/>
          </a:prstGeom>
          <a:solidFill>
            <a:srgbClr val="FFFFFF"/>
          </a:solidFill>
          <a:ln w="9525">
            <a:noFill/>
            <a:miter lim="800000"/>
            <a:headEnd/>
            <a:tailEnd/>
          </a:ln>
        </p:spPr>
        <p:txBody>
          <a:bodyPr>
            <a:prstTxWarp prst="textNoShape">
              <a:avLst/>
            </a:prstTxWarp>
          </a:bodyPr>
          <a:lstStyle/>
          <a:p>
            <a:pPr algn="ctr"/>
            <a:r>
              <a:rPr lang="en-US" sz="2000" b="1" dirty="0">
                <a:latin typeface="Times New Roman" pitchFamily="-84" charset="0"/>
              </a:rPr>
              <a:t>NOTE:  On the left hand, a loop that opens to the left would be an ulnar loop, while one that opens to the right would be a radial loop. </a:t>
            </a:r>
            <a:endParaRPr lang="en-US" sz="2000" dirty="0">
              <a:latin typeface="Times New Roman" pitchFamily="-84" charset="0"/>
            </a:endParaRPr>
          </a:p>
        </p:txBody>
      </p:sp>
      <p:sp>
        <p:nvSpPr>
          <p:cNvPr id="20" name="Title 4"/>
          <p:cNvSpPr>
            <a:spLocks noGrp="1"/>
          </p:cNvSpPr>
          <p:nvPr>
            <p:ph type="title"/>
          </p:nvPr>
        </p:nvSpPr>
        <p:spPr>
          <a:xfrm>
            <a:off x="457200" y="304800"/>
            <a:ext cx="6917474" cy="1020762"/>
          </a:xfrm>
          <a:ln>
            <a:solidFill>
              <a:schemeClr val="tx1"/>
            </a:solidFill>
          </a:ln>
        </p:spPr>
        <p:txBody>
          <a:bodyPr/>
          <a:lstStyle/>
          <a:p>
            <a:r>
              <a:rPr lang="en-US" sz="2400" dirty="0" smtClean="0">
                <a:solidFill>
                  <a:srgbClr val="0070C0"/>
                </a:solidFill>
              </a:rPr>
              <a:t>Objective</a:t>
            </a:r>
            <a:r>
              <a:rPr lang="en-US" sz="2400" dirty="0" smtClean="0"/>
              <a:t>: SWBAT identify the types of fingerprint patterns in order to determine similar prints.</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Unit 3 Forensics Anthropology.pptx</Template>
  <TotalTime>9677</TotalTime>
  <Words>1308</Words>
  <Application>Microsoft Office PowerPoint</Application>
  <PresentationFormat>On-screen Show (4:3)</PresentationFormat>
  <Paragraphs>131</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Inkwell</vt:lpstr>
      <vt:lpstr>Unit 6: Fingerprinting</vt:lpstr>
      <vt:lpstr>Intro to identification</vt:lpstr>
      <vt:lpstr>Objective: SWBAT debate the value of the Bertillion measurement system </vt:lpstr>
      <vt:lpstr>Objective: SWBAT debate the value of the Bertillion measurement system </vt:lpstr>
      <vt:lpstr>The West Brothers</vt:lpstr>
      <vt:lpstr>Types of Fingerprints</vt:lpstr>
      <vt:lpstr>PowerPoint Presentation</vt:lpstr>
      <vt:lpstr>Objective: SWBAT identify the types of fingerprint patterns in order to determine similar prints.</vt:lpstr>
      <vt:lpstr>Objective: SWBAT identify the types of fingerprint patterns in order to determine similar prints.</vt:lpstr>
      <vt:lpstr>Objective: SWBAT identify the types of fingerprint patterns in order to determine similar prints.</vt:lpstr>
      <vt:lpstr>Closure: Identify each fingerprint pattern.</vt:lpstr>
      <vt:lpstr>More Prints</vt:lpstr>
      <vt:lpstr>Objective: SWBAT identify patterns in their own fingerprints used in comparisons.</vt:lpstr>
      <vt:lpstr>Ridge Characteristics</vt:lpstr>
      <vt:lpstr>Example</vt:lpstr>
      <vt:lpstr>Comparison</vt:lpstr>
      <vt:lpstr>Objective: SWBAT identify the types of fingerprint patterns in order to determine similar prints.</vt:lpstr>
      <vt:lpstr>Objective: SWBAT identify the types of fingerprint patterns in order to determine similar prints.</vt:lpstr>
      <vt:lpstr>The Night Stalker</vt:lpstr>
      <vt:lpstr>Lifting Prints</vt:lpstr>
      <vt:lpstr>Objective: SWBAT research ways to pick up fingerprints.</vt:lpstr>
      <vt:lpstr>Objective: SWBAT research ways to pick up fingerprints.</vt:lpstr>
      <vt:lpstr>Objective: SWBAT research ways to pick up fingerprints.</vt:lpstr>
      <vt:lpstr>Objective: SWBAT research ways to pick up fingerprints.</vt:lpstr>
      <vt:lpstr>James Earl Ray</vt:lpstr>
      <vt:lpstr>Objective: SWBAT research ways to pick up fingerprints.</vt:lpstr>
      <vt:lpstr>Latent Prints Lab</vt:lpstr>
      <vt:lpstr>Objective: SWBAT identify the types of fingerprint patterns in order to determine similar prints.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Hair</dc:title>
  <dc:creator>Martin Palermo</dc:creator>
  <cp:lastModifiedBy>WFSD</cp:lastModifiedBy>
  <cp:revision>123</cp:revision>
  <dcterms:created xsi:type="dcterms:W3CDTF">2013-11-21T22:38:47Z</dcterms:created>
  <dcterms:modified xsi:type="dcterms:W3CDTF">2015-12-10T15:29:43Z</dcterms:modified>
</cp:coreProperties>
</file>