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y="6858000" cx="12192000"/>
  <p:notesSz cx="7010400" cy="9296400"/>
  <p:embeddedFontLst>
    <p:embeddedFont>
      <p:font typeface="Noto Sans Symbols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9" roundtripDataSignature="AMtx7mhna5E3USP5kT+m5NG0wR0rVh4G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B26690-0FF9-48CF-85DE-982A985A44D3}">
  <a:tblStyle styleId="{8EB26690-0FF9-48CF-85DE-982A985A44D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font" Target="fonts/NotoSansSymbols-regular.fntdata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customschemas.google.com/relationships/presentationmetadata" Target="metadata"/><Relationship Id="rId14" Type="http://schemas.openxmlformats.org/officeDocument/2006/relationships/slide" Target="slides/slide8.xml"/><Relationship Id="rId58" Type="http://schemas.openxmlformats.org/officeDocument/2006/relationships/font" Target="fonts/NotoSansSymbol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5" name="Google Shape;275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5" name="Google Shape;345;p2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e2e33986d8_0_1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1e2e33986d8_0_1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e2e33986d8_0_17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9fdf460a59_0_174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9fdf460a59_0_174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9fdf460a59_0_150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29fdf460a59_0_150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p2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9fdf460a59_0_186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29fdf460a59_0_186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fdf460a59_0_75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9fdf460a59_0_75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e2e33986d8_0_1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g1e2e33986d8_0_11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e2e33986d8_0_0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e2e33986d8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e2e33986d8_0_5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1e2e33986d8_0_5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1e2e33986d8_0_5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fdf460a59_0_155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g29fdf460a59_0_155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9" name="Google Shape;479;p3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e2e33986d8_0_23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1e2e33986d8_0_23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7" name="Google Shape;487;g1e2e33986d8_0_23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e2e33986d8_0_29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e2e33986d8_0_29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1e2e33986d8_0_29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9fdf460a59_0_198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29fdf460a59_0_198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a0423385f7_0_0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2a0423385f7_0_0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7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7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drury[1]" id="19" name="Google Shape;1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rury[1]" id="71" name="Google Shape;7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ury[1]" id="73" name="Google Shape;7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fdf460a59_0_8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9fdf460a59_0_8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drury[1]" id="84" name="Google Shape;84;g29fdf460a59_0_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fdf460a59_0_9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g29fdf460a59_0_9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drury[1]" id="88" name="Google Shape;88;g29fdf460a59_0_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fdf460a59_0_9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9fdf460a59_0_9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92" name="Google Shape;92;g29fdf460a59_0_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ury[1]" id="94" name="Google Shape;94;g29fdf460a59_0_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fdf460a59_0_102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9fdf460a59_0_102"/>
          <p:cNvSpPr txBox="1"/>
          <p:nvPr>
            <p:ph idx="1" type="body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g29fdf460a59_0_102"/>
          <p:cNvSpPr txBox="1"/>
          <p:nvPr>
            <p:ph idx="2" type="body"/>
          </p:nvPr>
        </p:nvSpPr>
        <p:spPr>
          <a:xfrm>
            <a:off x="61976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29fdf460a59_0_10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9fdf460a59_0_10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9fdf460a59_0_10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fdf460a59_0_109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9fdf460a59_0_109"/>
          <p:cNvSpPr txBox="1"/>
          <p:nvPr>
            <p:ph idx="1" type="body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29fdf460a59_0_109"/>
          <p:cNvSpPr txBox="1"/>
          <p:nvPr>
            <p:ph idx="2" type="body"/>
          </p:nvPr>
        </p:nvSpPr>
        <p:spPr>
          <a:xfrm>
            <a:off x="61976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29fdf460a59_0_10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g29fdf460a59_0_10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g29fdf460a59_0_10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fdf460a59_0_1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9fdf460a59_0_11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29fdf460a59_0_11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113" name="Google Shape;113;g29fdf460a59_0_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fdf460a59_0_121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29fdf460a59_0_121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29fdf460a59_0_121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g29fdf460a59_0_12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g29fdf460a59_0_12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g29fdf460a59_0_12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drury[1]" id="23" name="Google Shape;2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fdf460a59_0_128"/>
          <p:cNvSpPr txBox="1"/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29fdf460a59_0_12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29fdf460a59_0_12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g29fdf460a59_0_1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fdf460a59_0_133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29fdf460a59_0_133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g29fdf460a59_0_133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g29fdf460a59_0_13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g29fdf460a59_0_13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g29fdf460a59_0_13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fdf460a59_0_14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29fdf460a59_0_14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g29fdf460a59_0_14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g29fdf460a59_0_14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8" name="Google Shape;138;g29fdf460a59_0_14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139" name="Google Shape;139;g29fdf460a59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fdf460a59_0_1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rury[1]" id="142" name="Google Shape;142;g29fdf460a59_0_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27" name="Google Shape;2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9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9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69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39" name="Google Shape;3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Text" type="twoObjAndTx">
  <p:cSld name="TWO_OBJECTS_AND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1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1"/>
          <p:cNvSpPr txBox="1"/>
          <p:nvPr>
            <p:ph idx="1" type="body"/>
          </p:nvPr>
        </p:nvSpPr>
        <p:spPr>
          <a:xfrm>
            <a:off x="914400" y="19812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71"/>
          <p:cNvSpPr txBox="1"/>
          <p:nvPr>
            <p:ph idx="2" type="body"/>
          </p:nvPr>
        </p:nvSpPr>
        <p:spPr>
          <a:xfrm>
            <a:off x="914400" y="41148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1"/>
          <p:cNvSpPr txBox="1"/>
          <p:nvPr>
            <p:ph idx="3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2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2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2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7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3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3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3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7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7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68" name="Google Shape;6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12.gif"/><Relationship Id="rId3" Type="http://schemas.openxmlformats.org/officeDocument/2006/relationships/hyperlink" Target="http://www.chemisme.com/" TargetMode="External"/><Relationship Id="rId4" Type="http://schemas.openxmlformats.org/officeDocument/2006/relationships/hyperlink" Target="http://www.chemisme.com/ap-chemistry.html" TargetMode="External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1.jpg"/><Relationship Id="rId2" Type="http://schemas.openxmlformats.org/officeDocument/2006/relationships/image" Target="../media/image12.gif"/><Relationship Id="rId3" Type="http://schemas.openxmlformats.org/officeDocument/2006/relationships/hyperlink" Target="http://www.chemisme.com/" TargetMode="External"/><Relationship Id="rId4" Type="http://schemas.openxmlformats.org/officeDocument/2006/relationships/hyperlink" Target="http://www.chemisme.com/ap-chemistry.html" TargetMode="External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rury[1]" id="12" name="Google Shape;12;p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6187" y="5379443"/>
            <a:ext cx="2686493" cy="19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5">
            <a:hlinkClick r:id="rId3"/>
          </p:cNvPr>
          <p:cNvSpPr txBox="1"/>
          <p:nvPr/>
        </p:nvSpPr>
        <p:spPr>
          <a:xfrm>
            <a:off x="4508938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www.chemisme.com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5">
            <a:hlinkClick r:id="rId4"/>
          </p:cNvPr>
          <p:cNvSpPr txBox="1"/>
          <p:nvPr/>
        </p:nvSpPr>
        <p:spPr>
          <a:xfrm>
            <a:off x="8496792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 Chemistry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fdf460a59_0_8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g29fdf460a59_0_8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rury[1]" id="77" name="Google Shape;77;g29fdf460a59_0_8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9fdf460a59_0_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6187" y="5379443"/>
            <a:ext cx="2686493" cy="19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9fdf460a59_0_81">
            <a:hlinkClick r:id="rId3"/>
          </p:cNvPr>
          <p:cNvSpPr txBox="1"/>
          <p:nvPr/>
        </p:nvSpPr>
        <p:spPr>
          <a:xfrm>
            <a:off x="4508938" y="6462830"/>
            <a:ext cx="220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www.chemisme.com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9fdf460a59_0_81">
            <a:hlinkClick r:id="rId4"/>
          </p:cNvPr>
          <p:cNvSpPr txBox="1"/>
          <p:nvPr/>
        </p:nvSpPr>
        <p:spPr>
          <a:xfrm>
            <a:off x="8496792" y="6462830"/>
            <a:ext cx="220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 Chemistry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Relationship Id="rId4" Type="http://schemas.openxmlformats.org/officeDocument/2006/relationships/image" Target="../media/image2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Heat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 (q)</a:t>
            </a:r>
            <a:endParaRPr/>
          </a:p>
        </p:txBody>
      </p:sp>
      <p:sp>
        <p:nvSpPr>
          <p:cNvPr id="212" name="Google Shape;212;p9"/>
          <p:cNvSpPr txBox="1"/>
          <p:nvPr>
            <p:ph idx="1" type="body"/>
          </p:nvPr>
        </p:nvSpPr>
        <p:spPr>
          <a:xfrm>
            <a:off x="783771" y="1649186"/>
            <a:ext cx="5127172" cy="4065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u="sng">
                <a:solidFill>
                  <a:schemeClr val="accent1"/>
                </a:solidFill>
              </a:rPr>
              <a:t>Endothermic</a:t>
            </a:r>
            <a:r>
              <a:rPr lang="en-US">
                <a:solidFill>
                  <a:schemeClr val="accent1"/>
                </a:solidFill>
              </a:rPr>
              <a:t>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Energy goes </a:t>
            </a:r>
            <a:r>
              <a:rPr lang="en-US">
                <a:solidFill>
                  <a:schemeClr val="accent1"/>
                </a:solidFill>
              </a:rPr>
              <a:t>in</a:t>
            </a:r>
            <a:r>
              <a:rPr lang="en-US"/>
              <a:t>to the system, the reaction is </a:t>
            </a:r>
            <a:r>
              <a:rPr i="1" lang="en-US"/>
              <a:t>probably</a:t>
            </a:r>
            <a:r>
              <a:rPr lang="en-US"/>
              <a:t> not spontaneous (low stability),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positive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value.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u="sng">
                <a:solidFill>
                  <a:srgbClr val="FF0000"/>
                </a:solidFill>
              </a:rPr>
              <a:t>Exothermic</a:t>
            </a:r>
            <a:r>
              <a:rPr lang="en-US"/>
              <a:t>: Energy comes</a:t>
            </a:r>
            <a:r>
              <a:rPr lang="en-US">
                <a:solidFill>
                  <a:srgbClr val="FF0000"/>
                </a:solidFill>
              </a:rPr>
              <a:t> out </a:t>
            </a:r>
            <a:r>
              <a:rPr lang="en-US"/>
              <a:t>of the system, the reaction is </a:t>
            </a:r>
            <a:r>
              <a:rPr i="1" lang="en-US"/>
              <a:t>probably</a:t>
            </a:r>
            <a:r>
              <a:rPr lang="en-US"/>
              <a:t> spontaneous (high stability), </a:t>
            </a:r>
            <a:r>
              <a:rPr lang="en-US">
                <a:solidFill>
                  <a:srgbClr val="FF0000"/>
                </a:solidFill>
              </a:rPr>
              <a:t>negative</a:t>
            </a:r>
            <a:r>
              <a:rPr lang="en-US"/>
              <a:t> value.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descr="Image result for endo and exothemric" id="213" name="Google Shape;213;p9"/>
          <p:cNvPicPr preferRelativeResize="0"/>
          <p:nvPr/>
        </p:nvPicPr>
        <p:blipFill rotWithShape="1">
          <a:blip r:embed="rId3">
            <a:alphaModFix/>
          </a:blip>
          <a:srcRect b="7564" l="0" r="0" t="0"/>
          <a:stretch/>
        </p:blipFill>
        <p:spPr>
          <a:xfrm>
            <a:off x="5834742" y="1371600"/>
            <a:ext cx="5629860" cy="390253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8706303" y="4517590"/>
            <a:ext cx="3167743" cy="1094013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5538560" y="4517590"/>
            <a:ext cx="3167743" cy="1094013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Work (w)</a:t>
            </a:r>
            <a:endParaRPr/>
          </a:p>
        </p:txBody>
      </p:sp>
      <p:sp>
        <p:nvSpPr>
          <p:cNvPr id="221" name="Google Shape;221;p10"/>
          <p:cNvSpPr txBox="1"/>
          <p:nvPr>
            <p:ph idx="1" type="body"/>
          </p:nvPr>
        </p:nvSpPr>
        <p:spPr>
          <a:xfrm>
            <a:off x="604156" y="1485900"/>
            <a:ext cx="11299373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Work done </a:t>
            </a:r>
            <a:r>
              <a:rPr lang="en-US">
                <a:solidFill>
                  <a:schemeClr val="accent1"/>
                </a:solidFill>
              </a:rPr>
              <a:t>on</a:t>
            </a:r>
            <a:r>
              <a:rPr lang="en-US"/>
              <a:t> a system, such as compression of a gas, will be </a:t>
            </a:r>
            <a:r>
              <a:rPr lang="en-US">
                <a:solidFill>
                  <a:schemeClr val="accent1"/>
                </a:solidFill>
              </a:rPr>
              <a:t>positive</a:t>
            </a:r>
            <a:r>
              <a:rPr lang="en-US"/>
              <a:t> because energy is going </a:t>
            </a:r>
            <a:r>
              <a:rPr lang="en-US">
                <a:solidFill>
                  <a:schemeClr val="accent1"/>
                </a:solidFill>
              </a:rPr>
              <a:t>in</a:t>
            </a:r>
            <a:r>
              <a:rPr lang="en-US"/>
              <a:t>to the system.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Work done </a:t>
            </a:r>
            <a:r>
              <a:rPr lang="en-US">
                <a:solidFill>
                  <a:srgbClr val="FF0000"/>
                </a:solidFill>
              </a:rPr>
              <a:t>by</a:t>
            </a:r>
            <a:r>
              <a:rPr lang="en-US"/>
              <a:t> a system, such as a gas expanding, will be</a:t>
            </a:r>
            <a:r>
              <a:rPr lang="en-US">
                <a:solidFill>
                  <a:srgbClr val="FF0000"/>
                </a:solidFill>
              </a:rPr>
              <a:t> negative</a:t>
            </a:r>
            <a:r>
              <a:rPr lang="en-US"/>
              <a:t> because energy is</a:t>
            </a:r>
            <a:r>
              <a:rPr lang="en-US">
                <a:solidFill>
                  <a:srgbClr val="FF0000"/>
                </a:solidFill>
              </a:rPr>
              <a:t> exiting </a:t>
            </a:r>
            <a:r>
              <a:rPr lang="en-US"/>
              <a:t>the system.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W=-P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b="1" lang="en-US" sz="2800"/>
              <a:t>V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 b="13522" l="10987" r="22981" t="54392"/>
          <a:stretch/>
        </p:blipFill>
        <p:spPr>
          <a:xfrm>
            <a:off x="3477986" y="3725739"/>
            <a:ext cx="5910944" cy="198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Work and Heat Examples</a:t>
            </a:r>
            <a:endParaRPr/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The work done when a gas is compressed in a  cylinder is 462J. The heat change equals 128J from gas to surroundings. Calculate the total change in energy.</a:t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 gas expands and works on the surroundings equal to 279J. It absorbs 216J. Calculate the change in energy.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3962400" y="2852739"/>
            <a:ext cx="3733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-128+462= 334J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4093028" y="5067301"/>
            <a:ext cx="3733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-279+216= -63J</a:t>
            </a:r>
            <a:endParaRPr/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0175" y="2407103"/>
            <a:ext cx="180975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None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E</a:t>
            </a:r>
            <a:r>
              <a:rPr lang="en-US"/>
              <a:t>, </a:t>
            </a:r>
            <a:r>
              <a:rPr i="1" lang="en-US"/>
              <a:t>q</a:t>
            </a:r>
            <a:r>
              <a:rPr lang="en-US"/>
              <a:t>, </a:t>
            </a:r>
            <a:r>
              <a:rPr i="1" lang="en-US"/>
              <a:t>w</a:t>
            </a:r>
            <a:r>
              <a:rPr lang="en-US"/>
              <a:t>, and Their Signs Summary</a:t>
            </a:r>
            <a:endParaRPr/>
          </a:p>
        </p:txBody>
      </p:sp>
      <p:graphicFrame>
        <p:nvGraphicFramePr>
          <p:cNvPr id="238" name="Google Shape;238;p12"/>
          <p:cNvGraphicFramePr/>
          <p:nvPr/>
        </p:nvGraphicFramePr>
        <p:xfrm>
          <a:off x="1420587" y="15348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{8EB26690-0FF9-48CF-85DE-982A985A44D3}</a:tableStyleId>
              </a:tblPr>
              <a:tblGrid>
                <a:gridCol w="3311075"/>
                <a:gridCol w="3311075"/>
                <a:gridCol w="3311075"/>
              </a:tblGrid>
              <a:tr h="63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0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Q (heat)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+ gains heat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-loses heat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081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 (work)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+ work done on</a:t>
                      </a:r>
                      <a:r>
                        <a:rPr lang="en-US" sz="2400"/>
                        <a:t> system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- Work done by the system</a:t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093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 (energy)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+ gain of energy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- Loss of energy</a:t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Energy</a:t>
            </a:r>
            <a:endParaRPr/>
          </a:p>
        </p:txBody>
      </p:sp>
      <p:sp>
        <p:nvSpPr>
          <p:cNvPr id="244" name="Google Shape;244;p13"/>
          <p:cNvSpPr txBox="1"/>
          <p:nvPr>
            <p:ph idx="1" type="body"/>
          </p:nvPr>
        </p:nvSpPr>
        <p:spPr>
          <a:xfrm>
            <a:off x="1543052" y="12192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Heat energy is used to cause the temperature of an object to rise. Heat transfers from warm to cold.</a:t>
            </a:r>
            <a:endParaRPr/>
          </a:p>
          <a:p>
            <a:pPr indent="-412750" lvl="0" marL="412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Kinetic Energy </a:t>
            </a:r>
            <a:r>
              <a:rPr lang="en-US"/>
              <a:t>refers to the energy of motion. It is proportional to temperature.</a:t>
            </a:r>
            <a:endParaRPr/>
          </a:p>
          <a:p>
            <a:pPr indent="-260350" lvl="0" marL="412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60350" lvl="0" marL="412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60350" lvl="0" marL="412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60350" lvl="0" marL="412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412750" lvl="0" marL="412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>
                <a:solidFill>
                  <a:srgbClr val="FF0000"/>
                </a:solidFill>
              </a:rPr>
              <a:t>Potential energy </a:t>
            </a:r>
            <a:r>
              <a:rPr lang="en-US"/>
              <a:t>refers to stored energy.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grpSp>
        <p:nvGrpSpPr>
          <p:cNvPr id="245" name="Google Shape;245;p13"/>
          <p:cNvGrpSpPr/>
          <p:nvPr/>
        </p:nvGrpSpPr>
        <p:grpSpPr>
          <a:xfrm>
            <a:off x="2443844" y="3146087"/>
            <a:ext cx="2220913" cy="942975"/>
            <a:chOff x="2139" y="1815"/>
            <a:chExt cx="1399" cy="594"/>
          </a:xfrm>
        </p:grpSpPr>
        <p:grpSp>
          <p:nvGrpSpPr>
            <p:cNvPr id="246" name="Google Shape;246;p13"/>
            <p:cNvGrpSpPr/>
            <p:nvPr/>
          </p:nvGrpSpPr>
          <p:grpSpPr>
            <a:xfrm>
              <a:off x="2822" y="1815"/>
              <a:ext cx="241" cy="594"/>
              <a:chOff x="2822" y="1815"/>
              <a:chExt cx="241" cy="594"/>
            </a:xfrm>
          </p:grpSpPr>
          <p:sp>
            <p:nvSpPr>
              <p:cNvPr id="247" name="Google Shape;247;p13"/>
              <p:cNvSpPr/>
              <p:nvPr/>
            </p:nvSpPr>
            <p:spPr>
              <a:xfrm>
                <a:off x="2822" y="1815"/>
                <a:ext cx="241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800"/>
                  <a:buFont typeface="Noto Sans Symbols"/>
                  <a:buNone/>
                </a:pPr>
                <a:r>
                  <a:rPr lang="en-US" sz="2800">
                    <a:solidFill>
                      <a:srgbClr val="FF0000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1</a:t>
                </a:r>
                <a:endParaRPr sz="18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48" name="Google Shape;248;p13"/>
              <p:cNvSpPr/>
              <p:nvPr/>
            </p:nvSpPr>
            <p:spPr>
              <a:xfrm>
                <a:off x="2822" y="2082"/>
                <a:ext cx="241" cy="3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800"/>
                  <a:buFont typeface="Noto Sans Symbols"/>
                  <a:buNone/>
                </a:pPr>
                <a:r>
                  <a:rPr lang="en-US" sz="2800">
                    <a:solidFill>
                      <a:srgbClr val="FF0000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2</a:t>
                </a:r>
                <a:endParaRPr sz="18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49" name="Google Shape;249;p13"/>
            <p:cNvSpPr/>
            <p:nvPr/>
          </p:nvSpPr>
          <p:spPr>
            <a:xfrm>
              <a:off x="2139" y="1920"/>
              <a:ext cx="1399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Noto Sans Symbols"/>
                <a:buNone/>
              </a:pPr>
              <a:r>
                <a:rPr i="1" lang="en-US" sz="32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KE</a:t>
              </a:r>
              <a:r>
                <a:rPr lang="en-US" sz="32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= ⎯ </a:t>
              </a:r>
              <a:r>
                <a:rPr i="1" lang="en-US" sz="32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mv</a:t>
              </a:r>
              <a:r>
                <a:rPr baseline="30000" lang="en-US" sz="320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sz="18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3663" y="2659719"/>
            <a:ext cx="4254424" cy="247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>
            <p:ph type="title"/>
          </p:nvPr>
        </p:nvSpPr>
        <p:spPr>
          <a:xfrm>
            <a:off x="0" y="-952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Units of Energy</a:t>
            </a:r>
            <a:endParaRPr/>
          </a:p>
        </p:txBody>
      </p:sp>
      <p:sp>
        <p:nvSpPr>
          <p:cNvPr id="257" name="Google Shape;257;p14"/>
          <p:cNvSpPr txBox="1"/>
          <p:nvPr>
            <p:ph idx="1" type="body"/>
          </p:nvPr>
        </p:nvSpPr>
        <p:spPr>
          <a:xfrm>
            <a:off x="348343" y="1137557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SI unit of energy is the </a:t>
            </a:r>
            <a:r>
              <a:rPr lang="en-US">
                <a:solidFill>
                  <a:srgbClr val="00197D"/>
                </a:solidFill>
              </a:rPr>
              <a:t>joule (J)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 older, non-SI unit is still in widespread use: The </a:t>
            </a:r>
            <a:r>
              <a:rPr lang="en-US">
                <a:solidFill>
                  <a:srgbClr val="00197D"/>
                </a:solidFill>
              </a:rPr>
              <a:t>calorie (cal)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		</a:t>
            </a:r>
            <a:r>
              <a:rPr lang="en-US" sz="2800">
                <a:solidFill>
                  <a:srgbClr val="C00000"/>
                </a:solidFill>
              </a:rPr>
              <a:t>	1 cal = 4.184 J</a:t>
            </a:r>
            <a:endParaRPr/>
          </a:p>
        </p:txBody>
      </p:sp>
      <p:grpSp>
        <p:nvGrpSpPr>
          <p:cNvPr id="258" name="Google Shape;258;p14"/>
          <p:cNvGrpSpPr/>
          <p:nvPr/>
        </p:nvGrpSpPr>
        <p:grpSpPr>
          <a:xfrm>
            <a:off x="2149929" y="2111717"/>
            <a:ext cx="2447925" cy="1239838"/>
            <a:chOff x="2082" y="1603"/>
            <a:chExt cx="1542" cy="781"/>
          </a:xfrm>
        </p:grpSpPr>
        <p:sp>
          <p:nvSpPr>
            <p:cNvPr id="259" name="Google Shape;259;p14"/>
            <p:cNvSpPr/>
            <p:nvPr/>
          </p:nvSpPr>
          <p:spPr>
            <a:xfrm>
              <a:off x="2082" y="1807"/>
              <a:ext cx="1475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 J = 1 ⎯⎯</a:t>
              </a:r>
              <a:endParaRPr sz="3200">
                <a:solidFill>
                  <a:srgbClr val="C82E3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913" y="1603"/>
              <a:ext cx="711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kg m</a:t>
              </a:r>
              <a:r>
                <a:rPr baseline="30000" lang="en-US" sz="3200">
                  <a:solidFill>
                    <a:srgbClr val="C82E3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sz="3200">
                <a:solidFill>
                  <a:srgbClr val="C82E3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3100" y="2016"/>
              <a:ext cx="297" cy="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C82E32"/>
                </a:buClr>
                <a:buSzPts val="3200"/>
                <a:buFont typeface="Noto Sans Symbols"/>
                <a:buNone/>
              </a:pPr>
              <a:r>
                <a:rPr lang="en-US" sz="3200">
                  <a:solidFill>
                    <a:srgbClr val="C82E3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</a:t>
              </a:r>
              <a:r>
                <a:rPr baseline="30000" lang="en-US" sz="3200">
                  <a:solidFill>
                    <a:srgbClr val="C82E3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sz="3200">
                <a:solidFill>
                  <a:srgbClr val="C82E32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7186" y="0"/>
            <a:ext cx="3684814" cy="440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2461" y="4313015"/>
            <a:ext cx="4155621" cy="2233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Calorimetry</a:t>
            </a:r>
            <a:endParaRPr/>
          </a:p>
        </p:txBody>
      </p:sp>
      <p:pic>
        <p:nvPicPr>
          <p:cNvPr descr="05_19a" id="270" name="Google Shape;270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2986" y="1191986"/>
            <a:ext cx="46482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 txBox="1"/>
          <p:nvPr>
            <p:ph idx="3" type="body"/>
          </p:nvPr>
        </p:nvSpPr>
        <p:spPr>
          <a:xfrm>
            <a:off x="7026728" y="1524000"/>
            <a:ext cx="4495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Since we cannot measure the exact enthalpy of the reactants or products, we measure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/>
              <a:t> through </a:t>
            </a:r>
            <a:r>
              <a:rPr lang="en-US">
                <a:solidFill>
                  <a:srgbClr val="FF0000"/>
                </a:solidFill>
              </a:rPr>
              <a:t>calorimetry</a:t>
            </a:r>
            <a:r>
              <a:rPr lang="en-US"/>
              <a:t>, the measurement of heat flow.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/>
          <p:nvPr>
            <p:ph type="title"/>
          </p:nvPr>
        </p:nvSpPr>
        <p:spPr>
          <a:xfrm>
            <a:off x="1866900" y="228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Specific Heat</a:t>
            </a:r>
            <a:endParaRPr/>
          </a:p>
        </p:txBody>
      </p:sp>
      <p:sp>
        <p:nvSpPr>
          <p:cNvPr id="278" name="Google Shape;278;p16"/>
          <p:cNvSpPr txBox="1"/>
          <p:nvPr>
            <p:ph idx="1" type="body"/>
          </p:nvPr>
        </p:nvSpPr>
        <p:spPr>
          <a:xfrm>
            <a:off x="1523999" y="1600200"/>
            <a:ext cx="445225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We define </a:t>
            </a:r>
            <a:r>
              <a:rPr lang="en-US">
                <a:solidFill>
                  <a:srgbClr val="FF0000"/>
                </a:solidFill>
              </a:rPr>
              <a:t>specific heat capacity </a:t>
            </a:r>
            <a:r>
              <a:rPr lang="en-US"/>
              <a:t>(or simply </a:t>
            </a:r>
            <a:r>
              <a:rPr lang="en-US">
                <a:solidFill>
                  <a:srgbClr val="FF0000"/>
                </a:solidFill>
              </a:rPr>
              <a:t>specific heat, c</a:t>
            </a:r>
            <a:r>
              <a:rPr lang="en-US"/>
              <a:t>) as the amount of energy required to raise the temperature of 1 g of a substance by 1 K (or 1°C) 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heat capacity" id="279" name="Google Shape;2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170" y="375558"/>
            <a:ext cx="3777343" cy="569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 Capacity</a:t>
            </a:r>
            <a:endParaRPr/>
          </a:p>
        </p:txBody>
      </p:sp>
      <p:sp>
        <p:nvSpPr>
          <p:cNvPr id="285" name="Google Shape;285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amount of energy required to raise the temperature of a substance with a fixed mass (such as the calorimeter) by 1 K is its heat capacity, C.		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200">
                <a:solidFill>
                  <a:srgbClr val="FF0000"/>
                </a:solidFill>
              </a:rPr>
              <a:t>C = mc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>
            <p:ph type="title"/>
          </p:nvPr>
        </p:nvSpPr>
        <p:spPr>
          <a:xfrm>
            <a:off x="2019300" y="2286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Constant Pressure Calorimetry</a:t>
            </a:r>
            <a:endParaRPr/>
          </a:p>
        </p:txBody>
      </p:sp>
      <p:pic>
        <p:nvPicPr>
          <p:cNvPr descr="05_18" id="292" name="Google Shape;29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81" l="0" r="0" t="0"/>
          <a:stretch/>
        </p:blipFill>
        <p:spPr>
          <a:xfrm>
            <a:off x="1785257" y="1371600"/>
            <a:ext cx="3429000" cy="476794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8"/>
          <p:cNvSpPr txBox="1"/>
          <p:nvPr>
            <p:ph idx="2" type="body"/>
          </p:nvPr>
        </p:nvSpPr>
        <p:spPr>
          <a:xfrm>
            <a:off x="5660571" y="1371600"/>
            <a:ext cx="510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    By carrying out a reaction in a calorimeter, you can measure the heat change for the system by measuring the heat change for the surroundings (the calorimeter and water).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   The specific heat for water is 4.184 J/gK. We measure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/>
              <a:t> for the reaction with the equation:  </a:t>
            </a:r>
            <a:r>
              <a:rPr i="1" lang="en-US">
                <a:solidFill>
                  <a:srgbClr val="FF0000"/>
                </a:solidFill>
              </a:rPr>
              <a:t>q</a:t>
            </a:r>
            <a:r>
              <a:rPr lang="en-US">
                <a:solidFill>
                  <a:srgbClr val="FF0000"/>
                </a:solidFill>
              </a:rPr>
              <a:t> = </a:t>
            </a:r>
            <a:r>
              <a:rPr i="1" lang="en-US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 × </a:t>
            </a:r>
            <a:r>
              <a:rPr i="1" lang="en-US">
                <a:solidFill>
                  <a:srgbClr val="FF0000"/>
                </a:solidFill>
              </a:rPr>
              <a:t>c</a:t>
            </a:r>
            <a:r>
              <a:rPr lang="en-US">
                <a:solidFill>
                  <a:srgbClr val="FF0000"/>
                </a:solidFill>
              </a:rPr>
              <a:t> × </a:t>
            </a:r>
            <a:r>
              <a:rPr lang="en-US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>
                <a:solidFill>
                  <a:srgbClr val="FF0000"/>
                </a:solidFill>
              </a:rPr>
              <a:t>T</a:t>
            </a:r>
            <a:endParaRPr i="1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Calorimetry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Calorimetry Examples</a:t>
            </a:r>
            <a:endParaRPr/>
          </a:p>
        </p:txBody>
      </p:sp>
      <p:sp>
        <p:nvSpPr>
          <p:cNvPr id="299" name="Google Shape;299;p19"/>
          <p:cNvSpPr txBox="1"/>
          <p:nvPr>
            <p:ph idx="1" type="body"/>
          </p:nvPr>
        </p:nvSpPr>
        <p:spPr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AutoNum type="arabicPeriod"/>
            </a:pPr>
            <a:r>
              <a:rPr lang="en-US" sz="3200"/>
              <a:t>A 466g sample of water is heated from 8.5 to 74.6C. Calculate the heat change.</a:t>
            </a:r>
            <a:endParaRPr/>
          </a:p>
          <a:p>
            <a:pPr indent="-3111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AutoNum type="arabicPeriod"/>
            </a:pPr>
            <a:r>
              <a:rPr lang="en-US" sz="3200"/>
              <a:t>A 869g sample of Fe (with  c=0.46J/g C) cools from 84 to 5C. Calculate the heat change.</a:t>
            </a:r>
            <a:endParaRPr/>
          </a:p>
        </p:txBody>
      </p:sp>
      <p:sp>
        <p:nvSpPr>
          <p:cNvPr id="300" name="Google Shape;300;p19"/>
          <p:cNvSpPr txBox="1"/>
          <p:nvPr/>
        </p:nvSpPr>
        <p:spPr>
          <a:xfrm>
            <a:off x="2743200" y="2590801"/>
            <a:ext cx="64008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 = mcT = (466)(4.18)(66.1) = 130000J</a:t>
            </a:r>
            <a:endParaRPr/>
          </a:p>
        </p:txBody>
      </p:sp>
      <p:sp>
        <p:nvSpPr>
          <p:cNvPr id="301" name="Google Shape;301;p19"/>
          <p:cNvSpPr txBox="1"/>
          <p:nvPr/>
        </p:nvSpPr>
        <p:spPr>
          <a:xfrm>
            <a:off x="2667000" y="4267201"/>
            <a:ext cx="6400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 = mcT = (869)(0.46)(-79) = -32000J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Calorimetry Example</a:t>
            </a:r>
            <a:endParaRPr/>
          </a:p>
        </p:txBody>
      </p:sp>
      <p:sp>
        <p:nvSpPr>
          <p:cNvPr id="307" name="Google Shape;307;p20"/>
          <p:cNvSpPr txBox="1"/>
          <p:nvPr>
            <p:ph idx="1" type="body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7.85g of Cu is heated to 70.0C and placed in a  calorimeter with 5.00g of water at 10.0C. At equilibrium, the temperature equals 20.0C. Calculate the specific heat of the Cu.</a:t>
            </a:r>
            <a:endParaRPr/>
          </a:p>
        </p:txBody>
      </p:sp>
      <p:sp>
        <p:nvSpPr>
          <p:cNvPr id="308" name="Google Shape;308;p20"/>
          <p:cNvSpPr txBox="1"/>
          <p:nvPr/>
        </p:nvSpPr>
        <p:spPr>
          <a:xfrm>
            <a:off x="2514600" y="3733801"/>
            <a:ext cx="723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H2O 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(5.00)(4.184)(10.0) = 209.2</a:t>
            </a:r>
            <a:endParaRPr/>
          </a:p>
        </p:txBody>
      </p:sp>
      <p:sp>
        <p:nvSpPr>
          <p:cNvPr id="309" name="Google Shape;309;p20"/>
          <p:cNvSpPr txBox="1"/>
          <p:nvPr/>
        </p:nvSpPr>
        <p:spPr>
          <a:xfrm>
            <a:off x="2514600" y="5105401"/>
            <a:ext cx="723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x =0.533 J/gC</a:t>
            </a:r>
            <a:endParaRPr/>
          </a:p>
        </p:txBody>
      </p:sp>
      <p:sp>
        <p:nvSpPr>
          <p:cNvPr id="310" name="Google Shape;310;p20"/>
          <p:cNvSpPr txBox="1"/>
          <p:nvPr/>
        </p:nvSpPr>
        <p:spPr>
          <a:xfrm>
            <a:off x="2590800" y="4419601"/>
            <a:ext cx="7239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baseline="-25000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-Q</a:t>
            </a:r>
            <a:r>
              <a:rPr baseline="-25000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H2O 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= -209.2 = (7.85)(x)(-50.0)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 of vaporization</a:t>
            </a:r>
            <a:endParaRPr/>
          </a:p>
        </p:txBody>
      </p:sp>
      <p:sp>
        <p:nvSpPr>
          <p:cNvPr id="316" name="Google Shape;316;p21"/>
          <p:cNvSpPr txBox="1"/>
          <p:nvPr>
            <p:ph idx="1" type="body"/>
          </p:nvPr>
        </p:nvSpPr>
        <p:spPr>
          <a:xfrm>
            <a:off x="2136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rgbClr val="FF0000"/>
                </a:solidFill>
              </a:rPr>
              <a:t>q=mH</a:t>
            </a:r>
            <a:r>
              <a:rPr baseline="-25000" lang="en-US" sz="3600">
                <a:solidFill>
                  <a:srgbClr val="FF0000"/>
                </a:solidFill>
              </a:rPr>
              <a:t>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Used when no temperature change has taken place, but the substance turns from gas to liquid or liquid to gas.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H</a:t>
            </a:r>
            <a:r>
              <a:rPr baseline="-25000" lang="en-US" sz="3200"/>
              <a:t>v</a:t>
            </a:r>
            <a:r>
              <a:rPr lang="en-US" sz="3200"/>
              <a:t> is specific to the substance like specific heat (c). The stronger the IMF, the ______ the H</a:t>
            </a:r>
            <a:r>
              <a:rPr baseline="-25000" lang="en-US" sz="3200"/>
              <a:t>v</a:t>
            </a:r>
            <a:r>
              <a:rPr lang="en-US" sz="3200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200"/>
              <a:buChar char="•"/>
            </a:pPr>
            <a:r>
              <a:rPr lang="en-US" sz="3200">
                <a:solidFill>
                  <a:srgbClr val="0070C0"/>
                </a:solidFill>
              </a:rPr>
              <a:t>Calculate the heat absorbed when 5 grams of water vaporizes (H</a:t>
            </a:r>
            <a:r>
              <a:rPr baseline="-25000" lang="en-US" sz="3200">
                <a:solidFill>
                  <a:srgbClr val="0070C0"/>
                </a:solidFill>
              </a:rPr>
              <a:t>v</a:t>
            </a:r>
            <a:r>
              <a:rPr lang="en-US" sz="3200">
                <a:solidFill>
                  <a:srgbClr val="0070C0"/>
                </a:solidFill>
              </a:rPr>
              <a:t>=2260 J/g).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8229600" y="5562601"/>
            <a:ext cx="16002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11300J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 of Fusion</a:t>
            </a:r>
            <a:endParaRPr/>
          </a:p>
        </p:txBody>
      </p:sp>
      <p:sp>
        <p:nvSpPr>
          <p:cNvPr id="323" name="Google Shape;323;p22"/>
          <p:cNvSpPr txBox="1"/>
          <p:nvPr>
            <p:ph idx="1" type="body"/>
          </p:nvPr>
        </p:nvSpPr>
        <p:spPr>
          <a:xfrm>
            <a:off x="2136775" y="9525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None/>
            </a:pPr>
            <a:r>
              <a:rPr lang="en-US" sz="3600">
                <a:solidFill>
                  <a:srgbClr val="FF0000"/>
                </a:solidFill>
              </a:rPr>
              <a:t>q=mH</a:t>
            </a:r>
            <a:r>
              <a:rPr baseline="-25000" lang="en-US" sz="3600">
                <a:solidFill>
                  <a:srgbClr val="FF0000"/>
                </a:solidFill>
              </a:rPr>
              <a:t>f</a:t>
            </a:r>
            <a:endParaRPr baseline="-25000" sz="360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Used when no temperature change has taken place, but the substance turns from solid to liquid or liquid to solid.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H</a:t>
            </a:r>
            <a:r>
              <a:rPr baseline="-25000" lang="en-US" sz="2800"/>
              <a:t>f</a:t>
            </a:r>
            <a:r>
              <a:rPr lang="en-US" sz="2800"/>
              <a:t> is specific to the substance like specific heat (c). The stronger the IMF, the ______ the H</a:t>
            </a:r>
            <a:r>
              <a:rPr baseline="-25000" lang="en-US" sz="2800"/>
              <a:t>f</a:t>
            </a:r>
            <a:r>
              <a:rPr lang="en-US" sz="2800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en-US" sz="2800">
                <a:solidFill>
                  <a:srgbClr val="0070C0"/>
                </a:solidFill>
              </a:rPr>
              <a:t>Calculate the heat absorbed when 5 grams of ice melts (H</a:t>
            </a:r>
            <a:r>
              <a:rPr baseline="-25000" lang="en-US" sz="2800">
                <a:solidFill>
                  <a:srgbClr val="0070C0"/>
                </a:solidFill>
              </a:rPr>
              <a:t>f</a:t>
            </a:r>
            <a:r>
              <a:rPr lang="en-US" sz="2800">
                <a:solidFill>
                  <a:srgbClr val="0070C0"/>
                </a:solidFill>
              </a:rPr>
              <a:t>=334 J/g).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24" name="Google Shape;324;p22"/>
          <p:cNvSpPr txBox="1"/>
          <p:nvPr/>
        </p:nvSpPr>
        <p:spPr>
          <a:xfrm>
            <a:off x="5415643" y="4248150"/>
            <a:ext cx="46482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1670J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🡪Which took more energy, to fuse or to vaporize the 5 g?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3"/>
          <p:cNvSpPr txBox="1"/>
          <p:nvPr>
            <p:ph type="title"/>
          </p:nvPr>
        </p:nvSpPr>
        <p:spPr>
          <a:xfrm>
            <a:off x="2136776" y="228600"/>
            <a:ext cx="1444625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Heat</a:t>
            </a:r>
            <a:endParaRPr/>
          </a:p>
        </p:txBody>
      </p:sp>
      <p:pic>
        <p:nvPicPr>
          <p:cNvPr descr="\\WFData2\Teachers\kdrury\AP Chemistry\Images\ch10 liquids solids\fig10_44.gif" id="330" name="Google Shape;330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1524000"/>
            <a:ext cx="6181725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3"/>
          <p:cNvSpPr txBox="1"/>
          <p:nvPr/>
        </p:nvSpPr>
        <p:spPr>
          <a:xfrm>
            <a:off x="7467600" y="2209800"/>
            <a:ext cx="2971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it takes longer for water to evaporate </a:t>
            </a:r>
            <a:r>
              <a:rPr lang="en-US" sz="2400">
                <a:solidFill>
                  <a:schemeClr val="dk1"/>
                </a:solidFill>
              </a:rPr>
              <a:t>than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melt which is why the Hv is higher than it’s Hf.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q formula will you use for each part of this graph?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3733800" y="228600"/>
            <a:ext cx="6553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q=mcΔT	q=mH</a:t>
            </a:r>
            <a:r>
              <a:rPr baseline="-25000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	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q=mH</a:t>
            </a:r>
            <a:r>
              <a:rPr baseline="-25000"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338" name="Google Shape;338;p25"/>
          <p:cNvSpPr txBox="1"/>
          <p:nvPr>
            <p:ph idx="1" type="body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1.435g of decyne is burned in a calorimeter and the temperature rose from 20.17 to 25.84C. The mass of the water equals 2000g and the heat capacity of the calorimeter equals 1.80KJ/C. Calculate the molar heat of combustion.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39" name="Google Shape;339;p25"/>
          <p:cNvSpPr txBox="1"/>
          <p:nvPr/>
        </p:nvSpPr>
        <p:spPr>
          <a:xfrm>
            <a:off x="2362200" y="4114801"/>
            <a:ext cx="7620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(2000)(4.18)(5.67)+(1800)(5.67) = 57607.2J</a:t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2362200" y="4724401"/>
            <a:ext cx="7620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1.435g/138g = 0.0104 moles</a:t>
            </a:r>
            <a:endParaRPr/>
          </a:p>
        </p:txBody>
      </p:sp>
      <p:sp>
        <p:nvSpPr>
          <p:cNvPr id="341" name="Google Shape;341;p25"/>
          <p:cNvSpPr txBox="1"/>
          <p:nvPr/>
        </p:nvSpPr>
        <p:spPr>
          <a:xfrm>
            <a:off x="2438400" y="5410201"/>
            <a:ext cx="7848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57607.2J/0.0104 = 5550000J/mol =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5550KJ/mol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Enthalpy</a:t>
            </a:r>
            <a:endParaRPr/>
          </a:p>
        </p:txBody>
      </p:sp>
      <p:sp>
        <p:nvSpPr>
          <p:cNvPr id="348" name="Google Shape;348;p24"/>
          <p:cNvSpPr txBox="1"/>
          <p:nvPr>
            <p:ph idx="1" type="body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Enthalpy is an extensive property, meaning it depends on the amount of sample you have.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Δ</a:t>
            </a:r>
            <a:r>
              <a:rPr i="1" lang="en-US" sz="3200"/>
              <a:t>H</a:t>
            </a:r>
            <a:r>
              <a:rPr lang="en-US" sz="3200"/>
              <a:t> for a reaction in the forward direction is equal in size, but opposite in sign, to Δ</a:t>
            </a:r>
            <a:r>
              <a:rPr i="1" lang="en-US" sz="3200"/>
              <a:t>H</a:t>
            </a:r>
            <a:r>
              <a:rPr lang="en-US" sz="3200"/>
              <a:t> for the reverse reaction.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If a reaction is multiplied by any number, the Δ H should also be multiplied by that number.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e2e33986d8_0_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</a:t>
            </a:r>
            <a:endParaRPr/>
          </a:p>
        </p:txBody>
      </p:sp>
      <p:sp>
        <p:nvSpPr>
          <p:cNvPr id="355" name="Google Shape;355;g1e2e33986d8_0_17"/>
          <p:cNvSpPr txBox="1"/>
          <p:nvPr>
            <p:ph idx="1" type="body"/>
          </p:nvPr>
        </p:nvSpPr>
        <p:spPr>
          <a:xfrm>
            <a:off x="838200" y="18144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 + I</a:t>
            </a:r>
            <a:r>
              <a:rPr baseline="-25000" lang="en-US"/>
              <a:t>2</a:t>
            </a:r>
            <a:r>
              <a:rPr lang="en-US"/>
              <a:t> → 2HI                         ΔH=53.0 kJ/mol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Calculate the heat that can be absorbed when 4 moles of HI are formed.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Calculate the number of moles of H</a:t>
            </a:r>
            <a:r>
              <a:rPr baseline="-25000" lang="en-US"/>
              <a:t>2</a:t>
            </a:r>
            <a:r>
              <a:rPr lang="en-US"/>
              <a:t> and I</a:t>
            </a:r>
            <a:r>
              <a:rPr baseline="-25000" lang="en-US"/>
              <a:t>2</a:t>
            </a:r>
            <a:r>
              <a:rPr lang="en-US"/>
              <a:t> that </a:t>
            </a:r>
            <a:r>
              <a:rPr lang="en-US"/>
              <a:t>must react</a:t>
            </a:r>
            <a:r>
              <a:rPr lang="en-US"/>
              <a:t> to absorb 106kJ/mol.</a:t>
            </a:r>
            <a:endParaRPr/>
          </a:p>
        </p:txBody>
      </p:sp>
      <p:sp>
        <p:nvSpPr>
          <p:cNvPr id="356" name="Google Shape;356;g1e2e33986d8_0_17"/>
          <p:cNvSpPr txBox="1"/>
          <p:nvPr/>
        </p:nvSpPr>
        <p:spPr>
          <a:xfrm>
            <a:off x="2121450" y="3155225"/>
            <a:ext cx="76998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4HI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r>
              <a:rPr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53kJ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= 106kJ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1        2HI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1e2e33986d8_0_17"/>
          <p:cNvSpPr txBox="1"/>
          <p:nvPr/>
        </p:nvSpPr>
        <p:spPr>
          <a:xfrm>
            <a:off x="1925900" y="5013725"/>
            <a:ext cx="76998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106kJ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x </a:t>
            </a:r>
            <a:r>
              <a:rPr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1H</a:t>
            </a:r>
            <a:r>
              <a:rPr baseline="-25000" lang="en-US" sz="24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= 2 mole 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2 moles I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aseline="-25000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1          53kJ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9fdf460a59_0_1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363" name="Google Shape;363;g29fdf460a59_0_174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9fdf460a59_0_174"/>
          <p:cNvSpPr txBox="1"/>
          <p:nvPr/>
        </p:nvSpPr>
        <p:spPr>
          <a:xfrm>
            <a:off x="291850" y="1359350"/>
            <a:ext cx="2839800" cy="23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bag of doritos burns, how many Joules of energy does it provide? The calories are 150 but how do they know that?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29fdf460a59_0_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650" y="1592426"/>
            <a:ext cx="2212725" cy="239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29fdf460a59_0_174"/>
          <p:cNvSpPr txBox="1"/>
          <p:nvPr/>
        </p:nvSpPr>
        <p:spPr>
          <a:xfrm>
            <a:off x="5791725" y="1561375"/>
            <a:ext cx="5443800" cy="3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water: q = (100)(4.18)(1.5) = 627J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doritos:  150cal = 627J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1cal = 4.18J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9fdf460a59_0_174"/>
          <p:cNvSpPr txBox="1"/>
          <p:nvPr/>
        </p:nvSpPr>
        <p:spPr>
          <a:xfrm>
            <a:off x="2424475" y="4412325"/>
            <a:ext cx="28398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g water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= 20.0C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 = 21.5C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doritos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28g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/>
          <p:nvPr>
            <p:ph type="title"/>
          </p:nvPr>
        </p:nvSpPr>
        <p:spPr>
          <a:xfrm>
            <a:off x="2362200" y="228600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373" name="Google Shape;373;p26"/>
          <p:cNvSpPr txBox="1"/>
          <p:nvPr>
            <p:ph idx="1" type="body"/>
          </p:nvPr>
        </p:nvSpPr>
        <p:spPr>
          <a:xfrm>
            <a:off x="1611608" y="1440180"/>
            <a:ext cx="9412014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Determine how heat and work affect the system and surroundings using E=q+w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q=mc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T to determine the heat of a change to a system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Convert the heat in J to KJ/mol for a reaction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374" name="Google Shape;374;p26"/>
          <p:cNvPicPr preferRelativeResize="0"/>
          <p:nvPr/>
        </p:nvPicPr>
        <p:blipFill rotWithShape="1">
          <a:blip r:embed="rId3">
            <a:alphaModFix/>
          </a:blip>
          <a:srcRect b="2286" l="0" r="50606" t="0"/>
          <a:stretch/>
        </p:blipFill>
        <p:spPr>
          <a:xfrm>
            <a:off x="8023860" y="2990909"/>
            <a:ext cx="2819939" cy="29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60" name="Google Shape;160;p3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Define heat and energy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Define endothermic and exothermic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Determine how heat and work affect the system and surroundings using E=q+w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 q=mc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T to determine the heat of a change to a system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Convert the heat in J to KJ/mol for a reaction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Enthalpy of Formation</a:t>
            </a:r>
            <a:endParaRPr/>
          </a:p>
        </p:txBody>
      </p:sp>
      <p:sp>
        <p:nvSpPr>
          <p:cNvPr id="380" name="Google Shape;380;p27"/>
          <p:cNvSpPr txBox="1"/>
          <p:nvPr>
            <p:ph idx="1" type="subTitle"/>
          </p:nvPr>
        </p:nvSpPr>
        <p:spPr>
          <a:xfrm>
            <a:off x="3886200" y="6049963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Thermodynamics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387" name="Google Shape;387;p28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  Define heat and energy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rxn</a:t>
            </a:r>
            <a:r>
              <a:rPr lang="en-US"/>
              <a:t> using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f</a:t>
            </a:r>
            <a:endParaRPr baseline="-25000"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rxn</a:t>
            </a:r>
            <a:r>
              <a:rPr lang="en-US"/>
              <a:t> using Bond Energies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9fdf460a59_0_1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393" name="Google Shape;393;g29fdf460a59_0_150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9fdf460a59_0_150"/>
          <p:cNvSpPr txBox="1"/>
          <p:nvPr/>
        </p:nvSpPr>
        <p:spPr>
          <a:xfrm>
            <a:off x="954125" y="1819525"/>
            <a:ext cx="33111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energy is released when one mole of sugar is burned in a system like the human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g29fdf460a59_0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825" y="1819513"/>
            <a:ext cx="2921039" cy="440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9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Enthalpies of Formation</a:t>
            </a:r>
            <a:endParaRPr/>
          </a:p>
        </p:txBody>
      </p:sp>
      <p:sp>
        <p:nvSpPr>
          <p:cNvPr id="402" name="Google Shape;402;p29"/>
          <p:cNvSpPr txBox="1"/>
          <p:nvPr>
            <p:ph idx="1" type="body"/>
          </p:nvPr>
        </p:nvSpPr>
        <p:spPr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A </a:t>
            </a:r>
            <a:r>
              <a:rPr lang="en-US" sz="3200">
                <a:solidFill>
                  <a:srgbClr val="FF0000"/>
                </a:solidFill>
              </a:rPr>
              <a:t>standard enthalpy of formation, </a:t>
            </a:r>
            <a:r>
              <a:rPr lang="en-US" sz="32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 sz="3200">
                <a:solidFill>
                  <a:srgbClr val="FF0000"/>
                </a:solidFill>
              </a:rPr>
              <a:t>H</a:t>
            </a:r>
            <a:r>
              <a:rPr baseline="-25000" i="1" lang="en-US" sz="3200">
                <a:solidFill>
                  <a:srgbClr val="FF0000"/>
                </a:solidFill>
              </a:rPr>
              <a:t>f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 sz="3200">
                <a:solidFill>
                  <a:srgbClr val="FF0000"/>
                </a:solidFill>
              </a:rPr>
              <a:t>, </a:t>
            </a:r>
            <a:r>
              <a:rPr lang="en-US" sz="3200"/>
              <a:t>is defined as the enthalpy change for the reaction in which one mole of a compound is made from its elements in their elemental forms at 1 atm and 25C. </a:t>
            </a:r>
            <a:r>
              <a:rPr b="1" lang="en-US" sz="3200"/>
              <a:t>Elements</a:t>
            </a:r>
            <a:r>
              <a:rPr lang="en-US" sz="3200"/>
              <a:t> are zero if the</a:t>
            </a:r>
            <a:r>
              <a:rPr b="1" lang="en-US" sz="3200"/>
              <a:t> element </a:t>
            </a:r>
            <a:r>
              <a:rPr lang="en-US" sz="3200"/>
              <a:t>is at it’s </a:t>
            </a:r>
            <a:r>
              <a:rPr lang="en-US" sz="3200">
                <a:solidFill>
                  <a:srgbClr val="FF0000"/>
                </a:solidFill>
              </a:rPr>
              <a:t>standard state.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None/>
            </a:pPr>
            <a:r>
              <a:rPr lang="en-US" sz="32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3200">
                <a:solidFill>
                  <a:srgbClr val="FF0000"/>
                </a:solidFill>
              </a:rPr>
              <a:t>H</a:t>
            </a:r>
            <a:r>
              <a:rPr baseline="-25000" lang="en-US" sz="3200">
                <a:solidFill>
                  <a:srgbClr val="FF0000"/>
                </a:solidFill>
              </a:rPr>
              <a:t>rxn</a:t>
            </a: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 sz="3200">
                <a:solidFill>
                  <a:srgbClr val="FF0000"/>
                </a:solidFill>
              </a:rPr>
              <a:t> is the standard heat of a reaction </a:t>
            </a:r>
            <a:r>
              <a:rPr lang="en-US" sz="3200"/>
              <a:t>at 1atm and 25C. This is obtained by </a:t>
            </a:r>
            <a:r>
              <a:rPr lang="en-US" sz="3200">
                <a:latin typeface="Noto Sans Symbols"/>
                <a:ea typeface="Noto Sans Symbols"/>
                <a:cs typeface="Noto Sans Symbols"/>
                <a:sym typeface="Noto Sans Symbols"/>
              </a:rPr>
              <a:t>Δ </a:t>
            </a:r>
            <a:r>
              <a:rPr lang="en-US" sz="3200"/>
              <a:t>H</a:t>
            </a:r>
            <a:r>
              <a:rPr baseline="-25000" lang="en-US" sz="3200"/>
              <a:t>f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 sz="3200"/>
              <a:t>(P-R)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7803" y="114301"/>
            <a:ext cx="6534040" cy="6025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1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Enthalpy of Formation Example</a:t>
            </a:r>
            <a:endParaRPr/>
          </a:p>
        </p:txBody>
      </p:sp>
      <p:sp>
        <p:nvSpPr>
          <p:cNvPr id="413" name="Google Shape;413;p31"/>
          <p:cNvSpPr txBox="1"/>
          <p:nvPr>
            <p:ph idx="1" type="body"/>
          </p:nvPr>
        </p:nvSpPr>
        <p:spPr>
          <a:xfrm>
            <a:off x="2136775" y="1600200"/>
            <a:ext cx="8153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Given the values below, calculate the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rxn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of: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C</a:t>
            </a:r>
            <a:r>
              <a:rPr baseline="-25000" lang="en-US"/>
              <a:t>3</a:t>
            </a:r>
            <a:r>
              <a:rPr lang="en-US"/>
              <a:t>H</a:t>
            </a:r>
            <a:r>
              <a:rPr baseline="-25000" lang="en-US"/>
              <a:t>8(g)</a:t>
            </a:r>
            <a:r>
              <a:rPr lang="en-US"/>
              <a:t> + 5O</a:t>
            </a:r>
            <a:r>
              <a:rPr baseline="-25000" lang="en-US"/>
              <a:t>2(g)</a:t>
            </a:r>
            <a:r>
              <a:rPr lang="en-US"/>
              <a:t> 🡪 3CO</a:t>
            </a:r>
            <a:r>
              <a:rPr baseline="-25000" lang="en-US"/>
              <a:t>2(g)</a:t>
            </a:r>
            <a:r>
              <a:rPr lang="en-US"/>
              <a:t> + 4H</a:t>
            </a:r>
            <a:r>
              <a:rPr baseline="-25000" lang="en-US"/>
              <a:t>2</a:t>
            </a:r>
            <a:r>
              <a:rPr lang="en-US"/>
              <a:t>O(l)</a:t>
            </a:r>
            <a:endParaRPr/>
          </a:p>
        </p:txBody>
      </p:sp>
      <p:sp>
        <p:nvSpPr>
          <p:cNvPr id="414" name="Google Shape;414;p31"/>
          <p:cNvSpPr txBox="1"/>
          <p:nvPr/>
        </p:nvSpPr>
        <p:spPr>
          <a:xfrm>
            <a:off x="8915400" y="1514473"/>
            <a:ext cx="2971800" cy="9239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ΔHf° = -103.85kJ/mol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ΔHf° = -393.5kJ/mol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ΔHf° = -285.8 kJ/mol </a:t>
            </a:r>
            <a:endParaRPr/>
          </a:p>
        </p:txBody>
      </p:sp>
      <p:sp>
        <p:nvSpPr>
          <p:cNvPr id="415" name="Google Shape;415;p31"/>
          <p:cNvSpPr txBox="1"/>
          <p:nvPr/>
        </p:nvSpPr>
        <p:spPr>
          <a:xfrm>
            <a:off x="1755775" y="3270250"/>
            <a:ext cx="8534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[3(-393.5) + 4(-285.8)] - [-103.85 + 5(0)]    =   -2220.0 kJ/mol  </a:t>
            </a:r>
            <a:endParaRPr/>
          </a:p>
        </p:txBody>
      </p:sp>
      <p:sp>
        <p:nvSpPr>
          <p:cNvPr id="416" name="Google Shape;416;p31"/>
          <p:cNvSpPr txBox="1"/>
          <p:nvPr/>
        </p:nvSpPr>
        <p:spPr>
          <a:xfrm>
            <a:off x="2465615" y="4258615"/>
            <a:ext cx="87521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all elements are zero and units are in kJ/mol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1"/>
          <p:cNvSpPr txBox="1"/>
          <p:nvPr/>
        </p:nvSpPr>
        <p:spPr>
          <a:xfrm>
            <a:off x="1755775" y="4720280"/>
            <a:ext cx="98864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tells us only that the reaction is exothermic and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favorable.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2407" y="124705"/>
            <a:ext cx="8507186" cy="1684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nthalpy of formation" id="423" name="Google Shape;423;p32"/>
          <p:cNvPicPr preferRelativeResize="0"/>
          <p:nvPr/>
        </p:nvPicPr>
        <p:blipFill rotWithShape="1">
          <a:blip r:embed="rId4">
            <a:alphaModFix/>
          </a:blip>
          <a:srcRect b="49936" l="9913" r="31369" t="14853"/>
          <a:stretch/>
        </p:blipFill>
        <p:spPr>
          <a:xfrm>
            <a:off x="2596242" y="2253344"/>
            <a:ext cx="6637094" cy="298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Bond Energy</a:t>
            </a:r>
            <a:endParaRPr/>
          </a:p>
        </p:txBody>
      </p:sp>
      <p:pic>
        <p:nvPicPr>
          <p:cNvPr id="429" name="Google Shape;429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8029" y="1335768"/>
            <a:ext cx="7518837" cy="479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BARF</a:t>
            </a:r>
            <a:endParaRPr/>
          </a:p>
        </p:txBody>
      </p:sp>
      <p:pic>
        <p:nvPicPr>
          <p:cNvPr descr="Image result for bond energy" id="435" name="Google Shape;435;p34"/>
          <p:cNvPicPr preferRelativeResize="0"/>
          <p:nvPr/>
        </p:nvPicPr>
        <p:blipFill rotWithShape="1">
          <a:blip r:embed="rId3">
            <a:alphaModFix/>
          </a:blip>
          <a:srcRect b="13073" l="6716" r="6886" t="0"/>
          <a:stretch/>
        </p:blipFill>
        <p:spPr>
          <a:xfrm>
            <a:off x="838200" y="1478417"/>
            <a:ext cx="5600701" cy="325686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4"/>
          <p:cNvSpPr txBox="1"/>
          <p:nvPr/>
        </p:nvSpPr>
        <p:spPr>
          <a:xfrm>
            <a:off x="5328557" y="2803980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4(413) + 4(154)  - 4(485) – 4(565)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4"/>
          <p:cNvSpPr txBox="1"/>
          <p:nvPr/>
        </p:nvSpPr>
        <p:spPr>
          <a:xfrm>
            <a:off x="6438901" y="3538800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-1932KJ/mol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9fdf460a59_0_18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443" name="Google Shape;443;g29fdf460a59_0_186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29fdf460a59_0_186"/>
          <p:cNvSpPr txBox="1"/>
          <p:nvPr/>
        </p:nvSpPr>
        <p:spPr>
          <a:xfrm>
            <a:off x="359250" y="1224675"/>
            <a:ext cx="33111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energy is released when one mole of sugar is burned in a system like the human body?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g29fdf460a59_0_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575" y="2908293"/>
            <a:ext cx="1214374" cy="18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29fdf460a59_0_186"/>
          <p:cNvSpPr txBox="1"/>
          <p:nvPr/>
        </p:nvSpPr>
        <p:spPr>
          <a:xfrm>
            <a:off x="4018325" y="1785975"/>
            <a:ext cx="81738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6CO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 = P-R = [6(-393.5) +6(-285.8)] - [-1260 + 6(0)] = -2815.8kJ/mol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 = BB-BF = [5(347)+5(467)+7(358) +7(413)+6(498) ] - [12(799) + 12(467)] = -2737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29fdf460a59_0_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724" y="4519825"/>
            <a:ext cx="20574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29fdf460a59_0_186"/>
          <p:cNvSpPr txBox="1"/>
          <p:nvPr/>
        </p:nvSpPr>
        <p:spPr>
          <a:xfrm>
            <a:off x="4781575" y="4468450"/>
            <a:ext cx="1773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C-C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5O-H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7C-O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7C-H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fdf460a59_0_7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166" name="Google Shape;166;g29fdf460a59_0_75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9fdf460a59_0_75"/>
          <p:cNvSpPr txBox="1"/>
          <p:nvPr/>
        </p:nvSpPr>
        <p:spPr>
          <a:xfrm>
            <a:off x="5600925" y="1886875"/>
            <a:ext cx="4500900" cy="26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bag of doritos burns, how many Joules of energy does it provide? The calories are 150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how do they know that?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29fdf460a59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00" y="1551400"/>
            <a:ext cx="3764874" cy="376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e2e33986d8_0_11"/>
          <p:cNvSpPr txBox="1"/>
          <p:nvPr>
            <p:ph type="title"/>
          </p:nvPr>
        </p:nvSpPr>
        <p:spPr>
          <a:xfrm>
            <a:off x="2362200" y="228600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454" name="Google Shape;454;g1e2e33986d8_0_11"/>
          <p:cNvSpPr txBox="1"/>
          <p:nvPr>
            <p:ph idx="1" type="body"/>
          </p:nvPr>
        </p:nvSpPr>
        <p:spPr>
          <a:xfrm>
            <a:off x="1933903" y="1534885"/>
            <a:ext cx="9411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ΔHrxn using ΔHf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ΔHrxn using Bond Energies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455" name="Google Shape;455;g1e2e33986d8_0_11"/>
          <p:cNvPicPr preferRelativeResize="0"/>
          <p:nvPr/>
        </p:nvPicPr>
        <p:blipFill rotWithShape="1">
          <a:blip r:embed="rId3">
            <a:alphaModFix/>
          </a:blip>
          <a:srcRect b="2286" l="0" r="50607" t="0"/>
          <a:stretch/>
        </p:blipFill>
        <p:spPr>
          <a:xfrm>
            <a:off x="7836775" y="2796052"/>
            <a:ext cx="3007025" cy="31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e2e33986d8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Hess’ Law</a:t>
            </a:r>
            <a:endParaRPr/>
          </a:p>
        </p:txBody>
      </p:sp>
      <p:sp>
        <p:nvSpPr>
          <p:cNvPr id="461" name="Google Shape;461;g1e2e33986d8_0_0"/>
          <p:cNvSpPr txBox="1"/>
          <p:nvPr>
            <p:ph idx="1" type="subTitle"/>
          </p:nvPr>
        </p:nvSpPr>
        <p:spPr>
          <a:xfrm>
            <a:off x="3886200" y="6049963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Thermodynamics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e2e33986d8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468" name="Google Shape;468;g1e2e33986d8_0_5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Define heat and energy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rxn</a:t>
            </a:r>
            <a:r>
              <a:rPr lang="en-US"/>
              <a:t> using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f</a:t>
            </a:r>
            <a:endParaRPr baseline="-25000"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Calculate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rxn</a:t>
            </a:r>
            <a:r>
              <a:rPr lang="en-US"/>
              <a:t> using Bond Energies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 baseline="-25000"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lang="en-US"/>
              <a:t>H</a:t>
            </a:r>
            <a:r>
              <a:rPr baseline="-25000" lang="en-US"/>
              <a:t>rxn</a:t>
            </a:r>
            <a:r>
              <a:rPr lang="en-US"/>
              <a:t> using Hess’ Law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9fdf460a59_0_1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474" name="Google Shape;474;g29fdf460a59_0_155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29fdf460a59_0_155"/>
          <p:cNvSpPr txBox="1"/>
          <p:nvPr/>
        </p:nvSpPr>
        <p:spPr>
          <a:xfrm>
            <a:off x="303125" y="1740975"/>
            <a:ext cx="11650800" cy="3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SO… what is the heat given off by burning a mole of glucose???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other equations to help: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formation of water: 		2H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+ 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→ 2H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O(l)   			ΔH = -571.6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formation of carbon dioxide: C(s) + 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→ CO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			ΔH= -393.5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formation of glucose: 6C(s)+6H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(g)+3O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(g)→C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(s) 		ΔH = -1271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+ 6O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6CO</a:t>
            </a:r>
            <a:r>
              <a:rPr baseline="-25000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6H</a:t>
            </a:r>
            <a:r>
              <a:rPr baseline="-25000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5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Hess’s Law</a:t>
            </a:r>
            <a:endParaRPr/>
          </a:p>
        </p:txBody>
      </p:sp>
      <p:sp>
        <p:nvSpPr>
          <p:cNvPr id="482" name="Google Shape;482;p35"/>
          <p:cNvSpPr txBox="1"/>
          <p:nvPr>
            <p:ph idx="1" type="body"/>
          </p:nvPr>
        </p:nvSpPr>
        <p:spPr>
          <a:xfrm>
            <a:off x="1146175" y="1393372"/>
            <a:ext cx="6495596" cy="3913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is well known for many reactions, and it is inconvenient to measure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for every reaction in which we are interested.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However, we can estimate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using other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values that are published.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Hess’s law states that “If a reaction is carried out in a series of steps, </a:t>
            </a:r>
            <a:r>
              <a:rPr lang="en-US"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/>
              <a:t>H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 for the overall reaction will be equal to the sum of the enthalpy changes for the individual steps.”</a:t>
            </a:r>
            <a:endParaRPr/>
          </a:p>
        </p:txBody>
      </p:sp>
      <p:pic>
        <p:nvPicPr>
          <p:cNvPr id="483" name="Google Shape;48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5633" y="0"/>
            <a:ext cx="4126367" cy="5293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e2e33986d8_0_23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Enthalpy</a:t>
            </a:r>
            <a:endParaRPr/>
          </a:p>
        </p:txBody>
      </p:sp>
      <p:sp>
        <p:nvSpPr>
          <p:cNvPr id="490" name="Google Shape;490;g1e2e33986d8_0_23"/>
          <p:cNvSpPr txBox="1"/>
          <p:nvPr>
            <p:ph idx="1" type="body"/>
          </p:nvPr>
        </p:nvSpPr>
        <p:spPr>
          <a:xfrm>
            <a:off x="1524000" y="16002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Enthalpy is an extensive property, meaning it depends on the amount of sample you have.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Δ</a:t>
            </a:r>
            <a:r>
              <a:rPr i="1" lang="en-US" sz="3200"/>
              <a:t>H</a:t>
            </a:r>
            <a:r>
              <a:rPr lang="en-US" sz="3200"/>
              <a:t> for a reaction in the forward direction is equal in size, but opposite in sign, to Δ</a:t>
            </a:r>
            <a:r>
              <a:rPr i="1" lang="en-US" sz="3200"/>
              <a:t>H</a:t>
            </a:r>
            <a:r>
              <a:rPr lang="en-US" sz="3200"/>
              <a:t> for the reverse reaction.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/>
              <a:t>If a reaction is multiplied by any number, the Δ H should also be multiplied by that number.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496" name="Google Shape;496;p36"/>
          <p:cNvSpPr txBox="1"/>
          <p:nvPr>
            <p:ph idx="1" type="body"/>
          </p:nvPr>
        </p:nvSpPr>
        <p:spPr>
          <a:xfrm>
            <a:off x="649275" y="1253325"/>
            <a:ext cx="10018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Given: 				H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(s) </a:t>
            </a:r>
            <a:r>
              <a:rPr lang="en-US"/>
              <a:t>🡪 H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(l) 			          			</a:t>
            </a:r>
            <a:r>
              <a:rPr lang="en-US" sz="2800">
                <a:latin typeface="Noto Sans Symbols"/>
                <a:ea typeface="Noto Sans Symbols"/>
                <a:cs typeface="Noto Sans Symbols"/>
                <a:sym typeface="Noto Sans Symbols"/>
              </a:rPr>
              <a:t>ΔΗ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/>
              <a:t>=6.01KJ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						CH</a:t>
            </a:r>
            <a:r>
              <a:rPr baseline="-25000" lang="en-US"/>
              <a:t>4(g)</a:t>
            </a:r>
            <a:r>
              <a:rPr lang="en-US"/>
              <a:t>+2O</a:t>
            </a:r>
            <a:r>
              <a:rPr baseline="-25000" lang="en-US"/>
              <a:t>2(g)</a:t>
            </a:r>
            <a:r>
              <a:rPr lang="en-US"/>
              <a:t>🡪CO</a:t>
            </a:r>
            <a:r>
              <a:rPr baseline="-25000" lang="en-US"/>
              <a:t>2(g)</a:t>
            </a:r>
            <a:r>
              <a:rPr lang="en-US"/>
              <a:t>+2H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(l)	</a:t>
            </a:r>
            <a:r>
              <a:rPr lang="en-US" sz="2800"/>
              <a:t>     ΔH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°</a:t>
            </a:r>
            <a:r>
              <a:rPr lang="en-US" sz="2800"/>
              <a:t>=-</a:t>
            </a:r>
            <a:r>
              <a:rPr lang="en-US"/>
              <a:t>890.4KJ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Calculate the heat of reaction of: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					 2CH</a:t>
            </a:r>
            <a:r>
              <a:rPr baseline="-25000" lang="en-US"/>
              <a:t>4(g)</a:t>
            </a:r>
            <a:r>
              <a:rPr lang="en-US"/>
              <a:t>+4O</a:t>
            </a:r>
            <a:r>
              <a:rPr baseline="-25000" lang="en-US"/>
              <a:t>2(g)</a:t>
            </a:r>
            <a:r>
              <a:rPr lang="en-US"/>
              <a:t>🡪2CO</a:t>
            </a:r>
            <a:r>
              <a:rPr baseline="-25000" lang="en-US"/>
              <a:t>2(g)</a:t>
            </a:r>
            <a:r>
              <a:rPr lang="en-US"/>
              <a:t>+ 4H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(s)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497" name="Google Shape;497;p36"/>
          <p:cNvSpPr txBox="1"/>
          <p:nvPr/>
        </p:nvSpPr>
        <p:spPr>
          <a:xfrm>
            <a:off x="201386" y="3462335"/>
            <a:ext cx="11800114" cy="830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Multiply equation 2 by 2: </a:t>
            </a:r>
            <a:r>
              <a:rPr baseline="-25000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2CH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4(g)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+ 4O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2(g)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🡪2CO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2(g)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+4H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(l)	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ΔH=2(-890.4KJ) 	</a:t>
            </a:r>
            <a:endParaRPr/>
          </a:p>
        </p:txBody>
      </p:sp>
      <p:sp>
        <p:nvSpPr>
          <p:cNvPr id="498" name="Google Shape;498;p36"/>
          <p:cNvSpPr txBox="1"/>
          <p:nvPr/>
        </p:nvSpPr>
        <p:spPr>
          <a:xfrm>
            <a:off x="201386" y="3923504"/>
            <a:ext cx="11636828" cy="738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Reverse quadruple equation 1:     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4H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(l)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4H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aseline="-25000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(s)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				</a:t>
            </a:r>
            <a:r>
              <a:rPr lang="en-US" sz="24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ΔΗ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=-4(6.01KJ)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6"/>
          <p:cNvSpPr txBox="1"/>
          <p:nvPr/>
        </p:nvSpPr>
        <p:spPr>
          <a:xfrm>
            <a:off x="201386" y="4893464"/>
            <a:ext cx="89154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Combine new equations :  	      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2(-890.4)+-4(6.01)    =   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-1804.84kJ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e2e33986d8_0_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Another Example</a:t>
            </a:r>
            <a:endParaRPr/>
          </a:p>
        </p:txBody>
      </p:sp>
      <p:sp>
        <p:nvSpPr>
          <p:cNvPr id="506" name="Google Shape;506;g1e2e33986d8_0_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Overall Reaction: CS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(l) + 3O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 → CO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 + 2SO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</a:t>
            </a:r>
            <a:endParaRPr sz="2800">
              <a:solidFill>
                <a:srgbClr val="454545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C(s) + 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 → CO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 		∆H= -395 kJ/mol</a:t>
            </a:r>
            <a:b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</a:b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 S(s) + 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 → SO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(g) 		∆H= -295 kJ/mol</a:t>
            </a:r>
            <a:b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</a:b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C(s) + 2S(s) → CS</a:t>
            </a:r>
            <a:r>
              <a:rPr baseline="-25000" lang="en-US" sz="2800">
                <a:solidFill>
                  <a:srgbClr val="454545"/>
                </a:solidFill>
                <a:highlight>
                  <a:srgbClr val="FFFFFF"/>
                </a:highlight>
              </a:rPr>
              <a:t>2</a:t>
            </a: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</a:rPr>
              <a:t>(l) 		∆H= +90 kJ/mol</a:t>
            </a:r>
            <a:endParaRPr sz="2800">
              <a:solidFill>
                <a:srgbClr val="45454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1e2e33986d8_0_29"/>
          <p:cNvSpPr/>
          <p:nvPr/>
        </p:nvSpPr>
        <p:spPr>
          <a:xfrm>
            <a:off x="7412600" y="1815275"/>
            <a:ext cx="879300" cy="66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g1e2e33986d8_0_29"/>
          <p:cNvSpPr/>
          <p:nvPr/>
        </p:nvSpPr>
        <p:spPr>
          <a:xfrm>
            <a:off x="4977450" y="2477975"/>
            <a:ext cx="879300" cy="66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1e2e33986d8_0_29"/>
          <p:cNvSpPr/>
          <p:nvPr/>
        </p:nvSpPr>
        <p:spPr>
          <a:xfrm>
            <a:off x="8571525" y="1815275"/>
            <a:ext cx="879300" cy="6627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1e2e33986d8_0_29"/>
          <p:cNvSpPr/>
          <p:nvPr/>
        </p:nvSpPr>
        <p:spPr>
          <a:xfrm>
            <a:off x="4977450" y="2925500"/>
            <a:ext cx="879300" cy="6627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1e2e33986d8_0_29"/>
          <p:cNvSpPr txBox="1"/>
          <p:nvPr/>
        </p:nvSpPr>
        <p:spPr>
          <a:xfrm>
            <a:off x="1948125" y="4061825"/>
            <a:ext cx="84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2S(s) + 2O</a:t>
            </a:r>
            <a:r>
              <a:rPr baseline="-25000" lang="en-US" sz="280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(g)	→ 2SO</a:t>
            </a:r>
            <a:r>
              <a:rPr baseline="-25000" lang="en-US" sz="280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(g) 	∆H= -295 kJ/mol x 2</a:t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2" name="Google Shape;512;g1e2e33986d8_0_29"/>
          <p:cNvCxnSpPr/>
          <p:nvPr/>
        </p:nvCxnSpPr>
        <p:spPr>
          <a:xfrm flipH="1" rot="10800000">
            <a:off x="2386450" y="3217750"/>
            <a:ext cx="8247000" cy="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3" name="Google Shape;513;g1e2e33986d8_0_29"/>
          <p:cNvSpPr/>
          <p:nvPr/>
        </p:nvSpPr>
        <p:spPr>
          <a:xfrm>
            <a:off x="4902550" y="1789175"/>
            <a:ext cx="879300" cy="6627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1e2e33986d8_0_29"/>
          <p:cNvSpPr/>
          <p:nvPr/>
        </p:nvSpPr>
        <p:spPr>
          <a:xfrm>
            <a:off x="4977450" y="3467600"/>
            <a:ext cx="879300" cy="6627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e2e33986d8_0_29"/>
          <p:cNvSpPr txBox="1"/>
          <p:nvPr/>
        </p:nvSpPr>
        <p:spPr>
          <a:xfrm>
            <a:off x="1948125" y="4793275"/>
            <a:ext cx="84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CS</a:t>
            </a:r>
            <a:r>
              <a:rPr baseline="-25000" lang="en-US" sz="2800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(l) →  C(s) + 2O</a:t>
            </a:r>
            <a:r>
              <a:rPr baseline="-25000" lang="en-US" sz="2800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accent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(g) 	∆H= -90 kJ/mol 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6" name="Google Shape;516;g1e2e33986d8_0_29"/>
          <p:cNvCxnSpPr/>
          <p:nvPr/>
        </p:nvCxnSpPr>
        <p:spPr>
          <a:xfrm flipH="1" rot="10800000">
            <a:off x="2522625" y="3639788"/>
            <a:ext cx="8247000" cy="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7" name="Google Shape;517;g1e2e33986d8_0_29"/>
          <p:cNvSpPr txBox="1"/>
          <p:nvPr/>
        </p:nvSpPr>
        <p:spPr>
          <a:xfrm>
            <a:off x="2051800" y="5773625"/>
            <a:ext cx="84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>
                <a:solidFill>
                  <a:srgbClr val="454545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-395 + 2(-295) - 90 = -1075kJ/mol</a:t>
            </a:r>
            <a:endParaRPr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9fdf460a59_0_19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523" name="Google Shape;523;g29fdf460a59_0_198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29fdf460a59_0_198"/>
          <p:cNvSpPr txBox="1"/>
          <p:nvPr/>
        </p:nvSpPr>
        <p:spPr>
          <a:xfrm>
            <a:off x="303125" y="1740975"/>
            <a:ext cx="11650800" cy="3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formation of water: 		2H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+ 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→ 2H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O(l)   			ΔH = -571.6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formation of carbon dioxide: C(s) + 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→ CO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			ΔH= -393.5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enthalpy of formation of glucose: 6C(s)+6H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(g)+3O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(g)→C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(s) 		ΔH = -1271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+ 6O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6CO</a:t>
            </a:r>
            <a:r>
              <a:rPr baseline="-25000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6H</a:t>
            </a:r>
            <a:r>
              <a:rPr baseline="-25000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glucose:		      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(s)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6C(s)+6H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(g)+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3O</a:t>
            </a:r>
            <a:r>
              <a:rPr b="1"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ΔH =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1271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6x carbon dioxide:		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C(s) + </a:t>
            </a:r>
            <a:r>
              <a:rPr b="1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6CO</a:t>
            </a:r>
            <a:r>
              <a:rPr baseline="-25000"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(g)	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ΔH=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6(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-393.5 kJ/mol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3x water: 				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+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 → 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6H</a:t>
            </a:r>
            <a:r>
              <a:rPr baseline="-25000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O(l)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				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 = </a:t>
            </a:r>
            <a:r>
              <a:rPr lang="en-US" sz="24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3(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-571.6 kJ/mol</a:t>
            </a:r>
            <a:r>
              <a:rPr lang="en-US" sz="24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u="sng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																		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 = -2804 kJ/mol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a0423385f7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530" name="Google Shape;530;g2a0423385f7_0_0"/>
          <p:cNvSpPr txBox="1"/>
          <p:nvPr/>
        </p:nvSpPr>
        <p:spPr>
          <a:xfrm>
            <a:off x="6605753" y="1690688"/>
            <a:ext cx="518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2a0423385f7_0_0"/>
          <p:cNvSpPr txBox="1"/>
          <p:nvPr/>
        </p:nvSpPr>
        <p:spPr>
          <a:xfrm>
            <a:off x="359250" y="1224675"/>
            <a:ext cx="33111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energy is released when one mole of sugar is burned in a system like the human body?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g2a0423385f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575" y="2908293"/>
            <a:ext cx="1214374" cy="18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a0423385f7_0_0"/>
          <p:cNvSpPr txBox="1"/>
          <p:nvPr/>
        </p:nvSpPr>
        <p:spPr>
          <a:xfrm>
            <a:off x="4018325" y="1785975"/>
            <a:ext cx="81738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6CO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+ 6H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 = P-R = [6(-393.5) +6(-285.8)] - [-1260 + 6(0)] = -2815.8kJ/mol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ΔH = BB-BF = [5(347)+5(467)+7(358) +7(413)+6(498) ] - [12(799) + 12(467)] = -2737 kJ/mol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Google Shape;534;g2a0423385f7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6724" y="4519825"/>
            <a:ext cx="20574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g2a0423385f7_0_0"/>
          <p:cNvSpPr txBox="1"/>
          <p:nvPr/>
        </p:nvSpPr>
        <p:spPr>
          <a:xfrm>
            <a:off x="4781575" y="4468450"/>
            <a:ext cx="17733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C-C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5O-H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7C-O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7C-H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g2a0423385f7_0_0"/>
          <p:cNvSpPr txBox="1"/>
          <p:nvPr/>
        </p:nvSpPr>
        <p:spPr>
          <a:xfrm>
            <a:off x="6386650" y="4401100"/>
            <a:ext cx="43662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Recall that bond energies are average values and are at most, “approximate” 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en-US" sz="24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System and Surroundings</a:t>
            </a:r>
            <a:endParaRPr/>
          </a:p>
        </p:txBody>
      </p:sp>
      <p:pic>
        <p:nvPicPr>
          <p:cNvPr descr="05_03" id="175" name="Google Shape;17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66" l="0" r="0" t="0"/>
          <a:stretch/>
        </p:blipFill>
        <p:spPr>
          <a:xfrm>
            <a:off x="1540328" y="1246414"/>
            <a:ext cx="4343400" cy="48278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4"/>
          <p:cNvSpPr txBox="1"/>
          <p:nvPr>
            <p:ph idx="2" type="body"/>
          </p:nvPr>
        </p:nvSpPr>
        <p:spPr>
          <a:xfrm>
            <a:off x="6172200" y="1877786"/>
            <a:ext cx="4495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system</a:t>
            </a:r>
            <a:r>
              <a:rPr lang="en-US"/>
              <a:t> includes the molecules we want to study (here, the hydrogen and oxygen molecules).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surroundings </a:t>
            </a:r>
            <a:r>
              <a:rPr lang="en-US"/>
              <a:t>are everything else (here, the cylinder and piston).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7"/>
          <p:cNvSpPr txBox="1"/>
          <p:nvPr>
            <p:ph type="title"/>
          </p:nvPr>
        </p:nvSpPr>
        <p:spPr>
          <a:xfrm>
            <a:off x="2362200" y="228600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542" name="Google Shape;542;p37"/>
          <p:cNvSpPr txBox="1"/>
          <p:nvPr>
            <p:ph idx="1" type="body"/>
          </p:nvPr>
        </p:nvSpPr>
        <p:spPr>
          <a:xfrm>
            <a:off x="1933903" y="1534885"/>
            <a:ext cx="9411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ΔHrxn using Hess’ Law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543" name="Google Shape;543;p37"/>
          <p:cNvPicPr preferRelativeResize="0"/>
          <p:nvPr/>
        </p:nvPicPr>
        <p:blipFill rotWithShape="1">
          <a:blip r:embed="rId3">
            <a:alphaModFix/>
          </a:blip>
          <a:srcRect b="2286" l="0" r="50607" t="0"/>
          <a:stretch/>
        </p:blipFill>
        <p:spPr>
          <a:xfrm>
            <a:off x="7925004" y="1871321"/>
            <a:ext cx="3622196" cy="377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Systems</a:t>
            </a:r>
            <a:endParaRPr/>
          </a:p>
        </p:txBody>
      </p:sp>
      <p:sp>
        <p:nvSpPr>
          <p:cNvPr id="182" name="Google Shape;182;p5"/>
          <p:cNvSpPr txBox="1"/>
          <p:nvPr>
            <p:ph idx="1" type="body"/>
          </p:nvPr>
        </p:nvSpPr>
        <p:spPr>
          <a:xfrm>
            <a:off x="1524000" y="14478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open system </a:t>
            </a:r>
            <a:r>
              <a:rPr lang="en-US"/>
              <a:t>allows for energy  and mass to change, like an open cup of coffee or beaker.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</a:t>
            </a:r>
            <a:r>
              <a:rPr lang="en-US">
                <a:solidFill>
                  <a:srgbClr val="FF0000"/>
                </a:solidFill>
              </a:rPr>
              <a:t>closed system </a:t>
            </a:r>
            <a:r>
              <a:rPr lang="en-US"/>
              <a:t>allows for changes in energy only, like a closed coffee cup or beaker.</a:t>
            </a:r>
            <a:endParaRPr/>
          </a:p>
        </p:txBody>
      </p:sp>
      <p:pic>
        <p:nvPicPr>
          <p:cNvPr descr="Image result for open system" id="183" name="Google Shape;1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6444" y="3140075"/>
            <a:ext cx="5899111" cy="264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Systems</a:t>
            </a:r>
            <a:endParaRPr/>
          </a:p>
        </p:txBody>
      </p:sp>
      <p:sp>
        <p:nvSpPr>
          <p:cNvPr id="189" name="Google Shape;189;p6"/>
          <p:cNvSpPr txBox="1"/>
          <p:nvPr>
            <p:ph idx="1" type="body"/>
          </p:nvPr>
        </p:nvSpPr>
        <p:spPr>
          <a:xfrm>
            <a:off x="1524000" y="1447800"/>
            <a:ext cx="9144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 </a:t>
            </a:r>
            <a:r>
              <a:rPr lang="en-US">
                <a:solidFill>
                  <a:srgbClr val="FF0000"/>
                </a:solidFill>
              </a:rPr>
              <a:t>isolated system </a:t>
            </a:r>
            <a:r>
              <a:rPr lang="en-US"/>
              <a:t>doesn’t allow any change in temperature or heat to occur, like a perfect calorimeter.</a:t>
            </a:r>
            <a:endParaRPr/>
          </a:p>
        </p:txBody>
      </p:sp>
      <p:pic>
        <p:nvPicPr>
          <p:cNvPr descr="Image result for isolated system" id="190" name="Google Shape;1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775" y="2373077"/>
            <a:ext cx="7562396" cy="3559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Changes in Internal Energy</a:t>
            </a:r>
            <a:endParaRPr/>
          </a:p>
        </p:txBody>
      </p:sp>
      <p:pic>
        <p:nvPicPr>
          <p:cNvPr descr="05_07a" id="197" name="Google Shape;197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271" y="1524000"/>
            <a:ext cx="3684814" cy="437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>
            <p:ph idx="2" type="body"/>
          </p:nvPr>
        </p:nvSpPr>
        <p:spPr>
          <a:xfrm>
            <a:off x="6172200" y="1524000"/>
            <a:ext cx="4495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When energy is exchanged between the system and the surroundings, it is exchanged as either heat (</a:t>
            </a:r>
            <a:r>
              <a:rPr i="1" lang="en-US"/>
              <a:t>q</a:t>
            </a:r>
            <a:r>
              <a:rPr lang="en-US"/>
              <a:t>) or work (</a:t>
            </a:r>
            <a:r>
              <a:rPr i="1" lang="en-US"/>
              <a:t>w</a:t>
            </a:r>
            <a:r>
              <a:rPr lang="en-US"/>
              <a:t>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20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i="1" lang="en-US" sz="3200">
                <a:solidFill>
                  <a:srgbClr val="FF0000"/>
                </a:solidFill>
              </a:rPr>
              <a:t>E</a:t>
            </a:r>
            <a:r>
              <a:rPr lang="en-US" sz="3200">
                <a:solidFill>
                  <a:srgbClr val="FF0000"/>
                </a:solidFill>
              </a:rPr>
              <a:t> = </a:t>
            </a:r>
            <a:r>
              <a:rPr i="1" lang="en-US" sz="3200">
                <a:solidFill>
                  <a:srgbClr val="FF0000"/>
                </a:solidFill>
              </a:rPr>
              <a:t>q</a:t>
            </a:r>
            <a:r>
              <a:rPr lang="en-US" sz="3200">
                <a:solidFill>
                  <a:srgbClr val="FF0000"/>
                </a:solidFill>
              </a:rPr>
              <a:t> + </a:t>
            </a:r>
            <a:r>
              <a:rPr i="1" lang="en-US" sz="3200">
                <a:solidFill>
                  <a:srgbClr val="FF0000"/>
                </a:solidFill>
              </a:rPr>
              <a:t>w</a:t>
            </a:r>
            <a:endParaRPr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type="title"/>
          </p:nvPr>
        </p:nvSpPr>
        <p:spPr>
          <a:xfrm>
            <a:off x="2136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Energy</a:t>
            </a:r>
            <a:endParaRPr/>
          </a:p>
        </p:txBody>
      </p:sp>
      <p:sp>
        <p:nvSpPr>
          <p:cNvPr id="205" name="Google Shape;205;p8"/>
          <p:cNvSpPr txBox="1"/>
          <p:nvPr>
            <p:ph idx="1" type="body"/>
          </p:nvPr>
        </p:nvSpPr>
        <p:spPr>
          <a:xfrm>
            <a:off x="653143" y="1524000"/>
            <a:ext cx="11136086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ability of the system to do work or transfer heat.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First Law of Thermodynamics </a:t>
            </a:r>
            <a:r>
              <a:rPr lang="en-US"/>
              <a:t>Energy may be transferred, but not created or destroyed (Conservation of Energy)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7596" y="3150733"/>
            <a:ext cx="5977618" cy="2702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2019-09-04T15:16:27Z</dcterms:created>
  <dc:creator>Administrator</dc:creator>
</cp:coreProperties>
</file>