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4" r:id="rId53"/>
    <p:sldId id="315" r:id="rId54"/>
    <p:sldId id="316" r:id="rId55"/>
    <p:sldId id="317" r:id="rId56"/>
    <p:sldId id="318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1" r:id="rId68"/>
    <p:sldId id="332" r:id="rId69"/>
    <p:sldId id="333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3" r:id="rId96"/>
    <p:sldId id="364" r:id="rId97"/>
    <p:sldId id="365" r:id="rId98"/>
    <p:sldId id="366" r:id="rId99"/>
    <p:sldId id="368" r:id="rId100"/>
    <p:sldId id="402" r:id="rId101"/>
    <p:sldId id="370" r:id="rId102"/>
    <p:sldId id="404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88" r:id="rId121"/>
    <p:sldId id="403" r:id="rId122"/>
    <p:sldId id="390" r:id="rId123"/>
    <p:sldId id="391" r:id="rId124"/>
    <p:sldId id="392" r:id="rId125"/>
    <p:sldId id="395" r:id="rId126"/>
    <p:sldId id="396" r:id="rId127"/>
    <p:sldId id="397" r:id="rId128"/>
    <p:sldId id="399" r:id="rId129"/>
    <p:sldId id="400" r:id="rId130"/>
  </p:sldIdLst>
  <p:sldSz cx="9144000" cy="5143500" type="screen16x9"/>
  <p:notesSz cx="6858000" cy="9144000"/>
  <p:embeddedFontLst>
    <p:embeddedFont>
      <p:font typeface="Shadows Into Light" panose="020B0604020202020204" charset="0"/>
      <p:regular r:id="rId132"/>
    </p:embeddedFont>
    <p:embeddedFont>
      <p:font typeface="Calibri" panose="020F0502020204030204" pitchFamily="34" charset="0"/>
      <p:regular r:id="rId133"/>
      <p:bold r:id="rId134"/>
      <p:italic r:id="rId135"/>
      <p:boldItalic r:id="rId136"/>
    </p:embeddedFont>
    <p:embeddedFont>
      <p:font typeface="Walter Turncoat" panose="020B0604020202020204" charset="0"/>
      <p:regular r:id="rId1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DA8699-EAEA-4584-A32C-69B554F3EBD4}">
  <a:tblStyle styleId="{F3DA8699-EAEA-4584-A32C-69B554F3EB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42" autoAdjust="0"/>
  </p:normalViewPr>
  <p:slideViewPr>
    <p:cSldViewPr snapToGrid="0">
      <p:cViewPr>
        <p:scale>
          <a:sx n="100" d="100"/>
          <a:sy n="100" d="100"/>
        </p:scale>
        <p:origin x="876" y="-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font" Target="fonts/font2.fntdata"/><Relationship Id="rId138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font" Target="fonts/font3.fntdata"/><Relationship Id="rId13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font" Target="fonts/font1.fntdata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notesMaster" Target="notesMasters/notesMaster1.xml"/><Relationship Id="rId136" Type="http://schemas.openxmlformats.org/officeDocument/2006/relationships/font" Target="fonts/font5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00d25849a_7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00d25849a_7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e9048c1b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e9048c1b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487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88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2867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57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236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953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934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93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785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8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52a18a0f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52a18a0f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7654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034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230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955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3686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333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8665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128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220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4699f6121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4699f6121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261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52a18a0f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52a18a0f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6103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969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14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2869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934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558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1889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4D910-556B-934F-8F25-1B78A765DAAE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3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52a18a0f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52a18a0f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52a18a0f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52a18a0f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65a8dd8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65a8dd8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65a8dd80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65a8dd80c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65a8dd80c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65a8dd80c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65a8dd80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65a8dd80c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65a8dd80c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65a8dd80c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00d25849a_7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00d25849a_7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65a8dd80c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65a8dd80c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65a8dd80c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65a8dd80c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e9048c1b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e9048c1b7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e9048c1b7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e9048c1b7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65a8dd80c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65a8dd80c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65a8dd80c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65a8dd80c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65a8dd80c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65a8dd80c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65a8dd80c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65a8dd80c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65a8dd80c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65a8dd80c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65a8dd80c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65a8dd80c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220032e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220032e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65a8dd80c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65a8dd80c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65a8dd80c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65a8dd80c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a57799543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a57799543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65a8dd80c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65a8dd80c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e9048c1b7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e9048c1b7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65a8dd80c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65a8dd80c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65a8dd80c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65a8dd80c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65a8dd80c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65a8dd80c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65a8dd80c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65a8dd80c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65a8dd80c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65a8dd80c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5220032e5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5220032e5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65a8dd80c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465a8dd80c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65a8dd80c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65a8dd80c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ae9048c1b7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ae9048c1b7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a370d53f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a370d53f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65a8dd80c_1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465a8dd80c_1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57799543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57799543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65a8dd80c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465a8dd80c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465a8dd80c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465a8dd80c_1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465a8dd80c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465a8dd80c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65a8dd80c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465a8dd80c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e9048c1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e9048c1b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ae9048c1b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ae9048c1b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ae9048c1b7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ae9048c1b7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e9048c1b7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e9048c1b7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ae9048c1b7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ae9048c1b7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ae9048c1b7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ae9048c1b7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ae9048c1b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ae9048c1b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46720ea40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46720ea40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57799543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57799543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a57799543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a57799543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ae9048c1b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ae9048c1b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quickly spiral into the middle of the atom and destroy the atom and he knew this wasn’t the case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e9048c1b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e9048c1b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ae9048c1b7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ae9048c1b7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ae9048c1b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ae9048c1b7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ae9048c1b7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ae9048c1b7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57799543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57799543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a57799543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a57799543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a57799543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a57799543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a57799543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a57799543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57799543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57799543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57799543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57799543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a57799543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a57799543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e9048c1b7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e9048c1b7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46720ea40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46720ea40f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46720ea40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46720ea40f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46720ea40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46720ea40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46720ea40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46720ea40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46720ea40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46720ea40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4699f6121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4699f6121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4699f612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4699f612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a57799543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a57799543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ae9048c1b7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ae9048c1b7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4699f6121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4699f6121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5220032e5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5220032e5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4699f6121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4699f6121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4699f6121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4699f6121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4699f6121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4699f6121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4699f6121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4699f6121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4699f6121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4699f6121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4699f6121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4699f6121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4699f6121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4699f6121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4699f6121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4699f6121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4699f6121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4699f6121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4699f6121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4699f6121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5220032e5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5220032e5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699f6121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699f6121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4699f6121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4699f6121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4699f6121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4699f6121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4699f6121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4699f6121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4699f6121f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4699f6121f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46b83c30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46b83c30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46b83c307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46b83c307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46b83c307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46b83c307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46b83c307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46b83c307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4699f6121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4699f6121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75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382020" y="1565753"/>
            <a:ext cx="8442566" cy="31628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hadows Into Light"/>
              <a:buNone/>
              <a:defRPr sz="36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1034700" y="322400"/>
            <a:ext cx="67854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You should be able to: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FDC580-2382-46AA-BFA0-7D935CA2788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7F6B4-F096-48FD-BF2E-7FE9D2D605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C580-2382-46AA-BFA0-7D935CA2788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F6B4-F096-48FD-BF2E-7FE9D2D605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579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7850" y="261000"/>
            <a:ext cx="6890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Shadows Into Light"/>
              <a:buNone/>
              <a:defRPr sz="42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515" y="87359"/>
            <a:ext cx="1153886" cy="105826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6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Subatomic particles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4196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Describe Rutherford’s gold foil experiment and the conclusions he made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64" y="1330780"/>
            <a:ext cx="7707086" cy="3394472"/>
          </a:xfrm>
        </p:spPr>
        <p:txBody>
          <a:bodyPr vert="horz" anchor="t">
            <a:normAutofit fontScale="925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Construct electron configurations using sublevels.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Describe the Heisenberg Uncertainty Principle.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Describe the shape of electron orbitals.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Explain and utilize </a:t>
            </a:r>
            <a:r>
              <a:rPr lang="en-US" dirty="0" err="1"/>
              <a:t>Aufbau</a:t>
            </a:r>
            <a:r>
              <a:rPr lang="en-US" dirty="0"/>
              <a:t> and Hund's Rules.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997458" y="0"/>
            <a:ext cx="6634734" cy="11338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accent1"/>
                </a:solidFill>
              </a:rPr>
              <a:t>If there are 7 principle energy levels of a </a:t>
            </a:r>
            <a:r>
              <a:rPr lang="en-US" sz="2100" dirty="0">
                <a:solidFill>
                  <a:schemeClr val="accent1"/>
                </a:solidFill>
              </a:rPr>
              <a:t>B</a:t>
            </a:r>
            <a:r>
              <a:rPr lang="en-US" sz="2100" dirty="0">
                <a:solidFill>
                  <a:schemeClr val="accent1"/>
                </a:solidFill>
              </a:rPr>
              <a:t>ohr diagram, how many transitions are there that would emit light?</a:t>
            </a:r>
          </a:p>
          <a:p>
            <a:pPr marL="0" indent="0">
              <a:buNone/>
            </a:pPr>
            <a:endParaRPr lang="en-US" sz="2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accent1"/>
                </a:solidFill>
              </a:rPr>
              <a:t>Does that correlate to the number of possible lines in a spectra?</a:t>
            </a:r>
            <a:endParaRPr lang="en-US" sz="21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Image result for line spectr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0" y="1731264"/>
            <a:ext cx="2235611" cy="28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ohr diagram 7 lev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88" y="2138934"/>
            <a:ext cx="2979738" cy="22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258" y="230827"/>
            <a:ext cx="5600700" cy="85725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Quantum Mechanical Model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418"/>
            <a:ext cx="8223662" cy="3016333"/>
          </a:xfrm>
        </p:spPr>
        <p:txBody>
          <a:bodyPr>
            <a:normAutofit fontScale="85000" lnSpcReduction="10000"/>
          </a:bodyPr>
          <a:lstStyle/>
          <a:p>
            <a:pPr marL="2743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Schrodinger</a:t>
            </a:r>
            <a:r>
              <a:rPr lang="en-US" dirty="0">
                <a:solidFill>
                  <a:srgbClr val="FF0000"/>
                </a:solidFill>
              </a:rPr>
              <a:t>, de </a:t>
            </a:r>
            <a:r>
              <a:rPr lang="en-US" dirty="0" err="1">
                <a:solidFill>
                  <a:srgbClr val="FF0000"/>
                </a:solidFill>
              </a:rPr>
              <a:t>Brogli</a:t>
            </a:r>
            <a:r>
              <a:rPr lang="en-US" dirty="0">
                <a:solidFill>
                  <a:srgbClr val="FF0000"/>
                </a:solidFill>
              </a:rPr>
              <a:t>, and </a:t>
            </a:r>
            <a:r>
              <a:rPr lang="en-US" dirty="0" smtClean="0">
                <a:solidFill>
                  <a:srgbClr val="FF0000"/>
                </a:solidFill>
              </a:rPr>
              <a:t>Heisenberg </a:t>
            </a:r>
            <a:r>
              <a:rPr lang="en-US" dirty="0"/>
              <a:t>s</a:t>
            </a:r>
            <a:r>
              <a:rPr lang="en-US" dirty="0" smtClean="0"/>
              <a:t>olved </a:t>
            </a:r>
            <a:r>
              <a:rPr lang="en-US" dirty="0"/>
              <a:t>mathematical equations to describe the behavior of e</a:t>
            </a:r>
            <a:r>
              <a:rPr lang="en-US" baseline="30000" dirty="0"/>
              <a:t>-</a:t>
            </a:r>
            <a:r>
              <a:rPr lang="en-US" dirty="0"/>
              <a:t> in the H atom as being both particle and wavelike, which lead to the </a:t>
            </a:r>
            <a:r>
              <a:rPr lang="en-US" dirty="0">
                <a:solidFill>
                  <a:srgbClr val="FF0000"/>
                </a:solidFill>
              </a:rPr>
              <a:t>quantum mechanical model</a:t>
            </a:r>
            <a:r>
              <a:rPr lang="en-US" dirty="0"/>
              <a:t>. The QMM specifies that each e</a:t>
            </a:r>
            <a:r>
              <a:rPr lang="en-US" baseline="30000" dirty="0"/>
              <a:t>-</a:t>
            </a:r>
            <a:r>
              <a:rPr lang="en-US" dirty="0"/>
              <a:t> has a specific energy, however, they do not follow a specific path. Instead, there are areas of probable e</a:t>
            </a:r>
            <a:r>
              <a:rPr lang="en-US" baseline="30000" dirty="0"/>
              <a:t>-</a:t>
            </a:r>
            <a:r>
              <a:rPr lang="en-US" dirty="0"/>
              <a:t> location, which are called </a:t>
            </a:r>
            <a:r>
              <a:rPr lang="en-US" dirty="0">
                <a:solidFill>
                  <a:srgbClr val="FF0000"/>
                </a:solidFill>
              </a:rPr>
              <a:t>orbitals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39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Quantum Mechanical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76" y="1698914"/>
            <a:ext cx="8090975" cy="2738974"/>
          </a:xfrm>
        </p:spPr>
        <p:txBody>
          <a:bodyPr/>
          <a:lstStyle/>
          <a:p>
            <a:pPr marL="27432" indent="0">
              <a:buNone/>
            </a:pPr>
            <a:r>
              <a:rPr lang="en-US" dirty="0"/>
              <a:t>The scientists chose to study the hydrogen e</a:t>
            </a:r>
            <a:r>
              <a:rPr lang="en-US" baseline="30000" dirty="0"/>
              <a:t>-</a:t>
            </a:r>
            <a:r>
              <a:rPr lang="en-US" dirty="0"/>
              <a:t> with the lowest energy (ground state), which they labeled </a:t>
            </a:r>
            <a:r>
              <a:rPr lang="en-US" dirty="0">
                <a:solidFill>
                  <a:srgbClr val="FF0000"/>
                </a:solidFill>
              </a:rPr>
              <a:t>1s. </a:t>
            </a:r>
            <a:r>
              <a:rPr lang="en-US" dirty="0"/>
              <a:t>They found that the e</a:t>
            </a:r>
            <a:r>
              <a:rPr lang="en-US" baseline="30000" dirty="0"/>
              <a:t>-</a:t>
            </a:r>
            <a:r>
              <a:rPr lang="en-US" dirty="0"/>
              <a:t> is moving but not necessarily in circles. </a:t>
            </a:r>
          </a:p>
        </p:txBody>
      </p:sp>
    </p:spTree>
    <p:extLst>
      <p:ext uri="{BB962C8B-B14F-4D97-AF65-F5344CB8AC3E}">
        <p14:creationId xmlns:p14="http://schemas.microsoft.com/office/powerpoint/2010/main" val="24474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Heisenberg Uncertainty Principle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768"/>
            <a:ext cx="7467600" cy="3282696"/>
          </a:xfrm>
        </p:spPr>
        <p:txBody>
          <a:bodyPr/>
          <a:lstStyle/>
          <a:p>
            <a:pPr marL="2743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It’s impossible </a:t>
            </a:r>
            <a:r>
              <a:rPr lang="en-US" dirty="0">
                <a:solidFill>
                  <a:srgbClr val="FF0000"/>
                </a:solidFill>
              </a:rPr>
              <a:t>to know both the location of an e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and its velocity (speed) at the same time</a:t>
            </a:r>
            <a:r>
              <a:rPr lang="en-US" dirty="0"/>
              <a:t>. It is more probable to find an e</a:t>
            </a:r>
            <a:r>
              <a:rPr lang="en-US" baseline="30000" dirty="0"/>
              <a:t>-</a:t>
            </a:r>
            <a:r>
              <a:rPr lang="en-US" dirty="0"/>
              <a:t> near the nucleus. The size of the 1s orbital is described as the radius of a sphere that encloses 90% of the total e</a:t>
            </a:r>
            <a:r>
              <a:rPr lang="en-US" baseline="30000" dirty="0"/>
              <a:t>-</a:t>
            </a:r>
            <a:r>
              <a:rPr lang="en-US" dirty="0"/>
              <a:t> probability.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06" y="2191512"/>
            <a:ext cx="914400" cy="13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Quantum Mechanical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016240" cy="33558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These calculations continued until they could describe any e</a:t>
            </a:r>
            <a:r>
              <a:rPr lang="en-US" baseline="30000" dirty="0"/>
              <a:t>-</a:t>
            </a:r>
            <a:r>
              <a:rPr lang="en-US" dirty="0"/>
              <a:t> from any element. The first number for the electron represents the row that the element can be found in. This is the energy level.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letter represents the sublevel the electron is in, based on area of the periodic table. It will tell you the shape of the orbital. (s is spherical, p is lobes and d has 2 lobes).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superscript represents the number of electrons in that sublevel.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 p d orbitals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66138"/>
            <a:ext cx="5953778" cy="2571750"/>
          </a:xfrm>
        </p:spPr>
      </p:pic>
    </p:spTree>
    <p:extLst>
      <p:ext uri="{BB962C8B-B14F-4D97-AF65-F5344CB8AC3E}">
        <p14:creationId xmlns:p14="http://schemas.microsoft.com/office/powerpoint/2010/main" val="8538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 orbitals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85" y="1932432"/>
            <a:ext cx="5287529" cy="2043689"/>
          </a:xfrm>
        </p:spPr>
      </p:pic>
    </p:spTree>
    <p:extLst>
      <p:ext uri="{BB962C8B-B14F-4D97-AF65-F5344CB8AC3E}">
        <p14:creationId xmlns:p14="http://schemas.microsoft.com/office/powerpoint/2010/main" val="42489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 orbitals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58" y="1616690"/>
            <a:ext cx="4458462" cy="2962233"/>
          </a:xfrm>
        </p:spPr>
      </p:pic>
    </p:spTree>
    <p:extLst>
      <p:ext uri="{BB962C8B-B14F-4D97-AF65-F5344CB8AC3E}">
        <p14:creationId xmlns:p14="http://schemas.microsoft.com/office/powerpoint/2010/main" val="1400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59" y="377952"/>
            <a:ext cx="5928809" cy="4239149"/>
          </a:xfrm>
        </p:spPr>
      </p:pic>
    </p:spTree>
    <p:extLst>
      <p:ext uri="{BB962C8B-B14F-4D97-AF65-F5344CB8AC3E}">
        <p14:creationId xmlns:p14="http://schemas.microsoft.com/office/powerpoint/2010/main" val="18510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Subatomic Particles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04"/>
            <a:ext cx="7309104" cy="2731008"/>
          </a:xfrm>
        </p:spPr>
        <p:txBody>
          <a:bodyPr/>
          <a:lstStyle/>
          <a:p>
            <a:pPr marL="27432" indent="0">
              <a:buNone/>
            </a:pPr>
            <a:r>
              <a:rPr lang="en-US" sz="2400" b="1" i="1" dirty="0"/>
              <a:t>Give the row number and sublevel of each of the following elements:</a:t>
            </a:r>
            <a:endParaRPr lang="en-US" sz="2400" dirty="0"/>
          </a:p>
          <a:p>
            <a:pPr marL="27432" indent="0">
              <a:buNone/>
            </a:pPr>
            <a:r>
              <a:rPr lang="en-US" sz="2400" b="1" i="1" dirty="0"/>
              <a:t>	a. Fluorine</a:t>
            </a:r>
            <a:endParaRPr lang="en-US" sz="2400" dirty="0"/>
          </a:p>
          <a:p>
            <a:pPr marL="27432" indent="0">
              <a:buNone/>
            </a:pPr>
            <a:r>
              <a:rPr lang="en-US" sz="2400" b="1" i="1" dirty="0"/>
              <a:t>	b. Carbon</a:t>
            </a:r>
            <a:endParaRPr lang="en-US" sz="2400" dirty="0"/>
          </a:p>
          <a:p>
            <a:pPr marL="27432" indent="0">
              <a:buNone/>
            </a:pPr>
            <a:r>
              <a:rPr lang="en-US" sz="2400" b="1" i="1" dirty="0"/>
              <a:t>	c. Manganese</a:t>
            </a:r>
            <a:endParaRPr lang="en-US" sz="2400" dirty="0"/>
          </a:p>
          <a:p>
            <a:pPr marL="27432" indent="0">
              <a:buNone/>
            </a:pPr>
            <a:r>
              <a:rPr lang="en-US" sz="2400" b="1" i="1" dirty="0"/>
              <a:t>	d. Sodium</a:t>
            </a:r>
            <a:endParaRPr lang="en-US" sz="2400" dirty="0"/>
          </a:p>
          <a:p>
            <a:pPr marL="27432" indent="0">
              <a:buNone/>
            </a:pPr>
            <a:r>
              <a:rPr lang="en-US" sz="2400" b="1" i="1" dirty="0"/>
              <a:t>	e. Phosphorous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28492" y="3842237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4427" y="3009871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2p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0202" y="3386629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4427" y="2593659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2p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493" y="4302922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</a:t>
            </a:r>
            <a:r>
              <a:rPr lang="en-US" sz="1800" dirty="0">
                <a:solidFill>
                  <a:srgbClr val="FF0000"/>
                </a:solidFill>
              </a:rPr>
              <a:t>p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Aufbau</a:t>
            </a:r>
            <a:r>
              <a:rPr lang="en-US" dirty="0" smtClean="0">
                <a:solidFill>
                  <a:schemeClr val="accent1"/>
                </a:solidFill>
              </a:rPr>
              <a:t> Principle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584960"/>
            <a:ext cx="8339328" cy="3011424"/>
          </a:xfrm>
        </p:spPr>
        <p:txBody>
          <a:bodyPr>
            <a:normAutofit fontScale="85000" lnSpcReduction="20000"/>
          </a:bodyPr>
          <a:lstStyle/>
          <a:p>
            <a:pPr marL="27432" indent="0">
              <a:buNone/>
            </a:pPr>
            <a:r>
              <a:rPr lang="en-US" i="1" dirty="0" smtClean="0"/>
              <a:t>As </a:t>
            </a:r>
            <a:r>
              <a:rPr lang="en-US" i="1" dirty="0"/>
              <a:t>protons are added one by one to the nucleus to build up the elements, so are e</a:t>
            </a:r>
            <a:r>
              <a:rPr lang="en-US" i="1" baseline="30000" dirty="0"/>
              <a:t>-</a:t>
            </a:r>
            <a:r>
              <a:rPr lang="en-US" dirty="0"/>
              <a:t>. A new and more specific e</a:t>
            </a:r>
            <a:r>
              <a:rPr lang="en-US" baseline="30000" dirty="0"/>
              <a:t>-</a:t>
            </a:r>
            <a:r>
              <a:rPr lang="en-US" dirty="0"/>
              <a:t> configuration can be written using all the first three quantum letters. Here is the order to fill the orbitals: </a:t>
            </a:r>
            <a:endParaRPr lang="en-US" dirty="0" smtClean="0"/>
          </a:p>
          <a:p>
            <a:pPr marL="27432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2743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1s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2s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2p</a:t>
            </a:r>
            <a:r>
              <a:rPr lang="en-US" baseline="30000" dirty="0" smtClean="0">
                <a:solidFill>
                  <a:srgbClr val="FF0000"/>
                </a:solidFill>
              </a:rPr>
              <a:t>6 </a:t>
            </a:r>
            <a:r>
              <a:rPr lang="en-US" dirty="0" smtClean="0">
                <a:solidFill>
                  <a:srgbClr val="FF0000"/>
                </a:solidFill>
              </a:rPr>
              <a:t>3s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3p</a:t>
            </a:r>
            <a:r>
              <a:rPr lang="en-US" baseline="30000" dirty="0" smtClean="0">
                <a:solidFill>
                  <a:srgbClr val="FF0000"/>
                </a:solidFill>
              </a:rPr>
              <a:t>6 </a:t>
            </a:r>
            <a:r>
              <a:rPr lang="en-US" dirty="0" smtClean="0">
                <a:solidFill>
                  <a:srgbClr val="FF0000"/>
                </a:solidFill>
              </a:rPr>
              <a:t>4s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3d</a:t>
            </a:r>
            <a:r>
              <a:rPr lang="en-US" baseline="30000" dirty="0" smtClean="0">
                <a:solidFill>
                  <a:srgbClr val="FF0000"/>
                </a:solidFill>
              </a:rPr>
              <a:t>10 </a:t>
            </a:r>
            <a:r>
              <a:rPr lang="en-US" dirty="0" smtClean="0">
                <a:solidFill>
                  <a:srgbClr val="FF0000"/>
                </a:solidFill>
              </a:rPr>
              <a:t>4p</a:t>
            </a:r>
            <a:r>
              <a:rPr lang="en-US" baseline="30000" dirty="0" smtClean="0">
                <a:solidFill>
                  <a:srgbClr val="FF0000"/>
                </a:solidFill>
              </a:rPr>
              <a:t>6 </a:t>
            </a:r>
            <a:r>
              <a:rPr lang="en-US" dirty="0" smtClean="0">
                <a:solidFill>
                  <a:srgbClr val="FF0000"/>
                </a:solidFill>
              </a:rPr>
              <a:t>5s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4d</a:t>
            </a:r>
            <a:r>
              <a:rPr lang="en-US" baseline="30000" dirty="0" smtClean="0">
                <a:solidFill>
                  <a:srgbClr val="FF0000"/>
                </a:solidFill>
              </a:rPr>
              <a:t>10 </a:t>
            </a:r>
            <a:r>
              <a:rPr lang="en-US" dirty="0" smtClean="0">
                <a:solidFill>
                  <a:srgbClr val="FF0000"/>
                </a:solidFill>
              </a:rPr>
              <a:t>5p</a:t>
            </a:r>
            <a:r>
              <a:rPr lang="en-US" baseline="30000" dirty="0" smtClean="0">
                <a:solidFill>
                  <a:srgbClr val="FF0000"/>
                </a:solidFill>
              </a:rPr>
              <a:t>6 </a:t>
            </a:r>
            <a:r>
              <a:rPr lang="en-US" dirty="0" smtClean="0">
                <a:solidFill>
                  <a:srgbClr val="FF0000"/>
                </a:solidFill>
              </a:rPr>
              <a:t>6s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4f</a:t>
            </a:r>
            <a:r>
              <a:rPr lang="en-US" baseline="30000" dirty="0" smtClean="0">
                <a:solidFill>
                  <a:srgbClr val="FF0000"/>
                </a:solidFill>
              </a:rPr>
              <a:t>14 </a:t>
            </a:r>
            <a:r>
              <a:rPr lang="en-US" dirty="0" smtClean="0">
                <a:solidFill>
                  <a:srgbClr val="FF0000"/>
                </a:solidFill>
              </a:rPr>
              <a:t>5d</a:t>
            </a:r>
            <a:r>
              <a:rPr lang="en-US" baseline="30000" dirty="0" smtClean="0">
                <a:solidFill>
                  <a:srgbClr val="FF0000"/>
                </a:solidFill>
              </a:rPr>
              <a:t>10 </a:t>
            </a:r>
            <a:r>
              <a:rPr lang="en-US" dirty="0" smtClean="0">
                <a:solidFill>
                  <a:srgbClr val="FF0000"/>
                </a:solidFill>
              </a:rPr>
              <a:t>6p</a:t>
            </a:r>
            <a:r>
              <a:rPr lang="en-US" baseline="30000" dirty="0" smtClean="0">
                <a:solidFill>
                  <a:srgbClr val="FF0000"/>
                </a:solidFill>
              </a:rPr>
              <a:t>6 </a:t>
            </a:r>
            <a:r>
              <a:rPr lang="en-US" dirty="0" smtClean="0">
                <a:solidFill>
                  <a:srgbClr val="FF0000"/>
                </a:solidFill>
              </a:rPr>
              <a:t>7s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5f</a:t>
            </a:r>
            <a:r>
              <a:rPr lang="en-US" baseline="30000" dirty="0" smtClean="0">
                <a:solidFill>
                  <a:srgbClr val="FF0000"/>
                </a:solidFill>
              </a:rPr>
              <a:t>14 </a:t>
            </a:r>
            <a:r>
              <a:rPr lang="en-US" dirty="0" smtClean="0">
                <a:solidFill>
                  <a:srgbClr val="FF0000"/>
                </a:solidFill>
              </a:rPr>
              <a:t>6d</a:t>
            </a:r>
            <a:r>
              <a:rPr lang="en-US" baseline="30000" dirty="0" smtClean="0">
                <a:solidFill>
                  <a:srgbClr val="FF0000"/>
                </a:solidFill>
              </a:rPr>
              <a:t>10 </a:t>
            </a:r>
            <a:r>
              <a:rPr lang="en-US" dirty="0" smtClean="0">
                <a:solidFill>
                  <a:srgbClr val="FF0000"/>
                </a:solidFill>
              </a:rPr>
              <a:t>7p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36" y="1580664"/>
            <a:ext cx="8206740" cy="3150562"/>
          </a:xfrm>
        </p:spPr>
        <p:txBody>
          <a:bodyPr/>
          <a:lstStyle/>
          <a:p>
            <a:pPr marL="139700" indent="0">
              <a:buNone/>
            </a:pPr>
            <a:r>
              <a:rPr lang="en-US" sz="2400" dirty="0" smtClean="0"/>
              <a:t>The configuration for Be ends at 2s and the second element in. S it ends at 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Write everything before 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Be is 1s</a:t>
            </a:r>
            <a:r>
              <a:rPr lang="en-US" sz="2400" baseline="30000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2s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</a:p>
          <a:p>
            <a:r>
              <a:rPr lang="en-US" sz="2400" dirty="0" smtClean="0"/>
              <a:t>The configuration for Sulfur ends at 3p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 is </a:t>
            </a:r>
            <a:r>
              <a:rPr lang="en-US" sz="2400" dirty="0">
                <a:solidFill>
                  <a:schemeClr val="tx2"/>
                </a:solidFill>
              </a:rPr>
              <a:t>1s</a:t>
            </a:r>
            <a:r>
              <a:rPr lang="en-US" sz="2400" baseline="30000" dirty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2s</a:t>
            </a:r>
            <a:r>
              <a:rPr lang="en-US" sz="2400" baseline="30000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2p</a:t>
            </a:r>
            <a:r>
              <a:rPr lang="en-US" sz="2400" baseline="30000" dirty="0" smtClean="0">
                <a:solidFill>
                  <a:schemeClr val="tx2"/>
                </a:solidFill>
              </a:rPr>
              <a:t>6 </a:t>
            </a:r>
            <a:r>
              <a:rPr lang="en-US" sz="2400" dirty="0" smtClean="0">
                <a:solidFill>
                  <a:schemeClr val="tx2"/>
                </a:solidFill>
              </a:rPr>
              <a:t>3s</a:t>
            </a:r>
            <a:r>
              <a:rPr lang="en-US" sz="2400" baseline="30000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3p</a:t>
            </a:r>
            <a:r>
              <a:rPr lang="en-US" sz="2400" baseline="30000" dirty="0" smtClean="0">
                <a:solidFill>
                  <a:schemeClr val="tx2"/>
                </a:solidFill>
              </a:rPr>
              <a:t>4</a:t>
            </a:r>
            <a:endParaRPr lang="en-US" sz="2400" baseline="30000" dirty="0">
              <a:solidFill>
                <a:schemeClr val="tx2"/>
              </a:solidFill>
            </a:endParaRPr>
          </a:p>
          <a:p>
            <a:pPr lvl="1"/>
            <a:endParaRPr lang="en-US" sz="2400" baseline="30000" dirty="0"/>
          </a:p>
          <a:p>
            <a:pPr lvl="1"/>
            <a:endParaRPr lang="en-US" sz="2400" baseline="30000" dirty="0"/>
          </a:p>
          <a:p>
            <a:pPr lvl="1"/>
            <a:endParaRPr lang="en-US" sz="24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573275"/>
            <a:ext cx="2686050" cy="19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Problems?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354" y="1658112"/>
            <a:ext cx="7168896" cy="3038856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You will notice that it seems to skip around a lot and this is because this is the order of the periodic table. This shows that 4s is in fact a lower energy level than 3d and 4f is higher energy than many other sublevels in energy level five.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Orbital Energies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8" y="1566672"/>
            <a:ext cx="5543550" cy="3208588"/>
          </a:xfrm>
        </p:spPr>
      </p:pic>
    </p:spTree>
    <p:extLst>
      <p:ext uri="{BB962C8B-B14F-4D97-AF65-F5344CB8AC3E}">
        <p14:creationId xmlns:p14="http://schemas.microsoft.com/office/powerpoint/2010/main" val="35233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352" y="1914144"/>
            <a:ext cx="2804160" cy="29662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Using a diagram like the one to your left, it is easy to show the way 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fill the orbitals.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1475232"/>
            <a:ext cx="4483769" cy="3319272"/>
          </a:xfrm>
        </p:spPr>
      </p:pic>
    </p:spTree>
    <p:extLst>
      <p:ext uri="{BB962C8B-B14F-4D97-AF65-F5344CB8AC3E}">
        <p14:creationId xmlns:p14="http://schemas.microsoft.com/office/powerpoint/2010/main" val="2528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Hund’s</a:t>
            </a:r>
            <a:r>
              <a:rPr lang="en-US" dirty="0" smtClean="0">
                <a:solidFill>
                  <a:schemeClr val="accent1"/>
                </a:solidFill>
              </a:rPr>
              <a:t> Rule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42" y="1621536"/>
            <a:ext cx="8205216" cy="30114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Notice that Carbon’s 6</a:t>
            </a:r>
            <a:r>
              <a:rPr lang="en-US" baseline="30000" dirty="0"/>
              <a:t>th</a:t>
            </a:r>
            <a:r>
              <a:rPr lang="en-US" dirty="0"/>
              <a:t> arrow is in the second p orbital. </a:t>
            </a:r>
            <a:r>
              <a:rPr lang="en-US" dirty="0" err="1">
                <a:solidFill>
                  <a:schemeClr val="tx2"/>
                </a:solidFill>
              </a:rPr>
              <a:t>Hund’s</a:t>
            </a:r>
            <a:r>
              <a:rPr lang="en-US" dirty="0">
                <a:solidFill>
                  <a:schemeClr val="tx2"/>
                </a:solidFill>
              </a:rPr>
              <a:t> Rule </a:t>
            </a:r>
            <a:r>
              <a:rPr lang="en-US" dirty="0"/>
              <a:t>states the lowest energy configuration is one having the maximum number of unpaired electrons allowed by Pauli Principle in a particular set of </a:t>
            </a:r>
            <a:r>
              <a:rPr lang="en-US" dirty="0">
                <a:solidFill>
                  <a:schemeClr val="tx2"/>
                </a:solidFill>
              </a:rPr>
              <a:t>degenerate </a:t>
            </a:r>
            <a:r>
              <a:rPr lang="en-US" dirty="0"/>
              <a:t>orbitals. They should have parallel spins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In English? Put one up arrow in each box before any get two.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8" y="1511808"/>
            <a:ext cx="8534400" cy="3343656"/>
          </a:xfrm>
        </p:spPr>
        <p:txBody>
          <a:bodyPr/>
          <a:lstStyle/>
          <a:p>
            <a:r>
              <a:rPr lang="en-US" dirty="0" smtClean="0"/>
              <a:t>How many </a:t>
            </a:r>
            <a:r>
              <a:rPr lang="en-US" dirty="0"/>
              <a:t>u</a:t>
            </a:r>
            <a:r>
              <a:rPr lang="en-US" dirty="0" smtClean="0"/>
              <a:t>npaired electrons does nitrogen have?</a:t>
            </a:r>
          </a:p>
          <a:p>
            <a:endParaRPr lang="en-US" dirty="0"/>
          </a:p>
          <a:p>
            <a:pPr marL="27432" indent="0">
              <a:buNone/>
            </a:pPr>
            <a:endParaRPr lang="en-US" dirty="0"/>
          </a:p>
          <a:p>
            <a:r>
              <a:rPr lang="en-US" dirty="0"/>
              <a:t>How many unpaired electrons does nitrogen have?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07" b="24596"/>
          <a:stretch/>
        </p:blipFill>
        <p:spPr>
          <a:xfrm>
            <a:off x="1678675" y="2343912"/>
            <a:ext cx="5743575" cy="5143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6" b="36255"/>
          <a:stretch/>
        </p:blipFill>
        <p:spPr>
          <a:xfrm>
            <a:off x="1678675" y="3835908"/>
            <a:ext cx="5872305" cy="4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Valence electrons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609344"/>
            <a:ext cx="8363712" cy="2974848"/>
          </a:xfrm>
        </p:spPr>
        <p:txBody>
          <a:bodyPr>
            <a:normAutofit fontScale="85000" lnSpcReduction="10000"/>
          </a:bodyPr>
          <a:lstStyle/>
          <a:p>
            <a:pPr marL="27432" indent="0">
              <a:buNone/>
            </a:pPr>
            <a:r>
              <a:rPr lang="en-US" dirty="0"/>
              <a:t>Valence e</a:t>
            </a:r>
            <a:r>
              <a:rPr lang="en-US" baseline="30000" dirty="0"/>
              <a:t>-</a:t>
            </a:r>
            <a:r>
              <a:rPr lang="en-US" dirty="0"/>
              <a:t> are e</a:t>
            </a:r>
            <a:r>
              <a:rPr lang="en-US" baseline="30000" dirty="0"/>
              <a:t>-</a:t>
            </a:r>
            <a:r>
              <a:rPr lang="en-US" dirty="0"/>
              <a:t> in the outermost principal energy level. The rule still holds: the elements in the same group have the same number of valence e</a:t>
            </a:r>
            <a:r>
              <a:rPr lang="en-US" baseline="30000" dirty="0"/>
              <a:t>-</a:t>
            </a:r>
            <a:r>
              <a:rPr lang="en-US" dirty="0"/>
              <a:t>. Therefore, Nitrogen with a configuration of </a:t>
            </a: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>
                <a:solidFill>
                  <a:schemeClr val="tx2"/>
                </a:solidFill>
              </a:rPr>
              <a:t>2s</a:t>
            </a:r>
            <a:r>
              <a:rPr lang="en-US" baseline="30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2p</a:t>
            </a:r>
            <a:r>
              <a:rPr lang="en-US" baseline="30000" dirty="0" smtClean="0">
                <a:solidFill>
                  <a:schemeClr val="tx2"/>
                </a:solidFill>
              </a:rPr>
              <a:t>3</a:t>
            </a:r>
            <a:r>
              <a:rPr lang="en-US" baseline="30000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Phosphorous with a configuration of 1s</a:t>
            </a:r>
            <a:r>
              <a:rPr lang="en-US" baseline="30000" dirty="0"/>
              <a:t>2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2p</a:t>
            </a:r>
            <a:r>
              <a:rPr lang="en-US" baseline="30000" dirty="0"/>
              <a:t>6</a:t>
            </a:r>
            <a:r>
              <a:rPr lang="en-US" dirty="0">
                <a:solidFill>
                  <a:schemeClr val="tx2"/>
                </a:solidFill>
              </a:rPr>
              <a:t>3s</a:t>
            </a:r>
            <a:r>
              <a:rPr lang="en-US" baseline="30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3p</a:t>
            </a:r>
            <a:r>
              <a:rPr lang="en-US" baseline="30000" dirty="0">
                <a:solidFill>
                  <a:schemeClr val="tx2"/>
                </a:solidFill>
              </a:rPr>
              <a:t>3</a:t>
            </a:r>
            <a:r>
              <a:rPr lang="en-US" dirty="0"/>
              <a:t> both have 5 valence e</a:t>
            </a:r>
            <a:r>
              <a:rPr lang="en-US" baseline="30000" dirty="0"/>
              <a:t>-</a:t>
            </a:r>
            <a:r>
              <a:rPr lang="en-US" dirty="0"/>
              <a:t> because they are both in group 15.</a:t>
            </a:r>
          </a:p>
          <a:p>
            <a:pPr marL="27432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should be able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428751"/>
            <a:ext cx="8314944" cy="3165872"/>
          </a:xfrm>
        </p:spPr>
        <p:txBody>
          <a:bodyPr vert="horz" anchor="t"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Construct </a:t>
            </a:r>
            <a:r>
              <a:rPr lang="en-US" dirty="0"/>
              <a:t>electron configurations using sublevels.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Describe the Heisenberg Uncertainty Principle.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Describe the shape of electron orbitals.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Explain and utilize Aufbau and Hund's Rules.</a:t>
            </a:r>
          </a:p>
        </p:txBody>
      </p:sp>
    </p:spTree>
    <p:extLst>
      <p:ext uri="{BB962C8B-B14F-4D97-AF65-F5344CB8AC3E}">
        <p14:creationId xmlns:p14="http://schemas.microsoft.com/office/powerpoint/2010/main" val="34172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/>
              <a:t>Identify the subatomic particles of an atom (proton, neutron, and electron) </a:t>
            </a:r>
            <a:endParaRPr/>
          </a:p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/>
              <a:t>Determine the number of protons, neutrons, electrons in a neutral atom </a:t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Electron Configurations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3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485901"/>
            <a:ext cx="8534400" cy="3295649"/>
          </a:xfrm>
        </p:spPr>
        <p:txBody>
          <a:bodyPr vert="horz" anchor="t"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Construct electron configurations using sublevels for ions including exceptions to </a:t>
            </a:r>
            <a:r>
              <a:rPr lang="en-US" dirty="0" err="1"/>
              <a:t>Aufbau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Understand and utilize the noble gas short cut.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Label atoms as diamagnetic or paramagnetic.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Define nodes and isoelectric pairs of atoms.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321040" cy="3319272"/>
          </a:xfrm>
        </p:spPr>
        <p:txBody>
          <a:bodyPr/>
          <a:lstStyle/>
          <a:p>
            <a:pPr marL="139700" indent="0">
              <a:buNone/>
            </a:pPr>
            <a:r>
              <a:rPr lang="en-US" sz="2000" dirty="0" smtClean="0"/>
              <a:t>Remember, when ions form, electrons are added and subtracted to the valence shell!</a:t>
            </a:r>
          </a:p>
          <a:p>
            <a:pPr lvl="1"/>
            <a:r>
              <a:rPr lang="en-US" sz="2000" dirty="0" smtClean="0"/>
              <a:t>Fluorine is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1s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>
                <a:solidFill>
                  <a:schemeClr val="tx2"/>
                </a:solidFill>
              </a:rPr>
              <a:t>2s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 smtClean="0">
                <a:solidFill>
                  <a:schemeClr val="tx2"/>
                </a:solidFill>
              </a:rPr>
              <a:t>2p</a:t>
            </a:r>
            <a:r>
              <a:rPr lang="en-US" sz="2000" baseline="30000" dirty="0" smtClean="0">
                <a:solidFill>
                  <a:schemeClr val="tx2"/>
                </a:solidFill>
              </a:rPr>
              <a:t>5 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r>
              <a:rPr lang="en-US" sz="2000" dirty="0" smtClean="0"/>
              <a:t>The F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is </a:t>
            </a:r>
            <a:r>
              <a:rPr lang="en-US" sz="2000" dirty="0">
                <a:solidFill>
                  <a:schemeClr val="tx2"/>
                </a:solidFill>
              </a:rPr>
              <a:t>1s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>
                <a:solidFill>
                  <a:schemeClr val="tx2"/>
                </a:solidFill>
              </a:rPr>
              <a:t>2s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>
                <a:solidFill>
                  <a:schemeClr val="tx2"/>
                </a:solidFill>
              </a:rPr>
              <a:t>2p</a:t>
            </a:r>
            <a:r>
              <a:rPr lang="en-US" sz="2000" baseline="30000" dirty="0">
                <a:solidFill>
                  <a:schemeClr val="tx2"/>
                </a:solidFill>
              </a:rPr>
              <a:t>6 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r>
              <a:rPr lang="en-US" sz="2000" dirty="0" smtClean="0"/>
              <a:t>Manganese is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1s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>
                <a:solidFill>
                  <a:schemeClr val="tx2"/>
                </a:solidFill>
              </a:rPr>
              <a:t>2s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>
                <a:solidFill>
                  <a:schemeClr val="tx2"/>
                </a:solidFill>
              </a:rPr>
              <a:t>2p</a:t>
            </a:r>
            <a:r>
              <a:rPr lang="en-US" sz="2000" baseline="30000" dirty="0">
                <a:solidFill>
                  <a:schemeClr val="tx2"/>
                </a:solidFill>
              </a:rPr>
              <a:t>6 </a:t>
            </a:r>
            <a:r>
              <a:rPr lang="en-US" sz="2000" dirty="0">
                <a:solidFill>
                  <a:schemeClr val="tx2"/>
                </a:solidFill>
              </a:rPr>
              <a:t>3s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>
                <a:solidFill>
                  <a:schemeClr val="tx2"/>
                </a:solidFill>
              </a:rPr>
              <a:t>3p</a:t>
            </a:r>
            <a:r>
              <a:rPr lang="en-US" sz="2000" baseline="30000" dirty="0">
                <a:solidFill>
                  <a:schemeClr val="tx2"/>
                </a:solidFill>
              </a:rPr>
              <a:t>6 </a:t>
            </a:r>
            <a:r>
              <a:rPr lang="en-US" sz="2000" dirty="0">
                <a:solidFill>
                  <a:schemeClr val="tx2"/>
                </a:solidFill>
              </a:rPr>
              <a:t>4s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 smtClean="0">
                <a:solidFill>
                  <a:schemeClr val="tx2"/>
                </a:solidFill>
              </a:rPr>
              <a:t>3d</a:t>
            </a:r>
            <a:r>
              <a:rPr lang="en-US" sz="2000" baseline="30000" dirty="0" smtClean="0">
                <a:solidFill>
                  <a:schemeClr val="tx2"/>
                </a:solidFill>
              </a:rPr>
              <a:t>5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r>
              <a:rPr lang="en-US" sz="2000" dirty="0" smtClean="0"/>
              <a:t>The Mn</a:t>
            </a:r>
            <a:r>
              <a:rPr lang="en-US" sz="2000" baseline="30000" dirty="0" smtClean="0"/>
              <a:t>+2 </a:t>
            </a:r>
            <a:r>
              <a:rPr lang="en-US" sz="2000" dirty="0" smtClean="0"/>
              <a:t>ion is </a:t>
            </a:r>
            <a:r>
              <a:rPr lang="en-US" sz="2000" dirty="0" smtClean="0">
                <a:solidFill>
                  <a:schemeClr val="tx2"/>
                </a:solidFill>
              </a:rPr>
              <a:t>1s</a:t>
            </a:r>
            <a:r>
              <a:rPr lang="en-US" sz="2000" baseline="30000" dirty="0" smtClean="0">
                <a:solidFill>
                  <a:schemeClr val="tx2"/>
                </a:solidFill>
              </a:rPr>
              <a:t>2 </a:t>
            </a:r>
            <a:r>
              <a:rPr lang="en-US" sz="2000" dirty="0">
                <a:solidFill>
                  <a:schemeClr val="tx2"/>
                </a:solidFill>
              </a:rPr>
              <a:t>2s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>
                <a:solidFill>
                  <a:schemeClr val="tx2"/>
                </a:solidFill>
              </a:rPr>
              <a:t>2p</a:t>
            </a:r>
            <a:r>
              <a:rPr lang="en-US" sz="2000" baseline="30000" dirty="0">
                <a:solidFill>
                  <a:schemeClr val="tx2"/>
                </a:solidFill>
              </a:rPr>
              <a:t>6 </a:t>
            </a:r>
            <a:r>
              <a:rPr lang="en-US" sz="2000" dirty="0">
                <a:solidFill>
                  <a:schemeClr val="tx2"/>
                </a:solidFill>
              </a:rPr>
              <a:t>3s</a:t>
            </a:r>
            <a:r>
              <a:rPr lang="en-US" sz="2000" baseline="30000" dirty="0">
                <a:solidFill>
                  <a:schemeClr val="tx2"/>
                </a:solidFill>
              </a:rPr>
              <a:t>2 </a:t>
            </a:r>
            <a:r>
              <a:rPr lang="en-US" sz="2000" dirty="0">
                <a:solidFill>
                  <a:schemeClr val="tx2"/>
                </a:solidFill>
              </a:rPr>
              <a:t>3p</a:t>
            </a:r>
            <a:r>
              <a:rPr lang="en-US" sz="2000" baseline="30000" dirty="0">
                <a:solidFill>
                  <a:schemeClr val="tx2"/>
                </a:solidFill>
              </a:rPr>
              <a:t>6 </a:t>
            </a:r>
            <a:r>
              <a:rPr lang="en-US" sz="2000" dirty="0" smtClean="0">
                <a:solidFill>
                  <a:schemeClr val="tx2"/>
                </a:solidFill>
              </a:rPr>
              <a:t>3d</a:t>
            </a:r>
            <a:r>
              <a:rPr lang="en-US" sz="2000" baseline="30000" dirty="0" smtClean="0">
                <a:solidFill>
                  <a:schemeClr val="tx2"/>
                </a:solidFill>
              </a:rPr>
              <a:t>5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3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Noble Gas Short Cut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50" y="1488186"/>
            <a:ext cx="8465126" cy="3655314"/>
          </a:xfrm>
        </p:spPr>
        <p:txBody>
          <a:bodyPr/>
          <a:lstStyle/>
          <a:p>
            <a:pPr marL="139700" lvl="0" indent="0">
              <a:buNone/>
            </a:pPr>
            <a:r>
              <a:rPr lang="en-US" dirty="0" smtClean="0"/>
              <a:t>Larger </a:t>
            </a:r>
            <a:r>
              <a:rPr lang="en-US" dirty="0"/>
              <a:t>elements will have extremely long configurations. A shortcut is to use noble gas configurations. So Sodium has 11e- and a configuration of </a:t>
            </a: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/>
              <a:t>1</a:t>
            </a:r>
            <a:r>
              <a:rPr lang="en-US" dirty="0" smtClean="0"/>
              <a:t> </a:t>
            </a:r>
            <a:r>
              <a:rPr lang="en-US" dirty="0"/>
              <a:t>or [Ne]3s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Isoelectronic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232"/>
            <a:ext cx="8467344" cy="3380232"/>
          </a:xfrm>
        </p:spPr>
        <p:txBody>
          <a:bodyPr>
            <a:normAutofit lnSpcReduction="10000"/>
          </a:bodyPr>
          <a:lstStyle/>
          <a:p>
            <a:pPr marL="139700" lvl="0" indent="0">
              <a:buNone/>
            </a:pPr>
            <a:r>
              <a:rPr lang="en-US" dirty="0" smtClean="0"/>
              <a:t>When </a:t>
            </a:r>
            <a:r>
              <a:rPr lang="en-US" dirty="0"/>
              <a:t>two ions or atoms have the same number of electrons. </a:t>
            </a:r>
            <a:r>
              <a:rPr lang="en-US" u="sng" dirty="0"/>
              <a:t>Example: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and K</a:t>
            </a:r>
            <a:r>
              <a:rPr lang="en-US" baseline="30000" dirty="0"/>
              <a:t>+1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Argon:			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1s</a:t>
            </a:r>
            <a:r>
              <a:rPr lang="en-US" baseline="30000" dirty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2s</a:t>
            </a:r>
            <a:r>
              <a:rPr lang="en-US" baseline="30000" dirty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2p</a:t>
            </a:r>
            <a:r>
              <a:rPr lang="en-US" baseline="30000" dirty="0">
                <a:solidFill>
                  <a:schemeClr val="tx2"/>
                </a:solidFill>
              </a:rPr>
              <a:t>6 </a:t>
            </a:r>
            <a:r>
              <a:rPr lang="en-US" dirty="0">
                <a:solidFill>
                  <a:schemeClr val="tx2"/>
                </a:solidFill>
              </a:rPr>
              <a:t>3s</a:t>
            </a:r>
            <a:r>
              <a:rPr lang="en-US" baseline="30000" dirty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3p</a:t>
            </a:r>
            <a:r>
              <a:rPr lang="en-US" baseline="30000" dirty="0">
                <a:solidFill>
                  <a:schemeClr val="tx2"/>
                </a:solidFill>
              </a:rPr>
              <a:t>6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Potassium: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1s</a:t>
            </a:r>
            <a:r>
              <a:rPr lang="en-US" baseline="30000" dirty="0" smtClean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2s</a:t>
            </a:r>
            <a:r>
              <a:rPr lang="en-US" baseline="30000" dirty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2p</a:t>
            </a:r>
            <a:r>
              <a:rPr lang="en-US" baseline="30000" dirty="0">
                <a:solidFill>
                  <a:schemeClr val="tx2"/>
                </a:solidFill>
              </a:rPr>
              <a:t>6 </a:t>
            </a:r>
            <a:r>
              <a:rPr lang="en-US" dirty="0">
                <a:solidFill>
                  <a:schemeClr val="tx2"/>
                </a:solidFill>
              </a:rPr>
              <a:t>3s</a:t>
            </a:r>
            <a:r>
              <a:rPr lang="en-US" baseline="30000" dirty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3p</a:t>
            </a:r>
            <a:r>
              <a:rPr lang="en-US" baseline="30000" dirty="0">
                <a:solidFill>
                  <a:schemeClr val="tx2"/>
                </a:solidFill>
              </a:rPr>
              <a:t>6 </a:t>
            </a:r>
            <a:r>
              <a:rPr lang="en-US" dirty="0" smtClean="0">
                <a:solidFill>
                  <a:schemeClr val="tx2"/>
                </a:solidFill>
              </a:rPr>
              <a:t>4s</a:t>
            </a:r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Potassium Ion:		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1s</a:t>
            </a:r>
            <a:r>
              <a:rPr lang="en-US" baseline="30000" dirty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2s</a:t>
            </a:r>
            <a:r>
              <a:rPr lang="en-US" baseline="30000" dirty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2p</a:t>
            </a:r>
            <a:r>
              <a:rPr lang="en-US" baseline="30000" dirty="0">
                <a:solidFill>
                  <a:schemeClr val="tx2"/>
                </a:solidFill>
              </a:rPr>
              <a:t>6 </a:t>
            </a:r>
            <a:r>
              <a:rPr lang="en-US" dirty="0">
                <a:solidFill>
                  <a:schemeClr val="tx2"/>
                </a:solidFill>
              </a:rPr>
              <a:t>3s</a:t>
            </a:r>
            <a:r>
              <a:rPr lang="en-US" baseline="30000" dirty="0">
                <a:solidFill>
                  <a:schemeClr val="tx2"/>
                </a:solidFill>
              </a:rPr>
              <a:t>2 </a:t>
            </a:r>
            <a:r>
              <a:rPr lang="en-US" dirty="0">
                <a:solidFill>
                  <a:schemeClr val="tx2"/>
                </a:solidFill>
              </a:rPr>
              <a:t>3p</a:t>
            </a:r>
            <a:r>
              <a:rPr lang="en-US" baseline="30000" dirty="0">
                <a:solidFill>
                  <a:schemeClr val="tx2"/>
                </a:solidFill>
              </a:rPr>
              <a:t>6 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Magnetism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1808"/>
            <a:ext cx="8607552" cy="3343656"/>
          </a:xfrm>
        </p:spPr>
        <p:txBody>
          <a:bodyPr/>
          <a:lstStyle/>
          <a:p>
            <a:pPr lvl="0"/>
            <a:r>
              <a:rPr lang="en-US" dirty="0" err="1">
                <a:solidFill>
                  <a:srgbClr val="FF0000"/>
                </a:solidFill>
              </a:rPr>
              <a:t>Paramagnetism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/>
              <a:t>A type of induced magnetism associated with </a:t>
            </a:r>
            <a:r>
              <a:rPr lang="en-US" u="sng" dirty="0"/>
              <a:t>unpaired </a:t>
            </a:r>
            <a:r>
              <a:rPr lang="en-US" dirty="0"/>
              <a:t>electrons that cause a substance to be </a:t>
            </a:r>
            <a:r>
              <a:rPr lang="en-US" u="sng" dirty="0"/>
              <a:t>attracted</a:t>
            </a:r>
            <a:r>
              <a:rPr lang="en-US" dirty="0"/>
              <a:t> to the inducing electric field. 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Diamagnetism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/>
              <a:t>a type of magnetic field associated with </a:t>
            </a:r>
            <a:r>
              <a:rPr lang="en-US" u="sng" dirty="0"/>
              <a:t>paired</a:t>
            </a:r>
            <a:r>
              <a:rPr lang="en-US" dirty="0"/>
              <a:t> electrons that cause a substance to be </a:t>
            </a:r>
            <a:r>
              <a:rPr lang="en-US" u="sng" dirty="0"/>
              <a:t>repelled</a:t>
            </a:r>
            <a:r>
              <a:rPr lang="en-US" dirty="0"/>
              <a:t> from the inducing electric plate.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14350"/>
            <a:ext cx="3771900" cy="4073308"/>
          </a:xfrm>
        </p:spPr>
      </p:pic>
    </p:spTree>
    <p:extLst>
      <p:ext uri="{BB962C8B-B14F-4D97-AF65-F5344CB8AC3E}">
        <p14:creationId xmlns:p14="http://schemas.microsoft.com/office/powerpoint/2010/main" val="17407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should be able to: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463039"/>
            <a:ext cx="8631936" cy="3340609"/>
          </a:xfrm>
        </p:spPr>
        <p:txBody>
          <a:bodyPr vert="horz" anchor="t"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Construct </a:t>
            </a:r>
            <a:r>
              <a:rPr lang="en-US" dirty="0"/>
              <a:t>electron configurations using sublevels for ions including exceptions to </a:t>
            </a:r>
            <a:r>
              <a:rPr lang="en-US" dirty="0" err="1"/>
              <a:t>Aufbau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Understand and utilize the noble gas short cut.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Label atoms as diamagnetic or paramagnetic.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Define nodes and isoelectric pairs of atoms.</a:t>
            </a:r>
          </a:p>
        </p:txBody>
      </p:sp>
    </p:spTree>
    <p:extLst>
      <p:ext uri="{BB962C8B-B14F-4D97-AF65-F5344CB8AC3E}">
        <p14:creationId xmlns:p14="http://schemas.microsoft.com/office/powerpoint/2010/main" val="4007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514350"/>
            <a:ext cx="5772150" cy="4127136"/>
          </a:xfrm>
        </p:spPr>
      </p:pic>
    </p:spTree>
    <p:extLst>
      <p:ext uri="{BB962C8B-B14F-4D97-AF65-F5344CB8AC3E}">
        <p14:creationId xmlns:p14="http://schemas.microsoft.com/office/powerpoint/2010/main" val="34998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Subatomic Particles</a:t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713" y="1667250"/>
            <a:ext cx="5633775" cy="28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469" y="1736300"/>
            <a:ext cx="2483355" cy="27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the atom</a:t>
            </a:r>
            <a:endParaRPr/>
          </a:p>
        </p:txBody>
      </p:sp>
      <p:sp>
        <p:nvSpPr>
          <p:cNvPr id="189" name="Google Shape;189;p33"/>
          <p:cNvSpPr txBox="1"/>
          <p:nvPr/>
        </p:nvSpPr>
        <p:spPr>
          <a:xfrm>
            <a:off x="573075" y="1570650"/>
            <a:ext cx="46698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Nucleons = protons + neutrons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6244775" y="2571750"/>
            <a:ext cx="1836300" cy="1107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" name="Google Shape;191;p33"/>
          <p:cNvCxnSpPr/>
          <p:nvPr/>
        </p:nvCxnSpPr>
        <p:spPr>
          <a:xfrm>
            <a:off x="4634100" y="2101275"/>
            <a:ext cx="1610700" cy="100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2" name="Google Shape;1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7625" y="2926913"/>
            <a:ext cx="419050" cy="4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Parts of the </a:t>
            </a:r>
            <a:r>
              <a:rPr lang="en" dirty="0" smtClean="0"/>
              <a:t>atom</a:t>
            </a:r>
            <a:endParaRPr dirty="0"/>
          </a:p>
        </p:txBody>
      </p:sp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275" y="1518825"/>
            <a:ext cx="2877225" cy="322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11700" y="1518825"/>
            <a:ext cx="5560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Atoms are neutral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# of protons (+) = # of electrons (-)</a:t>
            </a:r>
            <a:endParaRPr/>
          </a:p>
        </p:txBody>
      </p:sp>
      <p:sp>
        <p:nvSpPr>
          <p:cNvPr id="200" name="Google Shape;200;p34"/>
          <p:cNvSpPr txBox="1"/>
          <p:nvPr/>
        </p:nvSpPr>
        <p:spPr>
          <a:xfrm>
            <a:off x="7153375" y="2816400"/>
            <a:ext cx="3042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+</a:t>
            </a:r>
            <a:endParaRPr sz="2200"/>
          </a:p>
        </p:txBody>
      </p:sp>
      <p:sp>
        <p:nvSpPr>
          <p:cNvPr id="201" name="Google Shape;201;p34"/>
          <p:cNvSpPr txBox="1"/>
          <p:nvPr/>
        </p:nvSpPr>
        <p:spPr>
          <a:xfrm>
            <a:off x="7429275" y="3113700"/>
            <a:ext cx="3042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+</a:t>
            </a:r>
            <a:endParaRPr sz="2200"/>
          </a:p>
        </p:txBody>
      </p:sp>
      <p:sp>
        <p:nvSpPr>
          <p:cNvPr id="202" name="Google Shape;202;p34"/>
          <p:cNvSpPr txBox="1"/>
          <p:nvPr/>
        </p:nvSpPr>
        <p:spPr>
          <a:xfrm>
            <a:off x="7054925" y="3142000"/>
            <a:ext cx="3042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+</a:t>
            </a:r>
            <a:endParaRPr sz="2200"/>
          </a:p>
        </p:txBody>
      </p:sp>
      <p:sp>
        <p:nvSpPr>
          <p:cNvPr id="203" name="Google Shape;203;p34"/>
          <p:cNvSpPr txBox="1"/>
          <p:nvPr/>
        </p:nvSpPr>
        <p:spPr>
          <a:xfrm>
            <a:off x="2122500" y="3261550"/>
            <a:ext cx="17616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+3 -3 = 0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Equal to the </a:t>
            </a:r>
            <a:r>
              <a:rPr lang="en" b="1" u="sng"/>
              <a:t>number of protons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Every element has its own atomic number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periodic table is arranged</a:t>
            </a:r>
            <a:br>
              <a:rPr lang="en"/>
            </a:br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Atomic Number</a:t>
            </a:r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397" y="3135500"/>
            <a:ext cx="5121225" cy="16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2050" y="3955025"/>
            <a:ext cx="23241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 Number</a:t>
            </a:r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Equal to the sum of the protons and the neutrons (whole number)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be written as carbon-12</a:t>
            </a:r>
            <a:endParaRPr/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397" y="3135500"/>
            <a:ext cx="5121225" cy="16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5025" y="3215750"/>
            <a:ext cx="23241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Find: # of Protons</a:t>
            </a:r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Look up atomic number on Periodic Table</a:t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/>
              <a:t>Ex.  Lithium has 3 protons   </a:t>
            </a:r>
            <a:br>
              <a:rPr lang="en"/>
            </a:b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150" y="3571175"/>
            <a:ext cx="1986675" cy="10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025" y="3962400"/>
            <a:ext cx="7239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the # of electrons</a:t>
            </a:r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# of electrons are equal to the # of protons in a neutral atom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Ex. Lithium has 3 electrons</a:t>
            </a:r>
            <a:br>
              <a:rPr lang="en"/>
            </a:br>
            <a:endParaRPr/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150" y="3571175"/>
            <a:ext cx="1986675" cy="10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025" y="3962400"/>
            <a:ext cx="7239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Rutherford’s model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 atom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Find: # of neutrons</a:t>
            </a:r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Protons + Neutrons = Mass 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# of neutrons = mass # - number of protons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Ex. Lithium has 4 neutrons </a:t>
            </a:r>
            <a:br>
              <a:rPr lang="en"/>
            </a:br>
            <a:r>
              <a:rPr lang="en"/>
              <a:t>   (</a:t>
            </a:r>
            <a:r>
              <a:rPr lang="en">
                <a:solidFill>
                  <a:srgbClr val="00FF00"/>
                </a:solidFill>
              </a:rPr>
              <a:t>7</a:t>
            </a:r>
            <a:r>
              <a:rPr lang="en"/>
              <a:t> – </a:t>
            </a:r>
            <a:r>
              <a:rPr lang="en">
                <a:solidFill>
                  <a:srgbClr val="FF0000"/>
                </a:solidFill>
              </a:rPr>
              <a:t>3</a:t>
            </a:r>
            <a:r>
              <a:rPr lang="en"/>
              <a:t>) = 4</a:t>
            </a:r>
            <a:br>
              <a:rPr lang="en"/>
            </a:br>
            <a:endParaRPr/>
          </a:p>
        </p:txBody>
      </p:sp>
      <p:pic>
        <p:nvPicPr>
          <p:cNvPr id="247" name="Google Shape;2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150" y="3571175"/>
            <a:ext cx="1986675" cy="10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025" y="3962400"/>
            <a:ext cx="7239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0"/>
          <p:cNvSpPr/>
          <p:nvPr/>
        </p:nvSpPr>
        <p:spPr>
          <a:xfrm>
            <a:off x="6539550" y="3480175"/>
            <a:ext cx="723900" cy="3981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do</a:t>
            </a:r>
            <a:endParaRPr/>
          </a:p>
        </p:txBody>
      </p:sp>
      <p:graphicFrame>
        <p:nvGraphicFramePr>
          <p:cNvPr id="255" name="Google Shape;255;p41"/>
          <p:cNvGraphicFramePr/>
          <p:nvPr/>
        </p:nvGraphicFramePr>
        <p:xfrm>
          <a:off x="344025" y="1715825"/>
          <a:ext cx="8364900" cy="2447155"/>
        </p:xfrm>
        <a:graphic>
          <a:graphicData uri="http://schemas.openxmlformats.org/drawingml/2006/table">
            <a:tbl>
              <a:tblPr>
                <a:noFill/>
                <a:tableStyleId>{F3DA8699-EAEA-4584-A32C-69B554F3EBD4}</a:tableStyleId>
              </a:tblPr>
              <a:tblGrid>
                <a:gridCol w="13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Element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Atomic #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Mass #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# of protons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# of neutrons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# of electrons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Boron (B)</a:t>
                      </a: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" name="Google Shape;256;p41"/>
          <p:cNvSpPr txBox="1"/>
          <p:nvPr/>
        </p:nvSpPr>
        <p:spPr>
          <a:xfrm>
            <a:off x="1959425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endParaRPr/>
          </a:p>
        </p:txBody>
      </p:sp>
      <p:sp>
        <p:nvSpPr>
          <p:cNvPr id="257" name="Google Shape;257;p41"/>
          <p:cNvSpPr txBox="1"/>
          <p:nvPr/>
        </p:nvSpPr>
        <p:spPr>
          <a:xfrm>
            <a:off x="3379675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11</a:t>
            </a:r>
            <a:endParaRPr/>
          </a:p>
        </p:txBody>
      </p:sp>
      <p:sp>
        <p:nvSpPr>
          <p:cNvPr id="258" name="Google Shape;258;p41"/>
          <p:cNvSpPr txBox="1"/>
          <p:nvPr/>
        </p:nvSpPr>
        <p:spPr>
          <a:xfrm>
            <a:off x="4799925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endParaRPr/>
          </a:p>
        </p:txBody>
      </p:sp>
      <p:sp>
        <p:nvSpPr>
          <p:cNvPr id="259" name="Google Shape;259;p41"/>
          <p:cNvSpPr txBox="1"/>
          <p:nvPr/>
        </p:nvSpPr>
        <p:spPr>
          <a:xfrm>
            <a:off x="6169613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/>
          </a:p>
        </p:txBody>
      </p:sp>
      <p:sp>
        <p:nvSpPr>
          <p:cNvPr id="260" name="Google Shape;260;p41"/>
          <p:cNvSpPr txBox="1"/>
          <p:nvPr/>
        </p:nvSpPr>
        <p:spPr>
          <a:xfrm>
            <a:off x="7539300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850" y="124100"/>
            <a:ext cx="1055450" cy="10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We do</a:t>
            </a:r>
            <a:endParaRPr/>
          </a:p>
        </p:txBody>
      </p:sp>
      <p:graphicFrame>
        <p:nvGraphicFramePr>
          <p:cNvPr id="267" name="Google Shape;267;p42"/>
          <p:cNvGraphicFramePr/>
          <p:nvPr/>
        </p:nvGraphicFramePr>
        <p:xfrm>
          <a:off x="344025" y="1715825"/>
          <a:ext cx="8364900" cy="2447155"/>
        </p:xfrm>
        <a:graphic>
          <a:graphicData uri="http://schemas.openxmlformats.org/drawingml/2006/table">
            <a:tbl>
              <a:tblPr>
                <a:noFill/>
                <a:tableStyleId>{F3DA8699-EAEA-4584-A32C-69B554F3EBD4}</a:tableStyleId>
              </a:tblPr>
              <a:tblGrid>
                <a:gridCol w="13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Element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Atomic #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Mass #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# of protons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# of neutrons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# of electrons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Phosphorus</a:t>
                      </a:r>
                      <a:r>
                        <a:rPr lang="en" sz="36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 (P)</a:t>
                      </a: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8" name="Google Shape;268;p42"/>
          <p:cNvSpPr txBox="1"/>
          <p:nvPr/>
        </p:nvSpPr>
        <p:spPr>
          <a:xfrm>
            <a:off x="1959425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15</a:t>
            </a:r>
            <a:endParaRPr/>
          </a:p>
        </p:txBody>
      </p:sp>
      <p:sp>
        <p:nvSpPr>
          <p:cNvPr id="269" name="Google Shape;269;p42"/>
          <p:cNvSpPr txBox="1"/>
          <p:nvPr/>
        </p:nvSpPr>
        <p:spPr>
          <a:xfrm>
            <a:off x="3379675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31</a:t>
            </a:r>
            <a:endParaRPr/>
          </a:p>
        </p:txBody>
      </p:sp>
      <p:sp>
        <p:nvSpPr>
          <p:cNvPr id="270" name="Google Shape;270;p42"/>
          <p:cNvSpPr txBox="1"/>
          <p:nvPr/>
        </p:nvSpPr>
        <p:spPr>
          <a:xfrm>
            <a:off x="4799925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15</a:t>
            </a:r>
            <a:endParaRPr/>
          </a:p>
        </p:txBody>
      </p:sp>
      <p:sp>
        <p:nvSpPr>
          <p:cNvPr id="271" name="Google Shape;271;p42"/>
          <p:cNvSpPr txBox="1"/>
          <p:nvPr/>
        </p:nvSpPr>
        <p:spPr>
          <a:xfrm>
            <a:off x="6169613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16</a:t>
            </a:r>
            <a:endParaRPr/>
          </a:p>
        </p:txBody>
      </p:sp>
      <p:sp>
        <p:nvSpPr>
          <p:cNvPr id="272" name="Google Shape;272;p42"/>
          <p:cNvSpPr txBox="1"/>
          <p:nvPr/>
        </p:nvSpPr>
        <p:spPr>
          <a:xfrm>
            <a:off x="7539300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15</a:t>
            </a:r>
            <a:endParaRPr/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450" y="123175"/>
            <a:ext cx="1055450" cy="10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do</a:t>
            </a:r>
            <a:endParaRPr/>
          </a:p>
        </p:txBody>
      </p:sp>
      <p:graphicFrame>
        <p:nvGraphicFramePr>
          <p:cNvPr id="279" name="Google Shape;279;p43"/>
          <p:cNvGraphicFramePr/>
          <p:nvPr/>
        </p:nvGraphicFramePr>
        <p:xfrm>
          <a:off x="344025" y="1715825"/>
          <a:ext cx="8364900" cy="2447155"/>
        </p:xfrm>
        <a:graphic>
          <a:graphicData uri="http://schemas.openxmlformats.org/drawingml/2006/table">
            <a:tbl>
              <a:tblPr>
                <a:noFill/>
                <a:tableStyleId>{F3DA8699-EAEA-4584-A32C-69B554F3EBD4}</a:tableStyleId>
              </a:tblPr>
              <a:tblGrid>
                <a:gridCol w="13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Element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Atomic #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Mass #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# of protons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# of neutrons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# of electrons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Barium (Ba)</a:t>
                      </a: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0" name="Google Shape;280;p43"/>
          <p:cNvSpPr txBox="1"/>
          <p:nvPr/>
        </p:nvSpPr>
        <p:spPr>
          <a:xfrm>
            <a:off x="1959425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56</a:t>
            </a:r>
            <a:endParaRPr/>
          </a:p>
        </p:txBody>
      </p:sp>
      <p:sp>
        <p:nvSpPr>
          <p:cNvPr id="281" name="Google Shape;281;p43"/>
          <p:cNvSpPr txBox="1"/>
          <p:nvPr/>
        </p:nvSpPr>
        <p:spPr>
          <a:xfrm>
            <a:off x="3379675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137</a:t>
            </a:r>
            <a:endParaRPr/>
          </a:p>
        </p:txBody>
      </p:sp>
      <p:sp>
        <p:nvSpPr>
          <p:cNvPr id="282" name="Google Shape;282;p43"/>
          <p:cNvSpPr txBox="1"/>
          <p:nvPr/>
        </p:nvSpPr>
        <p:spPr>
          <a:xfrm>
            <a:off x="4799925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56</a:t>
            </a:r>
            <a:endParaRPr/>
          </a:p>
        </p:txBody>
      </p:sp>
      <p:sp>
        <p:nvSpPr>
          <p:cNvPr id="283" name="Google Shape;283;p43"/>
          <p:cNvSpPr txBox="1"/>
          <p:nvPr/>
        </p:nvSpPr>
        <p:spPr>
          <a:xfrm>
            <a:off x="6169613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81</a:t>
            </a:r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7539300" y="3035200"/>
            <a:ext cx="870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56</a:t>
            </a:r>
            <a:endParaRPr/>
          </a:p>
        </p:txBody>
      </p:sp>
      <p:pic>
        <p:nvPicPr>
          <p:cNvPr id="285" name="Google Shape;2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325" y="116100"/>
            <a:ext cx="1055450" cy="10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Identify the subatomic particles of an atom (proton, neutron, and electron) </a:t>
            </a:r>
            <a:endParaRPr>
              <a:solidFill>
                <a:schemeClr val="lt1"/>
              </a:solidFill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Determine the number of protons, neutrons, electrons, and nuclear charge in a neutral atom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/>
              <a:t>Determine the number of protons, neutrons, and electrons in an ion</a:t>
            </a:r>
            <a:endParaRPr/>
          </a:p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/>
              <a:t>Determine the nuclear charge of an atom and ion</a:t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Ions</a:t>
            </a:r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Charged particles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Formed when atoms gain or lose electrons</a:t>
            </a:r>
            <a:endParaRPr/>
          </a:p>
        </p:txBody>
      </p:sp>
      <p:pic>
        <p:nvPicPr>
          <p:cNvPr id="313" name="Google Shape;31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050" y="2845727"/>
            <a:ext cx="3427725" cy="17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Cation</a:t>
            </a:r>
            <a:endParaRPr/>
          </a:p>
        </p:txBody>
      </p:sp>
      <p:sp>
        <p:nvSpPr>
          <p:cNvPr id="319" name="Google Shape;319;p4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The atom loses electron(s) becomes positively charged (oxidation)</a:t>
            </a:r>
            <a:br>
              <a:rPr lang="en" sz="3600"/>
            </a:br>
            <a:r>
              <a:rPr lang="en" sz="3600"/>
              <a:t>Ex. Na</a:t>
            </a:r>
            <a:r>
              <a:rPr lang="en" sz="3600" baseline="30000"/>
              <a:t>+</a:t>
            </a:r>
            <a:r>
              <a:rPr lang="en"/>
              <a:t/>
            </a:r>
            <a:br>
              <a:rPr lang="en"/>
            </a:br>
            <a:endParaRPr/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3050" y="2256925"/>
            <a:ext cx="4238174" cy="24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9"/>
          <p:cNvSpPr txBox="1"/>
          <p:nvPr/>
        </p:nvSpPr>
        <p:spPr>
          <a:xfrm>
            <a:off x="4938350" y="2600050"/>
            <a:ext cx="905700" cy="44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11 e-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322" name="Google Shape;322;p49"/>
          <p:cNvSpPr txBox="1"/>
          <p:nvPr/>
        </p:nvSpPr>
        <p:spPr>
          <a:xfrm>
            <a:off x="7078800" y="2571750"/>
            <a:ext cx="905700" cy="44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10 e-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Anion</a:t>
            </a:r>
            <a:endParaRPr/>
          </a:p>
        </p:txBody>
      </p:sp>
      <p:sp>
        <p:nvSpPr>
          <p:cNvPr id="328" name="Google Shape;328;p5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The atom gains electron(s) becomes negatively charged (reduction)</a:t>
            </a:r>
            <a:br>
              <a:rPr lang="en" sz="3600"/>
            </a:br>
            <a:r>
              <a:rPr lang="en" sz="3600"/>
              <a:t>Ex. Cl</a:t>
            </a:r>
            <a:r>
              <a:rPr lang="en" sz="3600" baseline="30000"/>
              <a:t>-1</a:t>
            </a:r>
            <a:r>
              <a:rPr lang="en"/>
              <a:t/>
            </a:r>
            <a:br>
              <a:rPr lang="en"/>
            </a:br>
            <a:endParaRPr/>
          </a:p>
        </p:txBody>
      </p:sp>
      <p:pic>
        <p:nvPicPr>
          <p:cNvPr id="329" name="Google Shape;32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425" y="2249825"/>
            <a:ext cx="3869800" cy="24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0"/>
          <p:cNvSpPr txBox="1"/>
          <p:nvPr/>
        </p:nvSpPr>
        <p:spPr>
          <a:xfrm>
            <a:off x="5384075" y="2536400"/>
            <a:ext cx="728700" cy="44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9 e-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331" name="Google Shape;331;p50"/>
          <p:cNvSpPr txBox="1"/>
          <p:nvPr/>
        </p:nvSpPr>
        <p:spPr>
          <a:xfrm>
            <a:off x="7383050" y="2536400"/>
            <a:ext cx="905700" cy="44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10 e-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311700" y="1496600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4196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Describe Rutherford’s gold foil experiment and the conclusions he made</a:t>
            </a:r>
            <a:endParaRPr>
              <a:solidFill>
                <a:schemeClr val="lt1"/>
              </a:solidFill>
            </a:endParaRPr>
          </a:p>
          <a:p>
            <a:pPr marL="5715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/>
          </a:p>
          <a:p>
            <a:pPr marL="5715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do </a:t>
            </a:r>
            <a:endParaRPr/>
          </a:p>
        </p:txBody>
      </p:sp>
      <p:graphicFrame>
        <p:nvGraphicFramePr>
          <p:cNvPr id="337" name="Google Shape;337;p51"/>
          <p:cNvGraphicFramePr/>
          <p:nvPr/>
        </p:nvGraphicFramePr>
        <p:xfrm>
          <a:off x="344025" y="1562300"/>
          <a:ext cx="8364900" cy="1999800"/>
        </p:xfrm>
        <a:graphic>
          <a:graphicData uri="http://schemas.openxmlformats.org/drawingml/2006/table">
            <a:tbl>
              <a:tblPr>
                <a:noFill/>
                <a:tableStyleId>{F3DA8699-EAEA-4584-A32C-69B554F3EBD4}</a:tableStyleId>
              </a:tblPr>
              <a:tblGrid>
                <a:gridCol w="13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Element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Atomic #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Mass #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p</a:t>
                      </a:r>
                      <a:r>
                        <a:rPr lang="en" sz="2400" b="1" baseline="30000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+</a:t>
                      </a:r>
                      <a:endParaRPr sz="2400" b="1" baseline="30000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n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e</a:t>
                      </a:r>
                      <a:r>
                        <a:rPr lang="en" sz="2400" b="1" baseline="30000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-</a:t>
                      </a:r>
                      <a:endParaRPr sz="2400" b="1" baseline="30000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Fe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26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56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26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30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26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Fe</a:t>
                      </a:r>
                      <a:r>
                        <a:rPr lang="en" sz="3000" b="1" baseline="30000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+3</a:t>
                      </a:r>
                      <a:endParaRPr sz="3000" b="1" baseline="30000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chemeClr val="lt1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26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8" name="Google Shape;33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850" y="3673525"/>
            <a:ext cx="1014300" cy="9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1"/>
          <p:cNvSpPr txBox="1"/>
          <p:nvPr/>
        </p:nvSpPr>
        <p:spPr>
          <a:xfrm>
            <a:off x="3450450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56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40" name="Google Shape;340;p51"/>
          <p:cNvSpPr txBox="1"/>
          <p:nvPr/>
        </p:nvSpPr>
        <p:spPr>
          <a:xfrm>
            <a:off x="485737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26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41" name="Google Shape;341;p51"/>
          <p:cNvSpPr txBox="1"/>
          <p:nvPr/>
        </p:nvSpPr>
        <p:spPr>
          <a:xfrm>
            <a:off x="6264300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30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42" name="Google Shape;342;p51"/>
          <p:cNvSpPr txBox="1"/>
          <p:nvPr/>
        </p:nvSpPr>
        <p:spPr>
          <a:xfrm>
            <a:off x="767122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23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43" name="Google Shape;343;p51"/>
          <p:cNvSpPr txBox="1"/>
          <p:nvPr/>
        </p:nvSpPr>
        <p:spPr>
          <a:xfrm>
            <a:off x="5542600" y="379705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23</a:t>
            </a:r>
            <a:r>
              <a:rPr lang="en" sz="30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endParaRPr sz="3000" b="1" baseline="30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44" name="Google Shape;344;p51"/>
          <p:cNvSpPr txBox="1"/>
          <p:nvPr/>
        </p:nvSpPr>
        <p:spPr>
          <a:xfrm>
            <a:off x="4820825" y="379705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26</a:t>
            </a:r>
            <a:r>
              <a:rPr lang="en" sz="30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</a:t>
            </a:r>
            <a:endParaRPr sz="3000" b="1" baseline="30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45" name="Google Shape;345;p51"/>
          <p:cNvSpPr txBox="1"/>
          <p:nvPr/>
        </p:nvSpPr>
        <p:spPr>
          <a:xfrm>
            <a:off x="6297975" y="3751375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</a:t>
            </a:r>
            <a:r>
              <a:rPr lang="en" sz="30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</a:t>
            </a: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46" name="Google Shape;346;p51"/>
          <p:cNvSpPr/>
          <p:nvPr/>
        </p:nvSpPr>
        <p:spPr>
          <a:xfrm>
            <a:off x="6632725" y="3778475"/>
            <a:ext cx="630600" cy="557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1"/>
          <p:cNvSpPr/>
          <p:nvPr/>
        </p:nvSpPr>
        <p:spPr>
          <a:xfrm>
            <a:off x="737150" y="2937650"/>
            <a:ext cx="630600" cy="557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We do</a:t>
            </a:r>
            <a:endParaRPr/>
          </a:p>
        </p:txBody>
      </p:sp>
      <p:graphicFrame>
        <p:nvGraphicFramePr>
          <p:cNvPr id="353" name="Google Shape;353;p52"/>
          <p:cNvGraphicFramePr/>
          <p:nvPr/>
        </p:nvGraphicFramePr>
        <p:xfrm>
          <a:off x="344025" y="1562300"/>
          <a:ext cx="8364900" cy="1999800"/>
        </p:xfrm>
        <a:graphic>
          <a:graphicData uri="http://schemas.openxmlformats.org/drawingml/2006/table">
            <a:tbl>
              <a:tblPr>
                <a:noFill/>
                <a:tableStyleId>{F3DA8699-EAEA-4584-A32C-69B554F3EBD4}</a:tableStyleId>
              </a:tblPr>
              <a:tblGrid>
                <a:gridCol w="13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Element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Atomic #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Mass #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p</a:t>
                      </a:r>
                      <a:r>
                        <a:rPr lang="en" sz="2400" b="1" baseline="30000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+</a:t>
                      </a:r>
                      <a:endParaRPr sz="2400" b="1" baseline="30000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n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e</a:t>
                      </a:r>
                      <a:r>
                        <a:rPr lang="en" sz="2400" b="1" baseline="30000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-</a:t>
                      </a:r>
                      <a:endParaRPr sz="2400" b="1" baseline="30000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Br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35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80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35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45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35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Br</a:t>
                      </a:r>
                      <a:r>
                        <a:rPr lang="en" sz="3000" b="1" baseline="30000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-1</a:t>
                      </a:r>
                      <a:endParaRPr sz="3000" b="1" baseline="30000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35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4" name="Google Shape;35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75" y="3692828"/>
            <a:ext cx="1007250" cy="99664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2"/>
          <p:cNvSpPr txBox="1"/>
          <p:nvPr/>
        </p:nvSpPr>
        <p:spPr>
          <a:xfrm>
            <a:off x="346247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80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6" name="Google Shape;356;p52"/>
          <p:cNvSpPr txBox="1"/>
          <p:nvPr/>
        </p:nvSpPr>
        <p:spPr>
          <a:xfrm>
            <a:off x="482082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35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7" name="Google Shape;357;p52"/>
          <p:cNvSpPr txBox="1"/>
          <p:nvPr/>
        </p:nvSpPr>
        <p:spPr>
          <a:xfrm>
            <a:off x="622482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45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8" name="Google Shape;358;p52"/>
          <p:cNvSpPr txBox="1"/>
          <p:nvPr/>
        </p:nvSpPr>
        <p:spPr>
          <a:xfrm>
            <a:off x="762882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36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9" name="Google Shape;359;p52"/>
          <p:cNvSpPr txBox="1"/>
          <p:nvPr/>
        </p:nvSpPr>
        <p:spPr>
          <a:xfrm>
            <a:off x="5542600" y="379705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36</a:t>
            </a:r>
            <a:r>
              <a:rPr lang="en" sz="30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endParaRPr sz="3000" b="1" baseline="30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4820825" y="379705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35</a:t>
            </a:r>
            <a:r>
              <a:rPr lang="en" sz="30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</a:t>
            </a:r>
            <a:endParaRPr sz="3000" b="1" baseline="30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6297975" y="3751375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</a:t>
            </a:r>
            <a:r>
              <a:rPr lang="en" sz="30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62" name="Google Shape;362;p52"/>
          <p:cNvSpPr/>
          <p:nvPr/>
        </p:nvSpPr>
        <p:spPr>
          <a:xfrm>
            <a:off x="6632725" y="3778475"/>
            <a:ext cx="630600" cy="557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2"/>
          <p:cNvSpPr/>
          <p:nvPr/>
        </p:nvSpPr>
        <p:spPr>
          <a:xfrm>
            <a:off x="737175" y="2937650"/>
            <a:ext cx="630600" cy="557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do</a:t>
            </a:r>
            <a:endParaRPr/>
          </a:p>
        </p:txBody>
      </p:sp>
      <p:graphicFrame>
        <p:nvGraphicFramePr>
          <p:cNvPr id="369" name="Google Shape;369;p53"/>
          <p:cNvGraphicFramePr/>
          <p:nvPr/>
        </p:nvGraphicFramePr>
        <p:xfrm>
          <a:off x="308650" y="1618900"/>
          <a:ext cx="8364900" cy="1999800"/>
        </p:xfrm>
        <a:graphic>
          <a:graphicData uri="http://schemas.openxmlformats.org/drawingml/2006/table">
            <a:tbl>
              <a:tblPr>
                <a:noFill/>
                <a:tableStyleId>{F3DA8699-EAEA-4584-A32C-69B554F3EBD4}</a:tableStyleId>
              </a:tblPr>
              <a:tblGrid>
                <a:gridCol w="13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Element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Atomic #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Mass # 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p</a:t>
                      </a:r>
                      <a:r>
                        <a:rPr lang="en" sz="2400" b="1" baseline="30000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+</a:t>
                      </a:r>
                      <a:endParaRPr sz="2400" b="1" baseline="30000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n</a:t>
                      </a:r>
                      <a:endParaRPr sz="24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e</a:t>
                      </a:r>
                      <a:r>
                        <a:rPr lang="en" sz="2400" b="1" baseline="30000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-</a:t>
                      </a:r>
                      <a:endParaRPr sz="2400" b="1" baseline="30000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O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8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16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8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8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8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O</a:t>
                      </a:r>
                      <a:r>
                        <a:rPr lang="en" sz="3000" b="1" baseline="30000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-2</a:t>
                      </a:r>
                      <a:endParaRPr sz="3000" b="1" baseline="30000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FFFF"/>
                          </a:solidFill>
                          <a:latin typeface="Shadows Into Light"/>
                          <a:ea typeface="Shadows Into Light"/>
                          <a:cs typeface="Shadows Into Light"/>
                          <a:sym typeface="Shadows Into Light"/>
                        </a:rPr>
                        <a:t>8</a:t>
                      </a: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solidFill>
                          <a:srgbClr val="FFFFFF"/>
                        </a:solidFill>
                        <a:latin typeface="Shadows Into Light"/>
                        <a:ea typeface="Shadows Into Light"/>
                        <a:cs typeface="Shadows Into Light"/>
                        <a:sym typeface="Shadows In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0" name="Google Shape;370;p53"/>
          <p:cNvSpPr txBox="1"/>
          <p:nvPr/>
        </p:nvSpPr>
        <p:spPr>
          <a:xfrm>
            <a:off x="346247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16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1" name="Google Shape;371;p53"/>
          <p:cNvSpPr txBox="1"/>
          <p:nvPr/>
        </p:nvSpPr>
        <p:spPr>
          <a:xfrm>
            <a:off x="482082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2" name="Google Shape;372;p53"/>
          <p:cNvSpPr txBox="1"/>
          <p:nvPr/>
        </p:nvSpPr>
        <p:spPr>
          <a:xfrm>
            <a:off x="622482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3" name="Google Shape;373;p53"/>
          <p:cNvSpPr txBox="1"/>
          <p:nvPr/>
        </p:nvSpPr>
        <p:spPr>
          <a:xfrm>
            <a:off x="7628825" y="289550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4" name="Google Shape;374;p53"/>
          <p:cNvSpPr txBox="1"/>
          <p:nvPr/>
        </p:nvSpPr>
        <p:spPr>
          <a:xfrm>
            <a:off x="5542600" y="379705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</a:t>
            </a:r>
            <a:r>
              <a:rPr lang="en" sz="30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endParaRPr sz="3000" b="1" baseline="30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5" name="Google Shape;375;p53"/>
          <p:cNvSpPr txBox="1"/>
          <p:nvPr/>
        </p:nvSpPr>
        <p:spPr>
          <a:xfrm>
            <a:off x="4820825" y="3797050"/>
            <a:ext cx="8040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r>
              <a:rPr lang="en" sz="30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</a:t>
            </a:r>
            <a:endParaRPr sz="3000" b="1" baseline="30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6" name="Google Shape;376;p53"/>
          <p:cNvSpPr txBox="1"/>
          <p:nvPr/>
        </p:nvSpPr>
        <p:spPr>
          <a:xfrm>
            <a:off x="6297975" y="3751375"/>
            <a:ext cx="1071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</a:t>
            </a:r>
            <a:r>
              <a:rPr lang="en" sz="3000" b="1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r>
              <a:rPr lang="en" sz="3000" b="1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7" name="Google Shape;377;p53"/>
          <p:cNvSpPr/>
          <p:nvPr/>
        </p:nvSpPr>
        <p:spPr>
          <a:xfrm>
            <a:off x="6708838" y="3751375"/>
            <a:ext cx="630600" cy="557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3"/>
          <p:cNvSpPr/>
          <p:nvPr/>
        </p:nvSpPr>
        <p:spPr>
          <a:xfrm>
            <a:off x="666425" y="3024400"/>
            <a:ext cx="630600" cy="557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9" name="Google Shape;37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697" y="3751375"/>
            <a:ext cx="969301" cy="9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Nuclear Charge</a:t>
            </a:r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body" idx="1"/>
          </p:nvPr>
        </p:nvSpPr>
        <p:spPr>
          <a:xfrm>
            <a:off x="357200" y="1569500"/>
            <a:ext cx="8520600" cy="26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only charged particle in nucleus is protons (+)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Ex. nuclear charge of N is +7 </a:t>
            </a:r>
            <a:endParaRPr/>
          </a:p>
        </p:txBody>
      </p:sp>
      <p:sp>
        <p:nvSpPr>
          <p:cNvPr id="391" name="Google Shape;391;p55"/>
          <p:cNvSpPr txBox="1"/>
          <p:nvPr/>
        </p:nvSpPr>
        <p:spPr>
          <a:xfrm>
            <a:off x="7316013" y="3328138"/>
            <a:ext cx="570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+6</a:t>
            </a:r>
            <a:endParaRPr sz="3000" b="1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392" name="Google Shape;39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673" y="2415499"/>
            <a:ext cx="2339578" cy="22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5"/>
          <p:cNvSpPr txBox="1"/>
          <p:nvPr/>
        </p:nvSpPr>
        <p:spPr>
          <a:xfrm>
            <a:off x="7279563" y="3273300"/>
            <a:ext cx="6438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+7</a:t>
            </a:r>
            <a:endParaRPr sz="2600" b="1"/>
          </a:p>
        </p:txBody>
      </p:sp>
      <p:pic>
        <p:nvPicPr>
          <p:cNvPr id="394" name="Google Shape;39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21" y="3141296"/>
            <a:ext cx="1402750" cy="14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400" name="Google Shape;400;p5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is the nuclear charge of the sodium atom and the sodium ion?</a:t>
            </a:r>
            <a:endParaRPr/>
          </a:p>
        </p:txBody>
      </p:sp>
      <p:sp>
        <p:nvSpPr>
          <p:cNvPr id="401" name="Google Shape;401;p56"/>
          <p:cNvSpPr/>
          <p:nvPr/>
        </p:nvSpPr>
        <p:spPr>
          <a:xfrm>
            <a:off x="2002225" y="2794600"/>
            <a:ext cx="1492800" cy="144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6"/>
          <p:cNvSpPr/>
          <p:nvPr/>
        </p:nvSpPr>
        <p:spPr>
          <a:xfrm>
            <a:off x="5168575" y="2763050"/>
            <a:ext cx="1492800" cy="144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6"/>
          <p:cNvSpPr/>
          <p:nvPr/>
        </p:nvSpPr>
        <p:spPr>
          <a:xfrm>
            <a:off x="2529325" y="3272450"/>
            <a:ext cx="438600" cy="424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6"/>
          <p:cNvSpPr/>
          <p:nvPr/>
        </p:nvSpPr>
        <p:spPr>
          <a:xfrm>
            <a:off x="5695675" y="3240900"/>
            <a:ext cx="438600" cy="424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6"/>
          <p:cNvSpPr txBox="1"/>
          <p:nvPr/>
        </p:nvSpPr>
        <p:spPr>
          <a:xfrm>
            <a:off x="2515075" y="3315150"/>
            <a:ext cx="534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 +</a:t>
            </a:r>
            <a:endParaRPr b="1"/>
          </a:p>
        </p:txBody>
      </p:sp>
      <p:sp>
        <p:nvSpPr>
          <p:cNvPr id="406" name="Google Shape;406;p56"/>
          <p:cNvSpPr txBox="1"/>
          <p:nvPr/>
        </p:nvSpPr>
        <p:spPr>
          <a:xfrm>
            <a:off x="5647825" y="3272450"/>
            <a:ext cx="534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 +</a:t>
            </a:r>
            <a:endParaRPr b="1"/>
          </a:p>
        </p:txBody>
      </p:sp>
      <p:sp>
        <p:nvSpPr>
          <p:cNvPr id="407" name="Google Shape;407;p56"/>
          <p:cNvSpPr txBox="1"/>
          <p:nvPr/>
        </p:nvSpPr>
        <p:spPr>
          <a:xfrm>
            <a:off x="2908025" y="3548450"/>
            <a:ext cx="534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11 -</a:t>
            </a:r>
            <a:endParaRPr b="1"/>
          </a:p>
        </p:txBody>
      </p:sp>
      <p:sp>
        <p:nvSpPr>
          <p:cNvPr id="408" name="Google Shape;408;p56"/>
          <p:cNvSpPr txBox="1"/>
          <p:nvPr/>
        </p:nvSpPr>
        <p:spPr>
          <a:xfrm>
            <a:off x="6060225" y="3548450"/>
            <a:ext cx="534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10 -</a:t>
            </a:r>
            <a:endParaRPr b="1"/>
          </a:p>
        </p:txBody>
      </p:sp>
      <p:sp>
        <p:nvSpPr>
          <p:cNvPr id="409" name="Google Shape;409;p56"/>
          <p:cNvSpPr txBox="1"/>
          <p:nvPr/>
        </p:nvSpPr>
        <p:spPr>
          <a:xfrm>
            <a:off x="2285225" y="4237900"/>
            <a:ext cx="11178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Na atom</a:t>
            </a:r>
            <a:endParaRPr sz="23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10" name="Google Shape;410;p56"/>
          <p:cNvSpPr txBox="1"/>
          <p:nvPr/>
        </p:nvSpPr>
        <p:spPr>
          <a:xfrm>
            <a:off x="5419750" y="4237900"/>
            <a:ext cx="11178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Na</a:t>
            </a:r>
            <a:r>
              <a:rPr lang="en" sz="23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ion</a:t>
            </a:r>
            <a:endParaRPr sz="23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Determine the number of protons, neutrons, and electrons in an ion</a:t>
            </a:r>
            <a:endParaRPr>
              <a:solidFill>
                <a:schemeClr val="lt1"/>
              </a:solidFill>
            </a:endParaRPr>
          </a:p>
          <a:p>
            <a:pPr marL="571500" lvl="0" indent="-44196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Determine the nuclear charge of an atom and ion</a:t>
            </a:r>
            <a:endParaRPr>
              <a:solidFill>
                <a:schemeClr val="lt1"/>
              </a:solidFill>
            </a:endParaRPr>
          </a:p>
          <a:p>
            <a:pPr marL="5715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Isotopes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432" name="Google Shape;432;p6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/>
              <a:t>Differentiate between atomic number, mass number, and (average) atomic mass</a:t>
            </a:r>
            <a:endParaRPr/>
          </a:p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/>
              <a:t>Calculate the number of neutrons in an isotope</a:t>
            </a:r>
            <a:endParaRPr/>
          </a:p>
          <a:p>
            <a:pPr marL="5715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Isotopes</a:t>
            </a:r>
            <a:endParaRPr/>
          </a:p>
        </p:txBody>
      </p:sp>
      <p:sp>
        <p:nvSpPr>
          <p:cNvPr id="438" name="Google Shape;438;p6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Elements that have the </a:t>
            </a:r>
            <a:r>
              <a:rPr lang="en" b="1" u="sng"/>
              <a:t>same # of protons</a:t>
            </a:r>
            <a:r>
              <a:rPr lang="en"/>
              <a:t> (atomic #) but </a:t>
            </a:r>
            <a:r>
              <a:rPr lang="en" b="1" u="sng"/>
              <a:t>different # of neutrons</a:t>
            </a:r>
            <a:r>
              <a:rPr lang="en"/>
              <a:t> resulting in a different mass.</a:t>
            </a:r>
            <a:br>
              <a:rPr lang="en"/>
            </a:br>
            <a:endParaRPr/>
          </a:p>
        </p:txBody>
      </p:sp>
      <p:pic>
        <p:nvPicPr>
          <p:cNvPr id="439" name="Google Shape;4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900" y="2733600"/>
            <a:ext cx="2147550" cy="19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Isotope Symbols</a:t>
            </a:r>
            <a:endParaRPr/>
          </a:p>
        </p:txBody>
      </p:sp>
      <p:sp>
        <p:nvSpPr>
          <p:cNvPr id="445" name="Google Shape;445;p62"/>
          <p:cNvSpPr txBox="1">
            <a:spLocks noGrp="1"/>
          </p:cNvSpPr>
          <p:nvPr>
            <p:ph type="body" idx="1"/>
          </p:nvPr>
        </p:nvSpPr>
        <p:spPr>
          <a:xfrm>
            <a:off x="354400" y="1470350"/>
            <a:ext cx="8520600" cy="20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Show the mass of isotope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Same atomic #, different mass #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Ex. isotope symbol of element X</a:t>
            </a:r>
            <a:br>
              <a:rPr lang="en"/>
            </a:br>
            <a:r>
              <a:rPr lang="en"/>
              <a:t>                                   </a:t>
            </a:r>
            <a:r>
              <a:rPr lang="en" sz="6000"/>
              <a:t> X</a:t>
            </a:r>
            <a:r>
              <a:rPr lang="en"/>
              <a:t/>
            </a:r>
            <a:br>
              <a:rPr lang="en"/>
            </a:br>
            <a:endParaRPr/>
          </a:p>
        </p:txBody>
      </p:sp>
      <p:sp>
        <p:nvSpPr>
          <p:cNvPr id="446" name="Google Shape;446;p62"/>
          <p:cNvSpPr txBox="1"/>
          <p:nvPr/>
        </p:nvSpPr>
        <p:spPr>
          <a:xfrm>
            <a:off x="6053300" y="3423675"/>
            <a:ext cx="21003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Mass #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47" name="Google Shape;447;p62"/>
          <p:cNvSpPr txBox="1"/>
          <p:nvPr/>
        </p:nvSpPr>
        <p:spPr>
          <a:xfrm>
            <a:off x="6053300" y="4224950"/>
            <a:ext cx="21003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Atomic #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448" name="Google Shape;44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788" y="1551825"/>
            <a:ext cx="15335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J. J. Thomson (1897)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Discovered ELECTRONS using a cathode ray tube.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His Model of the Atom: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“plum pudding” model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Atom is positively charged with negative electrons “stuck” in it. </a:t>
            </a:r>
            <a:br>
              <a:rPr lang="en"/>
            </a:br>
            <a:endParaRPr/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275" y="3642325"/>
            <a:ext cx="1055450" cy="10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Isotopes of Hydrogen</a:t>
            </a:r>
            <a:endParaRPr/>
          </a:p>
        </p:txBody>
      </p:sp>
      <p:pic>
        <p:nvPicPr>
          <p:cNvPr id="454" name="Google Shape;45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750" y="1835450"/>
            <a:ext cx="4482625" cy="24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176" y="2117288"/>
            <a:ext cx="3891300" cy="185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sp>
        <p:nvSpPr>
          <p:cNvPr id="461" name="Google Shape;461;p6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the isotope symbol for oxygen-17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many neutrons does it have?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62" name="Google Shape;462;p64"/>
          <p:cNvSpPr txBox="1"/>
          <p:nvPr/>
        </p:nvSpPr>
        <p:spPr>
          <a:xfrm>
            <a:off x="2808900" y="2315700"/>
            <a:ext cx="444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17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63" name="Google Shape;463;p64"/>
          <p:cNvSpPr txBox="1"/>
          <p:nvPr/>
        </p:nvSpPr>
        <p:spPr>
          <a:xfrm>
            <a:off x="3191825" y="2315700"/>
            <a:ext cx="21003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</a:t>
            </a:r>
            <a:endParaRPr sz="6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64" name="Google Shape;464;p64"/>
          <p:cNvSpPr txBox="1"/>
          <p:nvPr/>
        </p:nvSpPr>
        <p:spPr>
          <a:xfrm>
            <a:off x="2808900" y="2984575"/>
            <a:ext cx="444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65" name="Google Shape;465;p64"/>
          <p:cNvSpPr txBox="1"/>
          <p:nvPr/>
        </p:nvSpPr>
        <p:spPr>
          <a:xfrm>
            <a:off x="5394550" y="3691925"/>
            <a:ext cx="444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9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471" name="Google Shape;471;p6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Which isotope of hydrogen is most abundant?</a:t>
            </a:r>
            <a:endParaRPr/>
          </a:p>
        </p:txBody>
      </p:sp>
      <p:pic>
        <p:nvPicPr>
          <p:cNvPr id="472" name="Google Shape;47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750" y="2139675"/>
            <a:ext cx="4482625" cy="24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4050" y="3218750"/>
            <a:ext cx="1337825" cy="13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</a:t>
            </a:r>
            <a:endParaRPr/>
          </a:p>
        </p:txBody>
      </p:sp>
      <p:sp>
        <p:nvSpPr>
          <p:cNvPr id="484" name="Google Shape;484;p6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/>
              <a:t>Differentiate between atomic number, mass number, and (average) atomic mass</a:t>
            </a:r>
            <a:endParaRPr/>
          </a:p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/>
              <a:t>Calculate the number of neutrons in an isotope</a:t>
            </a:r>
            <a:endParaRPr/>
          </a:p>
          <a:p>
            <a:pPr marL="5715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average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Atomic Mass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</a:t>
            </a:r>
            <a:endParaRPr/>
          </a:p>
        </p:txBody>
      </p:sp>
      <p:sp>
        <p:nvSpPr>
          <p:cNvPr id="495" name="Google Shape;495;p6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Calculate the (average) atomic mass for all isotopes of an element</a:t>
            </a:r>
            <a:endParaRPr>
              <a:solidFill>
                <a:schemeClr val="lt1"/>
              </a:solidFill>
            </a:endParaRPr>
          </a:p>
          <a:p>
            <a:pPr marL="571500" lvl="0" indent="-457200" algn="l" rtl="0"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3200"/>
              <a:buFont typeface="Noto Sans Symbols"/>
              <a:buChar char="✓"/>
            </a:pPr>
            <a:r>
              <a:rPr lang="en">
                <a:solidFill>
                  <a:schemeClr val="lt1"/>
                </a:solidFill>
              </a:rPr>
              <a:t>Determine the average atomic mass and identity of an element from Mass Spectrometry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atomic mass </a:t>
            </a:r>
            <a:r>
              <a:rPr lang="en" u="sng"/>
              <a:t>not</a:t>
            </a:r>
            <a:r>
              <a:rPr lang="en"/>
              <a:t> a whole #?</a:t>
            </a:r>
            <a:endParaRPr/>
          </a:p>
        </p:txBody>
      </p:sp>
      <p:sp>
        <p:nvSpPr>
          <p:cNvPr id="501" name="Google Shape;501;p7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Mass number = protons + neutrons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Atomic mass on the periodic table is a weighted avg. of all the naturally occurring isotopes of that element and the relative abundances (amounts)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Chlorine-35 (67.49%)    chlorine-37 (32.51%)    </a:t>
            </a:r>
            <a:endParaRPr/>
          </a:p>
        </p:txBody>
      </p:sp>
      <p:pic>
        <p:nvPicPr>
          <p:cNvPr id="502" name="Google Shape;50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300" y="3755350"/>
            <a:ext cx="904875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 general weighted avg</a:t>
            </a:r>
            <a:endParaRPr/>
          </a:p>
        </p:txBody>
      </p:sp>
      <p:sp>
        <p:nvSpPr>
          <p:cNvPr id="508" name="Google Shape;508;p7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50% exams        85</a:t>
            </a:r>
            <a:br>
              <a:rPr lang="en"/>
            </a:br>
            <a:r>
              <a:rPr lang="en"/>
              <a:t>10% quizzes       100.</a:t>
            </a:r>
            <a:br>
              <a:rPr lang="en"/>
            </a:br>
            <a:r>
              <a:rPr lang="en"/>
              <a:t>15%  labs         95</a:t>
            </a:r>
            <a:br>
              <a:rPr lang="en"/>
            </a:br>
            <a:r>
              <a:rPr lang="en"/>
              <a:t>25%  HW/CW     80</a:t>
            </a:r>
            <a:endParaRPr/>
          </a:p>
        </p:txBody>
      </p:sp>
      <p:sp>
        <p:nvSpPr>
          <p:cNvPr id="509" name="Google Shape;509;p71"/>
          <p:cNvSpPr txBox="1"/>
          <p:nvPr/>
        </p:nvSpPr>
        <p:spPr>
          <a:xfrm>
            <a:off x="1267800" y="3713925"/>
            <a:ext cx="69798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(50 x 85) + (10 x 100.) + (15 x 95) + (25 x 80.)</a:t>
            </a:r>
            <a:r>
              <a:rPr lang="en" sz="24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</a:t>
            </a:r>
            <a:r>
              <a:rPr lang="en" sz="2400" b="1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24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	</a:t>
            </a:r>
            <a:endParaRPr sz="24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10" name="Google Shape;510;p71"/>
          <p:cNvSpPr txBox="1"/>
          <p:nvPr/>
        </p:nvSpPr>
        <p:spPr>
          <a:xfrm>
            <a:off x="3483425" y="4226225"/>
            <a:ext cx="1707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100</a:t>
            </a:r>
            <a:endParaRPr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11" name="Google Shape;511;p71"/>
          <p:cNvSpPr txBox="1"/>
          <p:nvPr/>
        </p:nvSpPr>
        <p:spPr>
          <a:xfrm>
            <a:off x="7124700" y="3880625"/>
            <a:ext cx="1707600" cy="652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87 avg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12" name="Google Shape;51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875" y="1676400"/>
            <a:ext cx="161925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 sz="3000"/>
              <a:t>I do</a:t>
            </a:r>
            <a:endParaRPr sz="3000"/>
          </a:p>
        </p:txBody>
      </p:sp>
      <p:sp>
        <p:nvSpPr>
          <p:cNvPr id="518" name="Google Shape;518;p7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Boron-10     </a:t>
            </a:r>
            <a:r>
              <a:rPr lang="en">
                <a:highlight>
                  <a:srgbClr val="3C78D8"/>
                </a:highlight>
              </a:rPr>
              <a:t>19.78%   10.013 amu</a:t>
            </a:r>
            <a:r>
              <a:rPr lang="en"/>
              <a:t/>
            </a:r>
            <a:br>
              <a:rPr lang="en"/>
            </a:br>
            <a:r>
              <a:rPr lang="en"/>
              <a:t>Boron-11     </a:t>
            </a:r>
            <a:r>
              <a:rPr lang="en">
                <a:highlight>
                  <a:srgbClr val="6AA84F"/>
                </a:highlight>
              </a:rPr>
              <a:t>80.22%   11.009 amu</a:t>
            </a:r>
            <a:r>
              <a:rPr lang="en"/>
              <a:t/>
            </a:r>
            <a:br>
              <a:rPr lang="en"/>
            </a:br>
            <a:r>
              <a:rPr lang="en" i="1"/>
              <a:t>Multiply the mass of each isotope by its percent abundance then divide by 100</a:t>
            </a:r>
            <a:r>
              <a:rPr lang="en"/>
              <a:t/>
            </a:r>
            <a:br>
              <a:rPr lang="en"/>
            </a:br>
            <a:endParaRPr/>
          </a:p>
        </p:txBody>
      </p:sp>
      <p:sp>
        <p:nvSpPr>
          <p:cNvPr id="519" name="Google Shape;519;p72"/>
          <p:cNvSpPr txBox="1"/>
          <p:nvPr/>
        </p:nvSpPr>
        <p:spPr>
          <a:xfrm>
            <a:off x="452500" y="3842025"/>
            <a:ext cx="5942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(19.78 x 10.013)   +   (80.22 x 11.009)</a:t>
            </a:r>
            <a:r>
              <a:rPr lang="en"/>
              <a:t/>
            </a:r>
            <a:br>
              <a:rPr lang="en"/>
            </a:br>
            <a:r>
              <a:rPr lang="en"/>
              <a:t>						</a:t>
            </a:r>
            <a:br>
              <a:rPr lang="en"/>
            </a:br>
            <a:endParaRPr/>
          </a:p>
        </p:txBody>
      </p:sp>
      <p:sp>
        <p:nvSpPr>
          <p:cNvPr id="520" name="Google Shape;520;p72"/>
          <p:cNvSpPr txBox="1"/>
          <p:nvPr/>
        </p:nvSpPr>
        <p:spPr>
          <a:xfrm>
            <a:off x="2544250" y="4225475"/>
            <a:ext cx="879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100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21" name="Google Shape;521;p72"/>
          <p:cNvSpPr txBox="1"/>
          <p:nvPr/>
        </p:nvSpPr>
        <p:spPr>
          <a:xfrm>
            <a:off x="5573900" y="3899750"/>
            <a:ext cx="879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22" name="Google Shape;522;p72"/>
          <p:cNvSpPr txBox="1"/>
          <p:nvPr/>
        </p:nvSpPr>
        <p:spPr>
          <a:xfrm>
            <a:off x="5774850" y="3899750"/>
            <a:ext cx="1872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10.82 amu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23" name="Google Shape;52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2743">
            <a:off x="834162" y="2016738"/>
            <a:ext cx="15716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53508">
            <a:off x="2958862" y="2308084"/>
            <a:ext cx="787592" cy="200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5525" y="1547848"/>
            <a:ext cx="1356775" cy="114477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72"/>
          <p:cNvSpPr txBox="1"/>
          <p:nvPr/>
        </p:nvSpPr>
        <p:spPr>
          <a:xfrm>
            <a:off x="6453200" y="1630500"/>
            <a:ext cx="12978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10.013 amu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27" name="Google Shape;527;p72"/>
          <p:cNvCxnSpPr/>
          <p:nvPr/>
        </p:nvCxnSpPr>
        <p:spPr>
          <a:xfrm>
            <a:off x="7499525" y="1858650"/>
            <a:ext cx="891600" cy="9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8" name="Google Shape;528;p72"/>
          <p:cNvSpPr txBox="1"/>
          <p:nvPr/>
        </p:nvSpPr>
        <p:spPr>
          <a:xfrm>
            <a:off x="7647150" y="2141425"/>
            <a:ext cx="12978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11.009 amu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We do</a:t>
            </a:r>
            <a:endParaRPr/>
          </a:p>
        </p:txBody>
      </p:sp>
      <p:sp>
        <p:nvSpPr>
          <p:cNvPr id="534" name="Google Shape;534;p7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Determine weighted atomic mass</a:t>
            </a:r>
            <a:br>
              <a:rPr lang="en"/>
            </a:br>
            <a:r>
              <a:rPr lang="en"/>
              <a:t>Potassium-39    </a:t>
            </a:r>
            <a:r>
              <a:rPr lang="en">
                <a:highlight>
                  <a:srgbClr val="0B5394"/>
                </a:highlight>
              </a:rPr>
              <a:t>93.12%    38.964 amu</a:t>
            </a:r>
            <a:r>
              <a:rPr lang="en"/>
              <a:t/>
            </a:r>
            <a:br>
              <a:rPr lang="en"/>
            </a:br>
            <a:r>
              <a:rPr lang="en"/>
              <a:t>Potassium-41     </a:t>
            </a:r>
            <a:r>
              <a:rPr lang="en">
                <a:highlight>
                  <a:srgbClr val="6FA8DC"/>
                </a:highlight>
              </a:rPr>
              <a:t>6.88%     40.962 amu</a:t>
            </a:r>
            <a:r>
              <a:rPr lang="en"/>
              <a:t/>
            </a:r>
            <a:br>
              <a:rPr lang="en"/>
            </a:br>
            <a:endParaRPr/>
          </a:p>
        </p:txBody>
      </p:sp>
      <p:pic>
        <p:nvPicPr>
          <p:cNvPr id="535" name="Google Shape;53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463" y="1541913"/>
            <a:ext cx="16478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73"/>
          <p:cNvSpPr txBox="1"/>
          <p:nvPr/>
        </p:nvSpPr>
        <p:spPr>
          <a:xfrm>
            <a:off x="7489550" y="2442900"/>
            <a:ext cx="12978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38.964 amu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7" name="Google Shape;537;p73"/>
          <p:cNvSpPr txBox="1"/>
          <p:nvPr/>
        </p:nvSpPr>
        <p:spPr>
          <a:xfrm>
            <a:off x="5937975" y="1584800"/>
            <a:ext cx="12978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40.962 amu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38" name="Google Shape;538;p73"/>
          <p:cNvCxnSpPr/>
          <p:nvPr/>
        </p:nvCxnSpPr>
        <p:spPr>
          <a:xfrm>
            <a:off x="6984300" y="1812950"/>
            <a:ext cx="891600" cy="9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9" name="Google Shape;539;p73"/>
          <p:cNvSpPr txBox="1"/>
          <p:nvPr/>
        </p:nvSpPr>
        <p:spPr>
          <a:xfrm>
            <a:off x="482200" y="3505200"/>
            <a:ext cx="5942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(93.12 x 38.964)   +   (6.88 x 40.962)</a:t>
            </a:r>
            <a:r>
              <a:rPr lang="en"/>
              <a:t/>
            </a:r>
            <a:br>
              <a:rPr lang="en"/>
            </a:br>
            <a:r>
              <a:rPr lang="en"/>
              <a:t>						</a:t>
            </a:r>
            <a:br>
              <a:rPr lang="en"/>
            </a:br>
            <a:endParaRPr/>
          </a:p>
        </p:txBody>
      </p:sp>
      <p:sp>
        <p:nvSpPr>
          <p:cNvPr id="540" name="Google Shape;540;p73"/>
          <p:cNvSpPr txBox="1"/>
          <p:nvPr/>
        </p:nvSpPr>
        <p:spPr>
          <a:xfrm>
            <a:off x="2954325" y="3974975"/>
            <a:ext cx="879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100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6230575" y="3542575"/>
            <a:ext cx="1872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39.10 amu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Rutherford’s Gold Foil Experiment</a:t>
            </a:r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311700" y="1381563"/>
            <a:ext cx="85206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lt1"/>
                </a:solidFill>
              </a:rPr>
              <a:t>The experiment:</a:t>
            </a:r>
            <a:endParaRPr b="1" u="sng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Shot positively charged alpha particles at gold foil.</a:t>
            </a:r>
            <a:endParaRPr/>
          </a:p>
        </p:txBody>
      </p:sp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12" y="2674338"/>
            <a:ext cx="3171803" cy="238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3"/>
          <p:cNvSpPr txBox="1"/>
          <p:nvPr/>
        </p:nvSpPr>
        <p:spPr>
          <a:xfrm>
            <a:off x="1846575" y="3546638"/>
            <a:ext cx="3468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+</a:t>
            </a:r>
            <a:endParaRPr sz="2700" b="1"/>
          </a:p>
        </p:txBody>
      </p:sp>
      <p:sp>
        <p:nvSpPr>
          <p:cNvPr id="112" name="Google Shape;112;p23"/>
          <p:cNvSpPr/>
          <p:nvPr/>
        </p:nvSpPr>
        <p:spPr>
          <a:xfrm rot="4515947">
            <a:off x="3882059" y="2100573"/>
            <a:ext cx="142829" cy="2805785"/>
          </a:xfrm>
          <a:prstGeom prst="flowChartOffpage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5250575" y="2745100"/>
            <a:ext cx="2582226" cy="1921475"/>
            <a:chOff x="5250575" y="2745100"/>
            <a:chExt cx="2582226" cy="1921475"/>
          </a:xfrm>
        </p:grpSpPr>
        <p:pic>
          <p:nvPicPr>
            <p:cNvPr id="114" name="Google Shape;11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50576" y="2745100"/>
              <a:ext cx="2582225" cy="192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3"/>
            <p:cNvSpPr txBox="1"/>
            <p:nvPr/>
          </p:nvSpPr>
          <p:spPr>
            <a:xfrm>
              <a:off x="5250575" y="3077588"/>
              <a:ext cx="346800" cy="33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/>
                <a:t>+</a:t>
              </a:r>
              <a:endParaRPr sz="27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do</a:t>
            </a:r>
            <a:endParaRPr/>
          </a:p>
        </p:txBody>
      </p:sp>
      <p:sp>
        <p:nvSpPr>
          <p:cNvPr id="547" name="Google Shape;547;p7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/>
              <a:t>Determine weighted atomic mass</a:t>
            </a:r>
            <a:br>
              <a:rPr lang="en" sz="2600"/>
            </a:br>
            <a:r>
              <a:rPr lang="en" sz="2600"/>
              <a:t>Magnesium -24     78.70%    23.98504 amu</a:t>
            </a:r>
            <a:br>
              <a:rPr lang="en" sz="2600"/>
            </a:br>
            <a:r>
              <a:rPr lang="en" sz="2600"/>
              <a:t>Magnesium-25      10.13%     24.98584 amu</a:t>
            </a:r>
            <a:br>
              <a:rPr lang="en" sz="2600"/>
            </a:br>
            <a:r>
              <a:rPr lang="en" sz="2600"/>
              <a:t>Magnesium-26      11.17%		  25.98259 amu</a:t>
            </a:r>
            <a:endParaRPr sz="2600"/>
          </a:p>
        </p:txBody>
      </p:sp>
      <p:sp>
        <p:nvSpPr>
          <p:cNvPr id="548" name="Google Shape;548;p74"/>
          <p:cNvSpPr txBox="1"/>
          <p:nvPr/>
        </p:nvSpPr>
        <p:spPr>
          <a:xfrm>
            <a:off x="482200" y="3505200"/>
            <a:ext cx="76752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(78.70 x 23.98504) + (10.13 x 24.98584) + (11.17% x 25.98259)</a:t>
            </a:r>
            <a:r>
              <a:rPr lang="en" sz="1300"/>
              <a:t/>
            </a:r>
            <a:br>
              <a:rPr lang="en" sz="1300"/>
            </a:br>
            <a:r>
              <a:rPr lang="en"/>
              <a:t>						</a:t>
            </a:r>
            <a:br>
              <a:rPr lang="en"/>
            </a:br>
            <a:endParaRPr/>
          </a:p>
        </p:txBody>
      </p:sp>
      <p:sp>
        <p:nvSpPr>
          <p:cNvPr id="549" name="Google Shape;549;p74"/>
          <p:cNvSpPr txBox="1"/>
          <p:nvPr/>
        </p:nvSpPr>
        <p:spPr>
          <a:xfrm>
            <a:off x="3251475" y="3918375"/>
            <a:ext cx="879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100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50" name="Google Shape;550;p74"/>
          <p:cNvSpPr txBox="1"/>
          <p:nvPr/>
        </p:nvSpPr>
        <p:spPr>
          <a:xfrm>
            <a:off x="6782425" y="4243975"/>
            <a:ext cx="18723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24.31 amu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</p:txBody>
      </p:sp>
      <p:sp>
        <p:nvSpPr>
          <p:cNvPr id="566" name="Google Shape;566;p7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do we tell if this substance is sugar or an illegal drug?</a:t>
            </a:r>
            <a:endParaRPr/>
          </a:p>
        </p:txBody>
      </p:sp>
      <p:pic>
        <p:nvPicPr>
          <p:cNvPr id="567" name="Google Shape;56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988" y="2187775"/>
            <a:ext cx="3440025" cy="22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Mass Spectrometry Work?</a:t>
            </a:r>
            <a:endParaRPr/>
          </a:p>
        </p:txBody>
      </p:sp>
      <p:pic>
        <p:nvPicPr>
          <p:cNvPr id="574" name="Google Shape;57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614200"/>
            <a:ext cx="4087500" cy="20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99" y="1669678"/>
            <a:ext cx="3793050" cy="16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Copper Mass Spec Analysis</a:t>
            </a:r>
            <a:endParaRPr/>
          </a:p>
        </p:txBody>
      </p:sp>
      <p:pic>
        <p:nvPicPr>
          <p:cNvPr id="582" name="Google Shape;58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652" y="1551050"/>
            <a:ext cx="6430476" cy="311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Chlorine Mass Spec Analysis </a:t>
            </a:r>
            <a:endParaRPr/>
          </a:p>
        </p:txBody>
      </p:sp>
      <p:pic>
        <p:nvPicPr>
          <p:cNvPr id="588" name="Google Shape;58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50" y="1552575"/>
            <a:ext cx="7113325" cy="24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80"/>
          <p:cNvSpPr txBox="1"/>
          <p:nvPr/>
        </p:nvSpPr>
        <p:spPr>
          <a:xfrm>
            <a:off x="481100" y="3925925"/>
            <a:ext cx="8008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Atomic Mass = (mass)(% abundance) = (mass)(%abundance)….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(34.97)(.7576) + (36.96)(.2424) = 35.45amu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595" name="Google Shape;595;p8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700"/>
              <a:t>Determine the average atomic mass and identify of this element</a:t>
            </a:r>
            <a:endParaRPr sz="2700"/>
          </a:p>
        </p:txBody>
      </p:sp>
      <p:pic>
        <p:nvPicPr>
          <p:cNvPr id="596" name="Google Shape;59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623" y="2855373"/>
            <a:ext cx="2518675" cy="18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1"/>
          <p:cNvSpPr txBox="1"/>
          <p:nvPr/>
        </p:nvSpPr>
        <p:spPr>
          <a:xfrm>
            <a:off x="376075" y="2054375"/>
            <a:ext cx="76752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(80 x 24) + (10 x 25) + (10 x 26)</a:t>
            </a:r>
            <a:endParaRPr sz="25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100</a:t>
            </a:r>
            <a:r>
              <a:rPr lang="en" sz="1200"/>
              <a:t/>
            </a:r>
            <a:br>
              <a:rPr lang="en" sz="1200"/>
            </a:br>
            <a:r>
              <a:rPr lang="en"/>
              <a:t>						</a:t>
            </a:r>
            <a:br>
              <a:rPr lang="en"/>
            </a:br>
            <a:endParaRPr/>
          </a:p>
        </p:txBody>
      </p:sp>
      <p:sp>
        <p:nvSpPr>
          <p:cNvPr id="598" name="Google Shape;598;p81"/>
          <p:cNvSpPr txBox="1"/>
          <p:nvPr/>
        </p:nvSpPr>
        <p:spPr>
          <a:xfrm>
            <a:off x="629675" y="3325225"/>
            <a:ext cx="317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24.3 amu</a:t>
            </a:r>
            <a:endParaRPr sz="22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99" name="Google Shape;59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213" y="3150750"/>
            <a:ext cx="15335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Calculate the (average) atomic mass for all isotopes of an element</a:t>
            </a:r>
            <a:endParaRPr>
              <a:solidFill>
                <a:schemeClr val="lt1"/>
              </a:solidFill>
            </a:endParaRPr>
          </a:p>
          <a:p>
            <a:pPr marL="571500" lvl="0" indent="-457200" algn="l" rtl="0"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3200"/>
              <a:buFont typeface="Noto Sans Symbols"/>
              <a:buChar char="✓"/>
            </a:pPr>
            <a:r>
              <a:rPr lang="en">
                <a:solidFill>
                  <a:schemeClr val="lt1"/>
                </a:solidFill>
              </a:rPr>
              <a:t>Determine the average atomic mass and identity of an element from Mass Spectrometry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4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Bohr Diagrams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621" name="Google Shape;621;p8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Construct Bohr diagrams for atoms</a:t>
            </a:r>
            <a:endParaRPr>
              <a:solidFill>
                <a:schemeClr val="lt1"/>
              </a:solidFill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✓"/>
            </a:pPr>
            <a:r>
              <a:rPr lang="en">
                <a:solidFill>
                  <a:schemeClr val="lt1"/>
                </a:solidFill>
              </a:rPr>
              <a:t>Construct Bohr diagrams for ions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Bohr’s Model of the atom</a:t>
            </a:r>
            <a:endParaRPr/>
          </a:p>
        </p:txBody>
      </p:sp>
      <p:sp>
        <p:nvSpPr>
          <p:cNvPr id="627" name="Google Shape;627;p8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Problems with Rutherford’s Model: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Bohr knew any charged particle that is moving like an electron would give off electromagnetic radiation (energy)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28" name="Google Shape;62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571" y="3518200"/>
            <a:ext cx="2690450" cy="12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Rutherford’s Gold Foil Experiment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261775" y="1495975"/>
            <a:ext cx="85704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Results: </a:t>
            </a:r>
            <a:endParaRPr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</a:pPr>
            <a:r>
              <a:rPr lang="en" sz="2600">
                <a:solidFill>
                  <a:schemeClr val="lt1"/>
                </a:solidFill>
              </a:rPr>
              <a:t>Most particles went straight through.</a:t>
            </a:r>
            <a:endParaRPr sz="2600">
              <a:solidFill>
                <a:schemeClr val="lt1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</a:pPr>
            <a:r>
              <a:rPr lang="en" sz="2600">
                <a:solidFill>
                  <a:schemeClr val="lt1"/>
                </a:solidFill>
              </a:rPr>
              <a:t>A few were deflected. </a:t>
            </a:r>
            <a:endParaRPr sz="2600"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725" y="2363050"/>
            <a:ext cx="2889850" cy="24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/>
        </p:nvSpPr>
        <p:spPr>
          <a:xfrm>
            <a:off x="6643425" y="3674225"/>
            <a:ext cx="3468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+</a:t>
            </a:r>
            <a:endParaRPr sz="2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Bohr Model of the Atom</a:t>
            </a:r>
            <a:endParaRPr/>
          </a:p>
        </p:txBody>
      </p:sp>
      <p:sp>
        <p:nvSpPr>
          <p:cNvPr id="634" name="Google Shape;634;p8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 also knew that if it was giving off energy, the wavelength of that radiation would vary producing a continuous spectrum of electromagnetic energy in the form of visible light. </a:t>
            </a:r>
            <a:endParaRPr/>
          </a:p>
        </p:txBody>
      </p:sp>
      <p:pic>
        <p:nvPicPr>
          <p:cNvPr id="635" name="Google Shape;63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771" y="3412375"/>
            <a:ext cx="2690450" cy="1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0800" y="3412375"/>
            <a:ext cx="3123200" cy="17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Bohr Discovered</a:t>
            </a:r>
            <a:endParaRPr/>
          </a:p>
        </p:txBody>
      </p:sp>
      <p:sp>
        <p:nvSpPr>
          <p:cNvPr id="642" name="Google Shape;642;p8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energy given off wasn’t continuous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Had discrete units of energy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3" name="Google Shape;64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100" y="2707800"/>
            <a:ext cx="3625526" cy="2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471" y="2018600"/>
            <a:ext cx="3163374" cy="276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Bohr’s Model of the Atom</a:t>
            </a:r>
            <a:endParaRPr/>
          </a:p>
        </p:txBody>
      </p:sp>
      <p:sp>
        <p:nvSpPr>
          <p:cNvPr id="650" name="Google Shape;650;p89"/>
          <p:cNvSpPr txBox="1">
            <a:spLocks noGrp="1"/>
          </p:cNvSpPr>
          <p:nvPr>
            <p:ph type="body" idx="1"/>
          </p:nvPr>
        </p:nvSpPr>
        <p:spPr>
          <a:xfrm>
            <a:off x="311700" y="1488900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2600"/>
              <a:t>Determined that electrons are located in </a:t>
            </a:r>
            <a:r>
              <a:rPr lang="en" sz="2600" b="1" u="sng"/>
              <a:t>energy levels</a:t>
            </a:r>
            <a:r>
              <a:rPr lang="en" sz="2600"/>
              <a:t> called orbits. </a:t>
            </a:r>
            <a:endParaRPr sz="26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2600">
                <a:solidFill>
                  <a:schemeClr val="lt1"/>
                </a:solidFill>
              </a:rPr>
              <a:t>Each energy level (orbit):</a:t>
            </a:r>
            <a:endParaRPr sz="2600">
              <a:solidFill>
                <a:schemeClr val="lt1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</a:pPr>
            <a:r>
              <a:rPr lang="en" sz="2600">
                <a:solidFill>
                  <a:schemeClr val="lt1"/>
                </a:solidFill>
              </a:rPr>
              <a:t>is a fixed distance from the nucleus</a:t>
            </a:r>
            <a:endParaRPr sz="2600">
              <a:solidFill>
                <a:schemeClr val="lt1"/>
              </a:solidFill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</a:pPr>
            <a:r>
              <a:rPr lang="en" sz="2600">
                <a:solidFill>
                  <a:schemeClr val="lt1"/>
                </a:solidFill>
              </a:rPr>
              <a:t>can hold a </a:t>
            </a:r>
            <a:r>
              <a:rPr lang="en" sz="2600" b="1" u="sng">
                <a:solidFill>
                  <a:schemeClr val="lt1"/>
                </a:solidFill>
              </a:rPr>
              <a:t>specific number of electrons</a:t>
            </a:r>
            <a:endParaRPr sz="2600" b="1" u="sng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2600">
                <a:solidFill>
                  <a:schemeClr val="lt1"/>
                </a:solidFill>
              </a:rPr>
              <a:t>has a </a:t>
            </a:r>
            <a:r>
              <a:rPr lang="en" sz="2600" b="1" u="sng">
                <a:solidFill>
                  <a:schemeClr val="lt1"/>
                </a:solidFill>
              </a:rPr>
              <a:t>definite amount of energy</a:t>
            </a:r>
            <a:r>
              <a:rPr lang="en" b="1" u="sng">
                <a:solidFill>
                  <a:schemeClr val="lt1"/>
                </a:solidFill>
              </a:rPr>
              <a:t/>
            </a:r>
            <a:br>
              <a:rPr lang="en" b="1" u="sng">
                <a:solidFill>
                  <a:schemeClr val="lt1"/>
                </a:solidFill>
              </a:rPr>
            </a:b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51" name="Google Shape;651;p89"/>
          <p:cNvSpPr txBox="1"/>
          <p:nvPr/>
        </p:nvSpPr>
        <p:spPr>
          <a:xfrm>
            <a:off x="7269600" y="4131150"/>
            <a:ext cx="2406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+</a:t>
            </a:r>
            <a:endParaRPr b="1"/>
          </a:p>
        </p:txBody>
      </p:sp>
      <p:pic>
        <p:nvPicPr>
          <p:cNvPr id="652" name="Google Shape;65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800" y="2806000"/>
            <a:ext cx="2557201" cy="233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Bohr’s Model of the Atom</a:t>
            </a:r>
            <a:endParaRPr dirty="0"/>
          </a:p>
        </p:txBody>
      </p:sp>
      <p:sp>
        <p:nvSpPr>
          <p:cNvPr id="658" name="Google Shape;658;p9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68412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further away from nucleus the greater the energy of the electrons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/>
            </a:r>
            <a:br>
              <a:rPr lang="en"/>
            </a:br>
            <a:endParaRPr/>
          </a:p>
        </p:txBody>
      </p:sp>
      <p:pic>
        <p:nvPicPr>
          <p:cNvPr id="659" name="Google Shape;65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775" y="3090975"/>
            <a:ext cx="2385550" cy="1590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Google Shape;660;p90"/>
          <p:cNvCxnSpPr/>
          <p:nvPr/>
        </p:nvCxnSpPr>
        <p:spPr>
          <a:xfrm rot="10800000" flipH="1">
            <a:off x="3722700" y="3056475"/>
            <a:ext cx="497700" cy="542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1" name="Google Shape;661;p90"/>
          <p:cNvSpPr txBox="1"/>
          <p:nvPr/>
        </p:nvSpPr>
        <p:spPr>
          <a:xfrm>
            <a:off x="3969525" y="2571750"/>
            <a:ext cx="13323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Increasing energy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662" name="Google Shape;662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737" y="1495975"/>
            <a:ext cx="1699763" cy="328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Bohr Diagrams</a:t>
            </a:r>
            <a:endParaRPr/>
          </a:p>
        </p:txBody>
      </p:sp>
      <p:sp>
        <p:nvSpPr>
          <p:cNvPr id="668" name="Google Shape;668;p9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Look up electron configuration on periodic table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Draw a circle for nucleus and write # of protons and neutrons in it.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Draw in energy levels and write the # of electrons in each shell </a:t>
            </a:r>
            <a:br>
              <a:rPr lang="en"/>
            </a:br>
            <a:endParaRPr/>
          </a:p>
        </p:txBody>
      </p:sp>
      <p:pic>
        <p:nvPicPr>
          <p:cNvPr id="669" name="Google Shape;66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297" y="3943397"/>
            <a:ext cx="2662600" cy="11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91"/>
          <p:cNvSpPr/>
          <p:nvPr/>
        </p:nvSpPr>
        <p:spPr>
          <a:xfrm>
            <a:off x="6650950" y="4819950"/>
            <a:ext cx="575400" cy="287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Bohr Diagram of Mg</a:t>
            </a:r>
            <a:endParaRPr/>
          </a:p>
        </p:txBody>
      </p:sp>
      <p:sp>
        <p:nvSpPr>
          <p:cNvPr id="676" name="Google Shape;676;p92"/>
          <p:cNvSpPr/>
          <p:nvPr/>
        </p:nvSpPr>
        <p:spPr>
          <a:xfrm>
            <a:off x="3634600" y="2741750"/>
            <a:ext cx="666000" cy="593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2"/>
          <p:cNvSpPr/>
          <p:nvPr/>
        </p:nvSpPr>
        <p:spPr>
          <a:xfrm>
            <a:off x="3416500" y="2515400"/>
            <a:ext cx="1102200" cy="1046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2"/>
          <p:cNvSpPr/>
          <p:nvPr/>
        </p:nvSpPr>
        <p:spPr>
          <a:xfrm>
            <a:off x="3122350" y="2189000"/>
            <a:ext cx="1690500" cy="16989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2"/>
          <p:cNvSpPr/>
          <p:nvPr/>
        </p:nvSpPr>
        <p:spPr>
          <a:xfrm>
            <a:off x="2784850" y="1910750"/>
            <a:ext cx="2365500" cy="22554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2"/>
          <p:cNvSpPr txBox="1"/>
          <p:nvPr/>
        </p:nvSpPr>
        <p:spPr>
          <a:xfrm>
            <a:off x="3634600" y="2688625"/>
            <a:ext cx="756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12p+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12n</a:t>
            </a:r>
            <a:r>
              <a:rPr lang="en" sz="1800" baseline="30000"/>
              <a:t>0</a:t>
            </a:r>
            <a:endParaRPr sz="1800" baseline="30000"/>
          </a:p>
        </p:txBody>
      </p:sp>
      <p:sp>
        <p:nvSpPr>
          <p:cNvPr id="681" name="Google Shape;681;p92"/>
          <p:cNvSpPr txBox="1"/>
          <p:nvPr/>
        </p:nvSpPr>
        <p:spPr>
          <a:xfrm>
            <a:off x="4020600" y="3049225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 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682" name="Google Shape;682;p92"/>
          <p:cNvSpPr txBox="1"/>
          <p:nvPr/>
        </p:nvSpPr>
        <p:spPr>
          <a:xfrm>
            <a:off x="4391500" y="2571750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8 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683" name="Google Shape;683;p92"/>
          <p:cNvSpPr txBox="1"/>
          <p:nvPr/>
        </p:nvSpPr>
        <p:spPr>
          <a:xfrm>
            <a:off x="4391500" y="3645850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 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684" name="Google Shape;684;p92"/>
          <p:cNvSpPr txBox="1"/>
          <p:nvPr/>
        </p:nvSpPr>
        <p:spPr>
          <a:xfrm>
            <a:off x="5635150" y="1562200"/>
            <a:ext cx="3126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 p+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 e-</a:t>
            </a:r>
            <a:endParaRPr sz="30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5" name="Google Shape;685;p92"/>
          <p:cNvSpPr txBox="1"/>
          <p:nvPr/>
        </p:nvSpPr>
        <p:spPr>
          <a:xfrm>
            <a:off x="5753375" y="2431875"/>
            <a:ext cx="30084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 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686" name="Google Shape;68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850" y="3363900"/>
            <a:ext cx="3149944" cy="13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92"/>
          <p:cNvSpPr/>
          <p:nvPr/>
        </p:nvSpPr>
        <p:spPr>
          <a:xfrm>
            <a:off x="7439050" y="4448550"/>
            <a:ext cx="575400" cy="287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Bohr Diagrams: Ions</a:t>
            </a:r>
            <a:endParaRPr/>
          </a:p>
        </p:txBody>
      </p:sp>
      <p:sp>
        <p:nvSpPr>
          <p:cNvPr id="698" name="Google Shape;698;p9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Same as for atoms except you add/subtract the e- from the outermost energy level)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Mg</a:t>
            </a:r>
            <a:r>
              <a:rPr lang="en" baseline="30000"/>
              <a:t>+2</a:t>
            </a:r>
            <a:endParaRPr baseline="30000"/>
          </a:p>
        </p:txBody>
      </p:sp>
      <p:sp>
        <p:nvSpPr>
          <p:cNvPr id="704" name="Google Shape;704;p95"/>
          <p:cNvSpPr txBox="1"/>
          <p:nvPr/>
        </p:nvSpPr>
        <p:spPr>
          <a:xfrm>
            <a:off x="2462475" y="2571750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8 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05" name="Google Shape;705;p95"/>
          <p:cNvSpPr/>
          <p:nvPr/>
        </p:nvSpPr>
        <p:spPr>
          <a:xfrm>
            <a:off x="1605675" y="2823625"/>
            <a:ext cx="666000" cy="593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5"/>
          <p:cNvSpPr/>
          <p:nvPr/>
        </p:nvSpPr>
        <p:spPr>
          <a:xfrm>
            <a:off x="1387575" y="2597275"/>
            <a:ext cx="1102200" cy="1046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5"/>
          <p:cNvSpPr/>
          <p:nvPr/>
        </p:nvSpPr>
        <p:spPr>
          <a:xfrm>
            <a:off x="1093425" y="2270875"/>
            <a:ext cx="1690500" cy="16989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5"/>
          <p:cNvSpPr/>
          <p:nvPr/>
        </p:nvSpPr>
        <p:spPr>
          <a:xfrm>
            <a:off x="755925" y="1992625"/>
            <a:ext cx="2370900" cy="22554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5"/>
          <p:cNvSpPr txBox="1"/>
          <p:nvPr/>
        </p:nvSpPr>
        <p:spPr>
          <a:xfrm>
            <a:off x="1605675" y="2770500"/>
            <a:ext cx="756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12p+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12n</a:t>
            </a:r>
            <a:r>
              <a:rPr lang="en" sz="1800" baseline="30000"/>
              <a:t>0</a:t>
            </a:r>
            <a:endParaRPr sz="1800" baseline="30000"/>
          </a:p>
        </p:txBody>
      </p:sp>
      <p:sp>
        <p:nvSpPr>
          <p:cNvPr id="710" name="Google Shape;710;p95"/>
          <p:cNvSpPr txBox="1"/>
          <p:nvPr/>
        </p:nvSpPr>
        <p:spPr>
          <a:xfrm>
            <a:off x="1505775" y="2371950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 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11" name="Google Shape;711;p95"/>
          <p:cNvSpPr txBox="1"/>
          <p:nvPr/>
        </p:nvSpPr>
        <p:spPr>
          <a:xfrm>
            <a:off x="2672625" y="3243775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 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12" name="Google Shape;712;p95"/>
          <p:cNvSpPr txBox="1"/>
          <p:nvPr/>
        </p:nvSpPr>
        <p:spPr>
          <a:xfrm>
            <a:off x="4572000" y="1702075"/>
            <a:ext cx="3126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 p+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 e-</a:t>
            </a:r>
            <a:endParaRPr sz="30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3" name="Google Shape;713;p95"/>
          <p:cNvSpPr txBox="1"/>
          <p:nvPr/>
        </p:nvSpPr>
        <p:spPr>
          <a:xfrm>
            <a:off x="4572000" y="2571750"/>
            <a:ext cx="3126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+2 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714" name="Google Shape;71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850" y="3363900"/>
            <a:ext cx="3149944" cy="13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95"/>
          <p:cNvSpPr/>
          <p:nvPr/>
        </p:nvSpPr>
        <p:spPr>
          <a:xfrm>
            <a:off x="7450175" y="4448550"/>
            <a:ext cx="575400" cy="287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O</a:t>
            </a:r>
            <a:r>
              <a:rPr lang="en" baseline="30000"/>
              <a:t>-2</a:t>
            </a:r>
            <a:endParaRPr baseline="30000"/>
          </a:p>
        </p:txBody>
      </p:sp>
      <p:sp>
        <p:nvSpPr>
          <p:cNvPr id="721" name="Google Shape;721;p96"/>
          <p:cNvSpPr txBox="1"/>
          <p:nvPr/>
        </p:nvSpPr>
        <p:spPr>
          <a:xfrm>
            <a:off x="4572000" y="1702075"/>
            <a:ext cx="3126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 p+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 e-</a:t>
            </a:r>
            <a:endParaRPr sz="30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2" name="Google Shape;722;p96"/>
          <p:cNvSpPr txBox="1"/>
          <p:nvPr/>
        </p:nvSpPr>
        <p:spPr>
          <a:xfrm>
            <a:off x="2462475" y="2571750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6e-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23" name="Google Shape;723;p96"/>
          <p:cNvSpPr/>
          <p:nvPr/>
        </p:nvSpPr>
        <p:spPr>
          <a:xfrm>
            <a:off x="1605675" y="2823625"/>
            <a:ext cx="666000" cy="593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6"/>
          <p:cNvSpPr/>
          <p:nvPr/>
        </p:nvSpPr>
        <p:spPr>
          <a:xfrm>
            <a:off x="1387575" y="2597275"/>
            <a:ext cx="1102200" cy="1046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6"/>
          <p:cNvSpPr/>
          <p:nvPr/>
        </p:nvSpPr>
        <p:spPr>
          <a:xfrm>
            <a:off x="1093425" y="2270875"/>
            <a:ext cx="1690500" cy="16989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96"/>
          <p:cNvSpPr txBox="1"/>
          <p:nvPr/>
        </p:nvSpPr>
        <p:spPr>
          <a:xfrm>
            <a:off x="1605675" y="2770500"/>
            <a:ext cx="756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8p+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8n</a:t>
            </a:r>
            <a:r>
              <a:rPr lang="en" sz="1800" baseline="30000"/>
              <a:t>0</a:t>
            </a:r>
            <a:endParaRPr sz="1800" baseline="30000"/>
          </a:p>
        </p:txBody>
      </p:sp>
      <p:sp>
        <p:nvSpPr>
          <p:cNvPr id="727" name="Google Shape;727;p96"/>
          <p:cNvSpPr txBox="1"/>
          <p:nvPr/>
        </p:nvSpPr>
        <p:spPr>
          <a:xfrm>
            <a:off x="1505775" y="2371950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 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28" name="Google Shape;728;p96"/>
          <p:cNvSpPr txBox="1"/>
          <p:nvPr/>
        </p:nvSpPr>
        <p:spPr>
          <a:xfrm>
            <a:off x="2462475" y="2920525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2e-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29" name="Google Shape;729;p96"/>
          <p:cNvSpPr txBox="1"/>
          <p:nvPr/>
        </p:nvSpPr>
        <p:spPr>
          <a:xfrm>
            <a:off x="2462475" y="2770500"/>
            <a:ext cx="9567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8e-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30" name="Google Shape;730;p96"/>
          <p:cNvSpPr txBox="1"/>
          <p:nvPr/>
        </p:nvSpPr>
        <p:spPr>
          <a:xfrm>
            <a:off x="4572000" y="2619600"/>
            <a:ext cx="3126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-2 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731" name="Google Shape;731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000" y="3417025"/>
            <a:ext cx="1323900" cy="13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Construct Bohr diagrams for atoms</a:t>
            </a:r>
            <a:endParaRPr>
              <a:solidFill>
                <a:schemeClr val="lt1"/>
              </a:solidFill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✓"/>
            </a:pPr>
            <a:r>
              <a:rPr lang="en">
                <a:solidFill>
                  <a:schemeClr val="lt1"/>
                </a:solidFill>
              </a:rPr>
              <a:t>Construct Bohr diagrams for 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375" y="188026"/>
            <a:ext cx="581448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69175"/>
            <a:ext cx="2543725" cy="212779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9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Bright Line Spectra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752" name="Google Shape;752;p10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"/>
              <a:t>Differentiate between excited and ground state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"/>
              <a:t>Explain how light is produced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"/>
              <a:t>Identify substances based upon their bright line spectra</a:t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0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State</a:t>
            </a:r>
            <a:endParaRPr/>
          </a:p>
        </p:txBody>
      </p:sp>
      <p:sp>
        <p:nvSpPr>
          <p:cNvPr id="758" name="Google Shape;758;p10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u="sng"/>
              <a:t>Ground State</a:t>
            </a:r>
            <a:r>
              <a:rPr lang="en"/>
              <a:t>- When electrons occupy the LOWEST available ENERGY LEVELS.  (configuration on periodic table)</a:t>
            </a:r>
            <a:br>
              <a:rPr lang="en"/>
            </a:br>
            <a:endParaRPr/>
          </a:p>
        </p:txBody>
      </p:sp>
      <p:pic>
        <p:nvPicPr>
          <p:cNvPr id="759" name="Google Shape;75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275" y="3089550"/>
            <a:ext cx="306705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Excited State</a:t>
            </a:r>
            <a:endParaRPr/>
          </a:p>
        </p:txBody>
      </p:sp>
      <p:sp>
        <p:nvSpPr>
          <p:cNvPr id="765" name="Google Shape;765;p10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u="sng"/>
              <a:t>Excited State</a:t>
            </a:r>
            <a:r>
              <a:rPr lang="en"/>
              <a:t>- Electrons NO LONGER occupy the lowest available energy levels (different than electron configuration)  </a:t>
            </a:r>
            <a:br>
              <a:rPr lang="en"/>
            </a:br>
            <a:endParaRPr/>
          </a:p>
        </p:txBody>
      </p:sp>
      <p:pic>
        <p:nvPicPr>
          <p:cNvPr id="766" name="Google Shape;766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275" y="3089550"/>
            <a:ext cx="306705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0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Possible Excited States of Na</a:t>
            </a:r>
            <a:endParaRPr/>
          </a:p>
        </p:txBody>
      </p:sp>
      <p:pic>
        <p:nvPicPr>
          <p:cNvPr id="772" name="Google Shape;77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775" y="3187976"/>
            <a:ext cx="4582451" cy="1441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103"/>
          <p:cNvSpPr/>
          <p:nvPr/>
        </p:nvSpPr>
        <p:spPr>
          <a:xfrm>
            <a:off x="1605675" y="2823625"/>
            <a:ext cx="666000" cy="593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3"/>
          <p:cNvSpPr/>
          <p:nvPr/>
        </p:nvSpPr>
        <p:spPr>
          <a:xfrm>
            <a:off x="1387575" y="2597275"/>
            <a:ext cx="1102200" cy="1046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3"/>
          <p:cNvSpPr/>
          <p:nvPr/>
        </p:nvSpPr>
        <p:spPr>
          <a:xfrm>
            <a:off x="1093425" y="2270875"/>
            <a:ext cx="1690500" cy="16989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3"/>
          <p:cNvSpPr/>
          <p:nvPr/>
        </p:nvSpPr>
        <p:spPr>
          <a:xfrm>
            <a:off x="755925" y="1992625"/>
            <a:ext cx="2332200" cy="22554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3"/>
          <p:cNvSpPr txBox="1"/>
          <p:nvPr/>
        </p:nvSpPr>
        <p:spPr>
          <a:xfrm>
            <a:off x="1605675" y="2770500"/>
            <a:ext cx="756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11p+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12n</a:t>
            </a:r>
            <a:r>
              <a:rPr lang="en" sz="1800" baseline="30000"/>
              <a:t>0</a:t>
            </a:r>
            <a:endParaRPr sz="1800" baseline="30000"/>
          </a:p>
        </p:txBody>
      </p:sp>
      <p:sp>
        <p:nvSpPr>
          <p:cNvPr id="778" name="Google Shape;778;p103"/>
          <p:cNvSpPr/>
          <p:nvPr/>
        </p:nvSpPr>
        <p:spPr>
          <a:xfrm>
            <a:off x="1761075" y="2571750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3"/>
          <p:cNvSpPr/>
          <p:nvPr/>
        </p:nvSpPr>
        <p:spPr>
          <a:xfrm>
            <a:off x="2028625" y="3533988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3"/>
          <p:cNvSpPr/>
          <p:nvPr/>
        </p:nvSpPr>
        <p:spPr>
          <a:xfrm>
            <a:off x="2628525" y="2615100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3"/>
          <p:cNvSpPr/>
          <p:nvPr/>
        </p:nvSpPr>
        <p:spPr>
          <a:xfrm>
            <a:off x="2028625" y="2225775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3"/>
          <p:cNvSpPr/>
          <p:nvPr/>
        </p:nvSpPr>
        <p:spPr>
          <a:xfrm>
            <a:off x="1304000" y="2381175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3"/>
          <p:cNvSpPr/>
          <p:nvPr/>
        </p:nvSpPr>
        <p:spPr>
          <a:xfrm>
            <a:off x="1054425" y="2881050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3"/>
          <p:cNvSpPr/>
          <p:nvPr/>
        </p:nvSpPr>
        <p:spPr>
          <a:xfrm>
            <a:off x="1209825" y="3578300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3"/>
          <p:cNvSpPr/>
          <p:nvPr/>
        </p:nvSpPr>
        <p:spPr>
          <a:xfrm>
            <a:off x="1844325" y="3831250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3"/>
          <p:cNvSpPr/>
          <p:nvPr/>
        </p:nvSpPr>
        <p:spPr>
          <a:xfrm>
            <a:off x="2489775" y="3578300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3"/>
          <p:cNvSpPr/>
          <p:nvPr/>
        </p:nvSpPr>
        <p:spPr>
          <a:xfrm>
            <a:off x="2714650" y="3140175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3"/>
          <p:cNvSpPr/>
          <p:nvPr/>
        </p:nvSpPr>
        <p:spPr>
          <a:xfrm>
            <a:off x="2559250" y="2163600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3"/>
          <p:cNvSpPr/>
          <p:nvPr/>
        </p:nvSpPr>
        <p:spPr>
          <a:xfrm>
            <a:off x="2714650" y="3831250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3"/>
          <p:cNvSpPr/>
          <p:nvPr/>
        </p:nvSpPr>
        <p:spPr>
          <a:xfrm>
            <a:off x="1148600" y="2115475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3"/>
          <p:cNvSpPr/>
          <p:nvPr/>
        </p:nvSpPr>
        <p:spPr>
          <a:xfrm>
            <a:off x="987850" y="3831250"/>
            <a:ext cx="155400" cy="15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2" name="Google Shape;792;p103"/>
          <p:cNvGrpSpPr/>
          <p:nvPr/>
        </p:nvGrpSpPr>
        <p:grpSpPr>
          <a:xfrm>
            <a:off x="3517150" y="1992618"/>
            <a:ext cx="1279200" cy="779957"/>
            <a:chOff x="3371000" y="1825018"/>
            <a:chExt cx="1279200" cy="779957"/>
          </a:xfrm>
        </p:grpSpPr>
        <p:cxnSp>
          <p:nvCxnSpPr>
            <p:cNvPr id="793" name="Google Shape;793;p103"/>
            <p:cNvCxnSpPr/>
            <p:nvPr/>
          </p:nvCxnSpPr>
          <p:spPr>
            <a:xfrm flipH="1">
              <a:off x="3371000" y="2001975"/>
              <a:ext cx="1279200" cy="603000"/>
            </a:xfrm>
            <a:prstGeom prst="straightConnector1">
              <a:avLst/>
            </a:prstGeom>
            <a:noFill/>
            <a:ln w="11430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94" name="Google Shape;794;p103"/>
            <p:cNvSpPr txBox="1"/>
            <p:nvPr/>
          </p:nvSpPr>
          <p:spPr>
            <a:xfrm rot="-1345658">
              <a:off x="3389664" y="2063228"/>
              <a:ext cx="1279369" cy="155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Energy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95" name="Google Shape;795;p103"/>
          <p:cNvSpPr txBox="1"/>
          <p:nvPr/>
        </p:nvSpPr>
        <p:spPr>
          <a:xfrm>
            <a:off x="4542125" y="3778000"/>
            <a:ext cx="3750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11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96" name="Google Shape;796;p103"/>
          <p:cNvSpPr txBox="1"/>
          <p:nvPr/>
        </p:nvSpPr>
        <p:spPr>
          <a:xfrm>
            <a:off x="5663800" y="3778000"/>
            <a:ext cx="3750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11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97" name="Google Shape;797;p103"/>
          <p:cNvSpPr txBox="1"/>
          <p:nvPr/>
        </p:nvSpPr>
        <p:spPr>
          <a:xfrm>
            <a:off x="6714725" y="3778000"/>
            <a:ext cx="3750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11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98" name="Google Shape;798;p103"/>
          <p:cNvSpPr txBox="1"/>
          <p:nvPr/>
        </p:nvSpPr>
        <p:spPr>
          <a:xfrm>
            <a:off x="7907125" y="3778000"/>
            <a:ext cx="3750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11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99" name="Google Shape;799;p103"/>
          <p:cNvSpPr txBox="1"/>
          <p:nvPr/>
        </p:nvSpPr>
        <p:spPr>
          <a:xfrm>
            <a:off x="5102200" y="2772575"/>
            <a:ext cx="30906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Total # of electrons doesn’t change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04"/>
          <p:cNvSpPr txBox="1">
            <a:spLocks noGrp="1"/>
          </p:cNvSpPr>
          <p:nvPr>
            <p:ph type="title"/>
          </p:nvPr>
        </p:nvSpPr>
        <p:spPr>
          <a:xfrm>
            <a:off x="1028325" y="1040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determine if configuration is ground or excited</a:t>
            </a:r>
            <a:endParaRPr/>
          </a:p>
        </p:txBody>
      </p:sp>
      <p:sp>
        <p:nvSpPr>
          <p:cNvPr id="805" name="Google Shape;805;p10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Add up total # of electrons in configuration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Determine element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If it matches element configuration on periodic table = GROUND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If it doesn’t match = EXCITED</a:t>
            </a:r>
            <a:br>
              <a:rPr lang="en"/>
            </a:br>
            <a:endParaRPr/>
          </a:p>
        </p:txBody>
      </p:sp>
      <p:pic>
        <p:nvPicPr>
          <p:cNvPr id="806" name="Google Shape;80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4025" y="3670200"/>
            <a:ext cx="2063975" cy="10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do </a:t>
            </a:r>
            <a:endParaRPr/>
          </a:p>
        </p:txBody>
      </p:sp>
      <p:sp>
        <p:nvSpPr>
          <p:cNvPr id="812" name="Google Shape;812;p10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Identify the electron configuration as being ground state or excited state:  2-6-1</a:t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/>
          </a:p>
        </p:txBody>
      </p:sp>
      <p:pic>
        <p:nvPicPr>
          <p:cNvPr id="813" name="Google Shape;813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100" y="3285988"/>
            <a:ext cx="137160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05"/>
          <p:cNvSpPr txBox="1"/>
          <p:nvPr/>
        </p:nvSpPr>
        <p:spPr>
          <a:xfrm>
            <a:off x="311300" y="2829975"/>
            <a:ext cx="30918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2+6+1 = 9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15" name="Google Shape;815;p105"/>
          <p:cNvSpPr txBox="1"/>
          <p:nvPr/>
        </p:nvSpPr>
        <p:spPr>
          <a:xfrm>
            <a:off x="431575" y="3395975"/>
            <a:ext cx="20871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Fluorine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16" name="Google Shape;816;p105"/>
          <p:cNvSpPr txBox="1"/>
          <p:nvPr/>
        </p:nvSpPr>
        <p:spPr>
          <a:xfrm>
            <a:off x="452800" y="4004425"/>
            <a:ext cx="2426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Excited State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0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We do</a:t>
            </a:r>
            <a:endParaRPr/>
          </a:p>
        </p:txBody>
      </p:sp>
      <p:sp>
        <p:nvSpPr>
          <p:cNvPr id="822" name="Google Shape;822;p10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Identify the electron configuration as being ground state or excited state: 2-8-3</a:t>
            </a:r>
            <a:endParaRPr/>
          </a:p>
        </p:txBody>
      </p:sp>
      <p:sp>
        <p:nvSpPr>
          <p:cNvPr id="823" name="Google Shape;823;p106"/>
          <p:cNvSpPr txBox="1"/>
          <p:nvPr/>
        </p:nvSpPr>
        <p:spPr>
          <a:xfrm>
            <a:off x="445725" y="2716775"/>
            <a:ext cx="3226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2+8+3+1 = 13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24" name="Google Shape;824;p106"/>
          <p:cNvSpPr txBox="1"/>
          <p:nvPr/>
        </p:nvSpPr>
        <p:spPr>
          <a:xfrm>
            <a:off x="484925" y="3413950"/>
            <a:ext cx="3226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13 = Al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25" name="Google Shape;825;p106"/>
          <p:cNvSpPr txBox="1"/>
          <p:nvPr/>
        </p:nvSpPr>
        <p:spPr>
          <a:xfrm>
            <a:off x="484925" y="3948400"/>
            <a:ext cx="3226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ground state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26" name="Google Shape;826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300" y="321060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0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do</a:t>
            </a:r>
            <a:endParaRPr/>
          </a:p>
        </p:txBody>
      </p:sp>
      <p:sp>
        <p:nvSpPr>
          <p:cNvPr id="832" name="Google Shape;832;p10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Identify the electron configuration as being ground state or excited state: 2-8-3-1</a:t>
            </a:r>
            <a:endParaRPr/>
          </a:p>
        </p:txBody>
      </p:sp>
      <p:sp>
        <p:nvSpPr>
          <p:cNvPr id="833" name="Google Shape;833;p107"/>
          <p:cNvSpPr txBox="1"/>
          <p:nvPr/>
        </p:nvSpPr>
        <p:spPr>
          <a:xfrm>
            <a:off x="445725" y="2716775"/>
            <a:ext cx="3226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2+8+3+1 = 14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34" name="Google Shape;834;p107"/>
          <p:cNvSpPr txBox="1"/>
          <p:nvPr/>
        </p:nvSpPr>
        <p:spPr>
          <a:xfrm>
            <a:off x="484925" y="3413950"/>
            <a:ext cx="3226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14 = Si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35" name="Google Shape;835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300" y="3201788"/>
            <a:ext cx="15240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107"/>
          <p:cNvSpPr txBox="1"/>
          <p:nvPr/>
        </p:nvSpPr>
        <p:spPr>
          <a:xfrm>
            <a:off x="484925" y="3948400"/>
            <a:ext cx="3226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excited state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09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Rutherford’s Gold Foil Experiment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250" y="1917801"/>
            <a:ext cx="3183600" cy="24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00" y="1589025"/>
            <a:ext cx="3729200" cy="30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1719250" y="2571750"/>
            <a:ext cx="3468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+</a:t>
            </a:r>
            <a:endParaRPr sz="2700" b="1"/>
          </a:p>
        </p:txBody>
      </p:sp>
      <p:sp>
        <p:nvSpPr>
          <p:cNvPr id="148" name="Google Shape;148;p26"/>
          <p:cNvSpPr txBox="1"/>
          <p:nvPr/>
        </p:nvSpPr>
        <p:spPr>
          <a:xfrm>
            <a:off x="842800" y="3932750"/>
            <a:ext cx="3468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+</a:t>
            </a:r>
            <a:endParaRPr sz="2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2" name="Google Shape;85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1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Absorption</a:t>
            </a:r>
            <a:endParaRPr/>
          </a:p>
        </p:txBody>
      </p:sp>
      <p:sp>
        <p:nvSpPr>
          <p:cNvPr id="858" name="Google Shape;858;p111"/>
          <p:cNvSpPr txBox="1">
            <a:spLocks noGrp="1"/>
          </p:cNvSpPr>
          <p:nvPr>
            <p:ph type="body" idx="1"/>
          </p:nvPr>
        </p:nvSpPr>
        <p:spPr>
          <a:xfrm>
            <a:off x="230775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u="sng"/>
              <a:t>Excited State:</a:t>
            </a:r>
            <a:r>
              <a:rPr lang="en"/>
              <a:t> Electrons absorb energy as they move to higher energy levels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excited state is temporary and unstable.</a:t>
            </a:r>
            <a:br>
              <a:rPr lang="en"/>
            </a:br>
            <a:endParaRPr/>
          </a:p>
        </p:txBody>
      </p:sp>
      <p:pic>
        <p:nvPicPr>
          <p:cNvPr id="859" name="Google Shape;859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0650" y="3075075"/>
            <a:ext cx="2380050" cy="17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1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Emission</a:t>
            </a:r>
            <a:endParaRPr/>
          </a:p>
        </p:txBody>
      </p:sp>
      <p:sp>
        <p:nvSpPr>
          <p:cNvPr id="865" name="Google Shape;865;p11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2500" b="1" u="sng"/>
              <a:t>Ground State:</a:t>
            </a:r>
            <a:r>
              <a:rPr lang="en" sz="2500"/>
              <a:t> Lowest energy configuration. Electrons will eventually lose the absorbed energy and return back to ground state.  </a:t>
            </a:r>
            <a:endParaRPr sz="25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2500"/>
              <a:t>They give off the energy in the form of light energy</a:t>
            </a:r>
            <a:endParaRPr sz="2500"/>
          </a:p>
        </p:txBody>
      </p:sp>
      <p:pic>
        <p:nvPicPr>
          <p:cNvPr id="866" name="Google Shape;866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350" y="3023200"/>
            <a:ext cx="2896401" cy="17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1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Energy</a:t>
            </a:r>
            <a:endParaRPr/>
          </a:p>
        </p:txBody>
      </p:sp>
      <p:sp>
        <p:nvSpPr>
          <p:cNvPr id="872" name="Google Shape;872;p11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/>
              <a:t>The color of light (wavelength) is determined by the amount of energy lost by the electron when it falls back to its ground state.</a:t>
            </a:r>
            <a:endParaRPr sz="2900"/>
          </a:p>
        </p:txBody>
      </p:sp>
      <p:pic>
        <p:nvPicPr>
          <p:cNvPr id="873" name="Google Shape;87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250" y="2571750"/>
            <a:ext cx="3109100" cy="21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4575" y="2571750"/>
            <a:ext cx="2827725" cy="21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1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Bright Line Spectra</a:t>
            </a:r>
            <a:endParaRPr/>
          </a:p>
        </p:txBody>
      </p:sp>
      <p:sp>
        <p:nvSpPr>
          <p:cNvPr id="880" name="Google Shape;880;p11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63672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2800"/>
              <a:t>Each element has its own bright line spectra that is unique. (like a fingerprint)</a:t>
            </a:r>
            <a:endParaRPr sz="28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2800"/>
              <a:t>Can be used to identify an unknown mixture of gases.</a:t>
            </a:r>
            <a:br>
              <a:rPr lang="en" sz="2800"/>
            </a:br>
            <a:endParaRPr sz="2800"/>
          </a:p>
        </p:txBody>
      </p:sp>
      <p:pic>
        <p:nvPicPr>
          <p:cNvPr id="881" name="Google Shape;881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224" y="3193750"/>
            <a:ext cx="3143700" cy="15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6888" y="1760950"/>
            <a:ext cx="212407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15"/>
          <p:cNvSpPr txBox="1">
            <a:spLocks noGrp="1"/>
          </p:cNvSpPr>
          <p:nvPr>
            <p:ph type="title"/>
          </p:nvPr>
        </p:nvSpPr>
        <p:spPr>
          <a:xfrm>
            <a:off x="987850" y="11752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What gases make up the unknown?</a:t>
            </a:r>
            <a:endParaRPr/>
          </a:p>
        </p:txBody>
      </p:sp>
      <p:pic>
        <p:nvPicPr>
          <p:cNvPr id="888" name="Google Shape;88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200" y="1596750"/>
            <a:ext cx="5607700" cy="30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225" y="1541525"/>
            <a:ext cx="476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175" y="1541525"/>
            <a:ext cx="476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050" y="1541525"/>
            <a:ext cx="476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0550" y="4033275"/>
            <a:ext cx="476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175" y="4033275"/>
            <a:ext cx="476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125" y="4091950"/>
            <a:ext cx="476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550" y="3385575"/>
            <a:ext cx="476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3025" y="3385575"/>
            <a:ext cx="476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550" y="4033275"/>
            <a:ext cx="476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3025" y="4091950"/>
            <a:ext cx="4762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1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Differentiate between excited and ground state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Explain how light is produced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substances based upon their bright line spectra</a:t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 Dot Diagrams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1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919" name="Google Shape;919;p11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"/>
              <a:t>Construct Lewis dot diagrams for atoms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">
                <a:solidFill>
                  <a:schemeClr val="lt1"/>
                </a:solidFill>
              </a:rPr>
              <a:t>Construct Lewis dot diagrams for ions</a:t>
            </a:r>
            <a:r>
              <a:rPr lang="en"/>
              <a:t/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2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 Dot Diagrams</a:t>
            </a:r>
            <a:endParaRPr/>
          </a:p>
        </p:txBody>
      </p:sp>
      <p:sp>
        <p:nvSpPr>
          <p:cNvPr id="925" name="Google Shape;925;p12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Only show VALENCE ELECTRONS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Valence shell: outermost shell of an atom that contains electrons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Valence electrons: electrons that occupy the valence shell (last number in electron configuration)</a:t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Rutherford’s Model of the atom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Discovered the NUCLEUS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His Model of the Atom: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 dense positive nucleus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Atom is mostly empty space</a:t>
            </a:r>
            <a:br>
              <a:rPr lang="en"/>
            </a:b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650" y="3000263"/>
            <a:ext cx="169545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21"/>
          <p:cNvSpPr txBox="1">
            <a:spLocks noGrp="1"/>
          </p:cNvSpPr>
          <p:nvPr>
            <p:ph type="title"/>
          </p:nvPr>
        </p:nvSpPr>
        <p:spPr>
          <a:xfrm>
            <a:off x="890200" y="292850"/>
            <a:ext cx="6986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for Drawing Lewis Dot Diagrams</a:t>
            </a:r>
            <a:endParaRPr/>
          </a:p>
        </p:txBody>
      </p:sp>
      <p:sp>
        <p:nvSpPr>
          <p:cNvPr id="931" name="Google Shape;931;p121"/>
          <p:cNvSpPr txBox="1">
            <a:spLocks noGrp="1"/>
          </p:cNvSpPr>
          <p:nvPr>
            <p:ph type="body" idx="1"/>
          </p:nvPr>
        </p:nvSpPr>
        <p:spPr>
          <a:xfrm>
            <a:off x="311700" y="1347600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Draw the element’s symbol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Locate the valence electron number (last # in the electron configuration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Give out 1 electron to each side.  Once all         sides have 1 valence e- then give another to     each side </a:t>
            </a:r>
            <a:endParaRPr/>
          </a:p>
        </p:txBody>
      </p:sp>
      <p:pic>
        <p:nvPicPr>
          <p:cNvPr id="932" name="Google Shape;932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425" y="2957650"/>
            <a:ext cx="80010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6300" y="2750950"/>
            <a:ext cx="234632" cy="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8525" y="3085075"/>
            <a:ext cx="234632" cy="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0950" y="3738700"/>
            <a:ext cx="234632" cy="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3800" y="3085075"/>
            <a:ext cx="234632" cy="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30950" y="2750950"/>
            <a:ext cx="234632" cy="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1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68525" y="3395275"/>
            <a:ext cx="234632" cy="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76300" y="3738700"/>
            <a:ext cx="234632" cy="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33800" y="3395275"/>
            <a:ext cx="234632" cy="2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2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Carbon Dot Diagram</a:t>
            </a:r>
            <a:endParaRPr/>
          </a:p>
        </p:txBody>
      </p:sp>
      <p:pic>
        <p:nvPicPr>
          <p:cNvPr id="946" name="Google Shape;946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775" y="3309700"/>
            <a:ext cx="138112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122"/>
          <p:cNvSpPr txBox="1"/>
          <p:nvPr/>
        </p:nvSpPr>
        <p:spPr>
          <a:xfrm>
            <a:off x="3653000" y="2106975"/>
            <a:ext cx="17397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C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948" name="Google Shape;948;p122"/>
          <p:cNvSpPr/>
          <p:nvPr/>
        </p:nvSpPr>
        <p:spPr>
          <a:xfrm>
            <a:off x="4421750" y="2160925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22"/>
          <p:cNvSpPr/>
          <p:nvPr/>
        </p:nvSpPr>
        <p:spPr>
          <a:xfrm>
            <a:off x="4974625" y="2852800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22"/>
          <p:cNvSpPr/>
          <p:nvPr/>
        </p:nvSpPr>
        <p:spPr>
          <a:xfrm>
            <a:off x="4421750" y="3571650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22"/>
          <p:cNvSpPr/>
          <p:nvPr/>
        </p:nvSpPr>
        <p:spPr>
          <a:xfrm>
            <a:off x="3853950" y="2852800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2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Oxygen Dot Diagram</a:t>
            </a:r>
            <a:endParaRPr/>
          </a:p>
        </p:txBody>
      </p:sp>
      <p:sp>
        <p:nvSpPr>
          <p:cNvPr id="957" name="Google Shape;957;p123"/>
          <p:cNvSpPr txBox="1"/>
          <p:nvPr/>
        </p:nvSpPr>
        <p:spPr>
          <a:xfrm>
            <a:off x="3250375" y="2125225"/>
            <a:ext cx="26703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O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958" name="Google Shape;958;p123"/>
          <p:cNvSpPr/>
          <p:nvPr/>
        </p:nvSpPr>
        <p:spPr>
          <a:xfrm>
            <a:off x="4369800" y="2125225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23"/>
          <p:cNvSpPr/>
          <p:nvPr/>
        </p:nvSpPr>
        <p:spPr>
          <a:xfrm>
            <a:off x="5061700" y="3019400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23"/>
          <p:cNvSpPr/>
          <p:nvPr/>
        </p:nvSpPr>
        <p:spPr>
          <a:xfrm>
            <a:off x="4484425" y="3549425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23"/>
          <p:cNvSpPr/>
          <p:nvPr/>
        </p:nvSpPr>
        <p:spPr>
          <a:xfrm>
            <a:off x="3896400" y="2857550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23"/>
          <p:cNvSpPr/>
          <p:nvPr/>
        </p:nvSpPr>
        <p:spPr>
          <a:xfrm>
            <a:off x="4696200" y="2125225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23"/>
          <p:cNvSpPr/>
          <p:nvPr/>
        </p:nvSpPr>
        <p:spPr>
          <a:xfrm>
            <a:off x="5061700" y="2655350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4" name="Google Shape;964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000" y="3417025"/>
            <a:ext cx="1323900" cy="1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23"/>
          <p:cNvSpPr/>
          <p:nvPr/>
        </p:nvSpPr>
        <p:spPr>
          <a:xfrm>
            <a:off x="7687600" y="4438350"/>
            <a:ext cx="345600" cy="352500"/>
          </a:xfrm>
          <a:prstGeom prst="ellipse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2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Aluminum Dot Diagram</a:t>
            </a:r>
            <a:endParaRPr/>
          </a:p>
        </p:txBody>
      </p:sp>
      <p:sp>
        <p:nvSpPr>
          <p:cNvPr id="971" name="Google Shape;971;p124"/>
          <p:cNvSpPr txBox="1"/>
          <p:nvPr/>
        </p:nvSpPr>
        <p:spPr>
          <a:xfrm>
            <a:off x="3250375" y="2125225"/>
            <a:ext cx="26703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Al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972" name="Google Shape;972;p124"/>
          <p:cNvSpPr/>
          <p:nvPr/>
        </p:nvSpPr>
        <p:spPr>
          <a:xfrm>
            <a:off x="4572000" y="2125225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24"/>
          <p:cNvSpPr/>
          <p:nvPr/>
        </p:nvSpPr>
        <p:spPr>
          <a:xfrm>
            <a:off x="5142500" y="2844050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24"/>
          <p:cNvSpPr/>
          <p:nvPr/>
        </p:nvSpPr>
        <p:spPr>
          <a:xfrm>
            <a:off x="4572000" y="3535950"/>
            <a:ext cx="202200" cy="202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5" name="Google Shape;975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725" y="3413225"/>
            <a:ext cx="128587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124"/>
          <p:cNvSpPr/>
          <p:nvPr/>
        </p:nvSpPr>
        <p:spPr>
          <a:xfrm>
            <a:off x="7874275" y="4346600"/>
            <a:ext cx="345600" cy="352500"/>
          </a:xfrm>
          <a:prstGeom prst="ellipse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2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Draw brackets around the element symbol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Write charge of ion outside bracket on top right corner of symbol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Positive ions no dots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Negative ions 8 dots</a:t>
            </a:r>
            <a:br>
              <a:rPr lang="en"/>
            </a:br>
            <a:endParaRPr/>
          </a:p>
        </p:txBody>
      </p:sp>
      <p:sp>
        <p:nvSpPr>
          <p:cNvPr id="987" name="Google Shape;987;p12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 Dot Diagrams: Ions</a:t>
            </a:r>
            <a:endParaRPr/>
          </a:p>
        </p:txBody>
      </p:sp>
      <p:pic>
        <p:nvPicPr>
          <p:cNvPr id="988" name="Google Shape;988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875" y="3075000"/>
            <a:ext cx="2171725" cy="132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725" y="2938100"/>
            <a:ext cx="2397850" cy="18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2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Positive Ion</a:t>
            </a:r>
            <a:endParaRPr/>
          </a:p>
        </p:txBody>
      </p:sp>
      <p:pic>
        <p:nvPicPr>
          <p:cNvPr id="995" name="Google Shape;995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575" y="2838200"/>
            <a:ext cx="22288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175" y="2461375"/>
            <a:ext cx="12573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127"/>
          <p:cNvSpPr txBox="1"/>
          <p:nvPr/>
        </p:nvSpPr>
        <p:spPr>
          <a:xfrm>
            <a:off x="3839275" y="1657400"/>
            <a:ext cx="11238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2-8-8</a:t>
            </a: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98" name="Google Shape;998;p127"/>
          <p:cNvSpPr txBox="1"/>
          <p:nvPr/>
        </p:nvSpPr>
        <p:spPr>
          <a:xfrm>
            <a:off x="4768200" y="1657400"/>
            <a:ext cx="11238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-1</a:t>
            </a: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99" name="Google Shape;999;p127"/>
          <p:cNvSpPr txBox="1"/>
          <p:nvPr/>
        </p:nvSpPr>
        <p:spPr>
          <a:xfrm>
            <a:off x="366753" y="1620850"/>
            <a:ext cx="3384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Potassium IOn K</a:t>
            </a:r>
            <a:r>
              <a:rPr lang="en" sz="36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</a:t>
            </a: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000" name="Google Shape;1000;p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0225" y="1538350"/>
            <a:ext cx="1216425" cy="12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127"/>
          <p:cNvSpPr txBox="1"/>
          <p:nvPr/>
        </p:nvSpPr>
        <p:spPr>
          <a:xfrm>
            <a:off x="3839275" y="3257375"/>
            <a:ext cx="10401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K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002" name="Google Shape;1002;p127"/>
          <p:cNvSpPr txBox="1"/>
          <p:nvPr/>
        </p:nvSpPr>
        <p:spPr>
          <a:xfrm>
            <a:off x="3503500" y="3116025"/>
            <a:ext cx="6636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[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003" name="Google Shape;1003;p127"/>
          <p:cNvSpPr txBox="1"/>
          <p:nvPr/>
        </p:nvSpPr>
        <p:spPr>
          <a:xfrm>
            <a:off x="4533850" y="3116025"/>
            <a:ext cx="6636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]</a:t>
            </a:r>
            <a:endParaRPr sz="7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2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Negative Ion</a:t>
            </a:r>
            <a:endParaRPr/>
          </a:p>
        </p:txBody>
      </p:sp>
      <p:sp>
        <p:nvSpPr>
          <p:cNvPr id="1009" name="Google Shape;1009;p128"/>
          <p:cNvSpPr txBox="1"/>
          <p:nvPr/>
        </p:nvSpPr>
        <p:spPr>
          <a:xfrm>
            <a:off x="3839275" y="1657400"/>
            <a:ext cx="10485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2-8-</a:t>
            </a: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10" name="Google Shape;1010;p128"/>
          <p:cNvSpPr txBox="1"/>
          <p:nvPr/>
        </p:nvSpPr>
        <p:spPr>
          <a:xfrm>
            <a:off x="366753" y="1620850"/>
            <a:ext cx="3384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Sulfide IOn S</a:t>
            </a:r>
            <a:r>
              <a:rPr lang="en" sz="36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-2</a:t>
            </a: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011" name="Google Shape;101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325" y="1540175"/>
            <a:ext cx="1245725" cy="124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28"/>
          <p:cNvSpPr txBox="1"/>
          <p:nvPr/>
        </p:nvSpPr>
        <p:spPr>
          <a:xfrm>
            <a:off x="4572000" y="1657388"/>
            <a:ext cx="489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13" name="Google Shape;1013;p128"/>
          <p:cNvSpPr txBox="1"/>
          <p:nvPr/>
        </p:nvSpPr>
        <p:spPr>
          <a:xfrm>
            <a:off x="4608575" y="1657400"/>
            <a:ext cx="489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014" name="Google Shape;1014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6225" y="2837825"/>
            <a:ext cx="25146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4875" y="2425575"/>
            <a:ext cx="12573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4700" y="3079525"/>
            <a:ext cx="12573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0475" y="3616200"/>
            <a:ext cx="1257300" cy="11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9275" y="2714150"/>
            <a:ext cx="222885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2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Negative Ion</a:t>
            </a:r>
            <a:endParaRPr/>
          </a:p>
        </p:txBody>
      </p:sp>
      <p:sp>
        <p:nvSpPr>
          <p:cNvPr id="1024" name="Google Shape;1024;p129"/>
          <p:cNvSpPr txBox="1"/>
          <p:nvPr/>
        </p:nvSpPr>
        <p:spPr>
          <a:xfrm>
            <a:off x="3839275" y="1657400"/>
            <a:ext cx="6228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2-</a:t>
            </a: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25" name="Google Shape;1025;p129"/>
          <p:cNvSpPr txBox="1"/>
          <p:nvPr/>
        </p:nvSpPr>
        <p:spPr>
          <a:xfrm>
            <a:off x="366753" y="1620850"/>
            <a:ext cx="3384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oxide IOn O</a:t>
            </a:r>
            <a:r>
              <a:rPr lang="en" sz="36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-2</a:t>
            </a:r>
            <a:endParaRPr sz="3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26" name="Google Shape;1026;p129"/>
          <p:cNvSpPr txBox="1"/>
          <p:nvPr/>
        </p:nvSpPr>
        <p:spPr>
          <a:xfrm>
            <a:off x="4385800" y="1710294"/>
            <a:ext cx="489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 sz="36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27" name="Google Shape;1027;p129"/>
          <p:cNvSpPr txBox="1"/>
          <p:nvPr/>
        </p:nvSpPr>
        <p:spPr>
          <a:xfrm>
            <a:off x="4385800" y="1699713"/>
            <a:ext cx="489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sz="36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028" name="Google Shape;1028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875" y="2471250"/>
            <a:ext cx="22288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6925" y="1528600"/>
            <a:ext cx="1257300" cy="1257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0" name="Google Shape;1030;p129"/>
          <p:cNvGrpSpPr/>
          <p:nvPr/>
        </p:nvGrpSpPr>
        <p:grpSpPr>
          <a:xfrm>
            <a:off x="3711775" y="3040063"/>
            <a:ext cx="1079675" cy="1344300"/>
            <a:chOff x="3711775" y="3040063"/>
            <a:chExt cx="1079675" cy="1344300"/>
          </a:xfrm>
        </p:grpSpPr>
        <p:grpSp>
          <p:nvGrpSpPr>
            <p:cNvPr id="1031" name="Google Shape;1031;p129"/>
            <p:cNvGrpSpPr/>
            <p:nvPr/>
          </p:nvGrpSpPr>
          <p:grpSpPr>
            <a:xfrm>
              <a:off x="3751350" y="3040063"/>
              <a:ext cx="1040100" cy="1344300"/>
              <a:chOff x="3952075" y="3158325"/>
              <a:chExt cx="1040100" cy="1344300"/>
            </a:xfrm>
          </p:grpSpPr>
          <p:sp>
            <p:nvSpPr>
              <p:cNvPr id="1032" name="Google Shape;1032;p129"/>
              <p:cNvSpPr txBox="1"/>
              <p:nvPr/>
            </p:nvSpPr>
            <p:spPr>
              <a:xfrm>
                <a:off x="3952075" y="3158325"/>
                <a:ext cx="1040100" cy="134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200">
                    <a:solidFill>
                      <a:srgbClr val="FFFFFF"/>
                    </a:solidFill>
                  </a:rPr>
                  <a:t>O</a:t>
                </a:r>
                <a:endParaRPr sz="7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Google Shape;1033;p129"/>
              <p:cNvSpPr/>
              <p:nvPr/>
            </p:nvSpPr>
            <p:spPr>
              <a:xfrm>
                <a:off x="4802025" y="3616200"/>
                <a:ext cx="127500" cy="1377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29"/>
              <p:cNvSpPr/>
              <p:nvPr/>
            </p:nvSpPr>
            <p:spPr>
              <a:xfrm>
                <a:off x="4802025" y="3812925"/>
                <a:ext cx="127500" cy="1377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29"/>
              <p:cNvSpPr/>
              <p:nvPr/>
            </p:nvSpPr>
            <p:spPr>
              <a:xfrm>
                <a:off x="4408375" y="4225225"/>
                <a:ext cx="127500" cy="1377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6" name="Google Shape;1036;p129"/>
            <p:cNvSpPr/>
            <p:nvPr/>
          </p:nvSpPr>
          <p:spPr>
            <a:xfrm>
              <a:off x="4053275" y="3169238"/>
              <a:ext cx="127500" cy="137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29"/>
            <p:cNvSpPr/>
            <p:nvPr/>
          </p:nvSpPr>
          <p:spPr>
            <a:xfrm>
              <a:off x="4241050" y="3169238"/>
              <a:ext cx="127500" cy="137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29"/>
            <p:cNvSpPr/>
            <p:nvPr/>
          </p:nvSpPr>
          <p:spPr>
            <a:xfrm>
              <a:off x="3711775" y="3474038"/>
              <a:ext cx="127500" cy="137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129"/>
          <p:cNvSpPr/>
          <p:nvPr/>
        </p:nvSpPr>
        <p:spPr>
          <a:xfrm>
            <a:off x="4008150" y="4107538"/>
            <a:ext cx="127500" cy="137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29"/>
          <p:cNvSpPr/>
          <p:nvPr/>
        </p:nvSpPr>
        <p:spPr>
          <a:xfrm>
            <a:off x="3711775" y="3693938"/>
            <a:ext cx="127500" cy="137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" name="Google Shape;1041;p129"/>
          <p:cNvGrpSpPr/>
          <p:nvPr/>
        </p:nvGrpSpPr>
        <p:grpSpPr>
          <a:xfrm>
            <a:off x="3378575" y="2931225"/>
            <a:ext cx="1796250" cy="1344300"/>
            <a:chOff x="3378575" y="2931225"/>
            <a:chExt cx="1796250" cy="1344300"/>
          </a:xfrm>
        </p:grpSpPr>
        <p:sp>
          <p:nvSpPr>
            <p:cNvPr id="1042" name="Google Shape;1042;p129"/>
            <p:cNvSpPr txBox="1"/>
            <p:nvPr/>
          </p:nvSpPr>
          <p:spPr>
            <a:xfrm>
              <a:off x="3378575" y="2931225"/>
              <a:ext cx="489000" cy="13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200">
                  <a:solidFill>
                    <a:srgbClr val="FFFFFF"/>
                  </a:solidFill>
                </a:rPr>
                <a:t>[</a:t>
              </a:r>
              <a:endParaRPr sz="7200">
                <a:solidFill>
                  <a:srgbClr val="FFFFFF"/>
                </a:solidFill>
              </a:endParaRPr>
            </a:p>
          </p:txBody>
        </p:sp>
        <p:sp>
          <p:nvSpPr>
            <p:cNvPr id="1043" name="Google Shape;1043;p129"/>
            <p:cNvSpPr txBox="1"/>
            <p:nvPr/>
          </p:nvSpPr>
          <p:spPr>
            <a:xfrm>
              <a:off x="4685825" y="2931225"/>
              <a:ext cx="489000" cy="13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200">
                  <a:solidFill>
                    <a:srgbClr val="FFFFFF"/>
                  </a:solidFill>
                </a:rPr>
                <a:t>]</a:t>
              </a:r>
              <a:endParaRPr sz="7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3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✓"/>
            </a:pPr>
            <a:r>
              <a:rPr lang="en">
                <a:solidFill>
                  <a:schemeClr val="lt1"/>
                </a:solidFill>
              </a:rPr>
              <a:t>Construct Lewis dot diagrams for atoms</a:t>
            </a:r>
            <a:endParaRPr>
              <a:solidFill>
                <a:schemeClr val="lt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✓"/>
            </a:pPr>
            <a:r>
              <a:rPr lang="en">
                <a:solidFill>
                  <a:schemeClr val="lt1"/>
                </a:solidFill>
              </a:rPr>
              <a:t>Construct Lewis dot diagrams for 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Quantum Mechanical Model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3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ipped videos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3165</Words>
  <Application>Microsoft Office PowerPoint</Application>
  <PresentationFormat>On-screen Show (16:9)</PresentationFormat>
  <Paragraphs>558</Paragraphs>
  <Slides>128</Slides>
  <Notes>127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128</vt:i4>
      </vt:variant>
    </vt:vector>
  </HeadingPairs>
  <TitlesOfParts>
    <vt:vector size="136" baseType="lpstr">
      <vt:lpstr>Noto Sans Symbols</vt:lpstr>
      <vt:lpstr>Shadows Into Light</vt:lpstr>
      <vt:lpstr>Arial</vt:lpstr>
      <vt:lpstr>Calibri</vt:lpstr>
      <vt:lpstr>Wingdings</vt:lpstr>
      <vt:lpstr>Walter Turncoat</vt:lpstr>
      <vt:lpstr>flipped videos</vt:lpstr>
      <vt:lpstr>Simple Light</vt:lpstr>
      <vt:lpstr>Unit 6 Subatomic particles </vt:lpstr>
      <vt:lpstr>Rutherford’s model Of the atom </vt:lpstr>
      <vt:lpstr>Lesson Objectives:</vt:lpstr>
      <vt:lpstr>Recall: J. J. Thomson (1897) </vt:lpstr>
      <vt:lpstr>Rutherford’s Gold Foil Experiment</vt:lpstr>
      <vt:lpstr>Rutherford’s Gold Foil Experiment</vt:lpstr>
      <vt:lpstr>PowerPoint Presentation</vt:lpstr>
      <vt:lpstr>Rutherford’s Gold Foil Experiment</vt:lpstr>
      <vt:lpstr>Rutherford’s Model of the atom</vt:lpstr>
      <vt:lpstr>PowerPoint Presentation</vt:lpstr>
      <vt:lpstr>Subatomic Particles</vt:lpstr>
      <vt:lpstr>Lesson Objectives: </vt:lpstr>
      <vt:lpstr>Subatomic Particles</vt:lpstr>
      <vt:lpstr>Parts of the atom</vt:lpstr>
      <vt:lpstr>Parts of the atom</vt:lpstr>
      <vt:lpstr>Atomic Number</vt:lpstr>
      <vt:lpstr>Mass Number</vt:lpstr>
      <vt:lpstr>To Find: # of Protons</vt:lpstr>
      <vt:lpstr>To find the # of electrons</vt:lpstr>
      <vt:lpstr>To Find: # of neutrons</vt:lpstr>
      <vt:lpstr>Example: I do</vt:lpstr>
      <vt:lpstr>Example: We do</vt:lpstr>
      <vt:lpstr>Example: You do</vt:lpstr>
      <vt:lpstr>PowerPoint Presentation</vt:lpstr>
      <vt:lpstr>Ions</vt:lpstr>
      <vt:lpstr>Lesson Objectives: </vt:lpstr>
      <vt:lpstr>Ions</vt:lpstr>
      <vt:lpstr>Cation</vt:lpstr>
      <vt:lpstr>Anion</vt:lpstr>
      <vt:lpstr>Example: I do </vt:lpstr>
      <vt:lpstr>Example: We do</vt:lpstr>
      <vt:lpstr>Example: You do</vt:lpstr>
      <vt:lpstr>Nuclear Charge</vt:lpstr>
      <vt:lpstr>Example: </vt:lpstr>
      <vt:lpstr>PowerPoint Presentation</vt:lpstr>
      <vt:lpstr> Isotopes </vt:lpstr>
      <vt:lpstr>Lesson Objectives:</vt:lpstr>
      <vt:lpstr>Isotopes</vt:lpstr>
      <vt:lpstr>Isotope Symbols</vt:lpstr>
      <vt:lpstr>Common Isotopes of Hydrogen</vt:lpstr>
      <vt:lpstr>Example </vt:lpstr>
      <vt:lpstr>Example: </vt:lpstr>
      <vt:lpstr>You should be able to:</vt:lpstr>
      <vt:lpstr>Calculating average  Atomic Mass</vt:lpstr>
      <vt:lpstr>Lesson Objective</vt:lpstr>
      <vt:lpstr>Why is atomic mass not a whole #?</vt:lpstr>
      <vt:lpstr>Example of a general weighted avg</vt:lpstr>
      <vt:lpstr>Example: I do</vt:lpstr>
      <vt:lpstr>Example: We do</vt:lpstr>
      <vt:lpstr>Example: You do</vt:lpstr>
      <vt:lpstr>Question</vt:lpstr>
      <vt:lpstr>How does Mass Spectrometry Work?</vt:lpstr>
      <vt:lpstr>Copper Mass Spec Analysis</vt:lpstr>
      <vt:lpstr>Chlorine Mass Spec Analysis </vt:lpstr>
      <vt:lpstr>Example: </vt:lpstr>
      <vt:lpstr>PowerPoint Presentation</vt:lpstr>
      <vt:lpstr>Bohr Diagrams</vt:lpstr>
      <vt:lpstr>Lesson Objectives: </vt:lpstr>
      <vt:lpstr>Bohr’s Model of the atom</vt:lpstr>
      <vt:lpstr>Bohr Model of the Atom</vt:lpstr>
      <vt:lpstr>What Bohr Discovered</vt:lpstr>
      <vt:lpstr>Bohr’s Model of the Atom</vt:lpstr>
      <vt:lpstr>Bohr’s Model of the Atom</vt:lpstr>
      <vt:lpstr>Constructing Bohr Diagrams</vt:lpstr>
      <vt:lpstr>Example: Bohr Diagram of Mg</vt:lpstr>
      <vt:lpstr>Constructing Bohr Diagrams: Ions</vt:lpstr>
      <vt:lpstr>Example: Mg+2</vt:lpstr>
      <vt:lpstr>Example: O-2</vt:lpstr>
      <vt:lpstr>PowerPoint Presentation</vt:lpstr>
      <vt:lpstr> Bright Line Spectra </vt:lpstr>
      <vt:lpstr>Lesson Objectives: </vt:lpstr>
      <vt:lpstr>Ground State</vt:lpstr>
      <vt:lpstr>Excited State</vt:lpstr>
      <vt:lpstr>Example: Possible Excited States of Na</vt:lpstr>
      <vt:lpstr>How to determine if configuration is ground or excited</vt:lpstr>
      <vt:lpstr>Example: I do </vt:lpstr>
      <vt:lpstr>Example: We do</vt:lpstr>
      <vt:lpstr>Example: You do</vt:lpstr>
      <vt:lpstr>Light</vt:lpstr>
      <vt:lpstr>PowerPoint Presentation</vt:lpstr>
      <vt:lpstr>Absorption</vt:lpstr>
      <vt:lpstr>Emission</vt:lpstr>
      <vt:lpstr>Light Energy</vt:lpstr>
      <vt:lpstr>Bright Line Spectra</vt:lpstr>
      <vt:lpstr>Example: What gases make up the unknown?</vt:lpstr>
      <vt:lpstr>PowerPoint Presentation</vt:lpstr>
      <vt:lpstr>Lewis Dot Diagrams</vt:lpstr>
      <vt:lpstr>Lesson Objectives:</vt:lpstr>
      <vt:lpstr>Lewis Dot Diagrams</vt:lpstr>
      <vt:lpstr>Steps for Drawing Lewis Dot Diagrams</vt:lpstr>
      <vt:lpstr>Example: Carbon Dot Diagram</vt:lpstr>
      <vt:lpstr>Example: Oxygen Dot Diagram</vt:lpstr>
      <vt:lpstr>Example: Aluminum Dot Diagram</vt:lpstr>
      <vt:lpstr>Lewis Dot Diagrams: Ions</vt:lpstr>
      <vt:lpstr>Example: Positive Ion</vt:lpstr>
      <vt:lpstr>Example: Negative Ion</vt:lpstr>
      <vt:lpstr>Example: Negative Ion</vt:lpstr>
      <vt:lpstr>PowerPoint Presentation</vt:lpstr>
      <vt:lpstr>Quantum Mechanical Model</vt:lpstr>
      <vt:lpstr>Objectives</vt:lpstr>
      <vt:lpstr>PowerPoint Presentation</vt:lpstr>
      <vt:lpstr>Quantum Mechanical Model</vt:lpstr>
      <vt:lpstr>Quantum Mechanical Model</vt:lpstr>
      <vt:lpstr>Heisenberg Uncertainty Principle</vt:lpstr>
      <vt:lpstr>Quantum Mechanical Model</vt:lpstr>
      <vt:lpstr>S p d orbitals</vt:lpstr>
      <vt:lpstr>P orbitals</vt:lpstr>
      <vt:lpstr>D orbitals</vt:lpstr>
      <vt:lpstr>PowerPoint Presentation</vt:lpstr>
      <vt:lpstr>Examples</vt:lpstr>
      <vt:lpstr>Aufbau Principle</vt:lpstr>
      <vt:lpstr>Examples</vt:lpstr>
      <vt:lpstr>Problems?</vt:lpstr>
      <vt:lpstr>Orbital Energies</vt:lpstr>
      <vt:lpstr>Using a diagram like the one to your left, it is easy to show the way e- fill the orbitals.  </vt:lpstr>
      <vt:lpstr>Hund’s Rule</vt:lpstr>
      <vt:lpstr>Examples</vt:lpstr>
      <vt:lpstr>Valence electrons</vt:lpstr>
      <vt:lpstr>You should be able to:</vt:lpstr>
      <vt:lpstr>Electron Configurations</vt:lpstr>
      <vt:lpstr>Lesson Objectives</vt:lpstr>
      <vt:lpstr>Ions</vt:lpstr>
      <vt:lpstr>Noble Gas Short Cut</vt:lpstr>
      <vt:lpstr>Isoelectronic</vt:lpstr>
      <vt:lpstr>Magnetism</vt:lpstr>
      <vt:lpstr>PowerPoint Presentation</vt:lpstr>
      <vt:lpstr>You should be able to: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Subatomic particles </dc:title>
  <cp:lastModifiedBy>Administrator</cp:lastModifiedBy>
  <cp:revision>3</cp:revision>
  <dcterms:modified xsi:type="dcterms:W3CDTF">2020-12-03T18:57:14Z</dcterms:modified>
</cp:coreProperties>
</file>