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30" r:id="rId3"/>
    <p:sldId id="292" r:id="rId4"/>
    <p:sldId id="293" r:id="rId5"/>
    <p:sldId id="294" r:id="rId6"/>
    <p:sldId id="334" r:id="rId7"/>
    <p:sldId id="331" r:id="rId8"/>
    <p:sldId id="295" r:id="rId9"/>
    <p:sldId id="333" r:id="rId10"/>
    <p:sldId id="311" r:id="rId11"/>
    <p:sldId id="335" r:id="rId12"/>
    <p:sldId id="332" r:id="rId13"/>
    <p:sldId id="297" r:id="rId14"/>
    <p:sldId id="298" r:id="rId15"/>
    <p:sldId id="299" r:id="rId16"/>
    <p:sldId id="300" r:id="rId17"/>
    <p:sldId id="315" r:id="rId18"/>
    <p:sldId id="337" r:id="rId19"/>
    <p:sldId id="305" r:id="rId20"/>
    <p:sldId id="318" r:id="rId21"/>
    <p:sldId id="302" r:id="rId22"/>
    <p:sldId id="320" r:id="rId23"/>
    <p:sldId id="319" r:id="rId24"/>
    <p:sldId id="321" r:id="rId25"/>
    <p:sldId id="323" r:id="rId26"/>
    <p:sldId id="322" r:id="rId27"/>
    <p:sldId id="317" r:id="rId28"/>
    <p:sldId id="304" r:id="rId29"/>
    <p:sldId id="325" r:id="rId30"/>
    <p:sldId id="328" r:id="rId31"/>
    <p:sldId id="338" r:id="rId32"/>
    <p:sldId id="339" r:id="rId33"/>
    <p:sldId id="340" r:id="rId34"/>
    <p:sldId id="341" r:id="rId35"/>
    <p:sldId id="342" r:id="rId36"/>
    <p:sldId id="34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316" autoAdjust="0"/>
  </p:normalViewPr>
  <p:slideViewPr>
    <p:cSldViewPr snapToObjects="1"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44721-F788-2241-9300-FBDD5BDFE5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4A421-AF19-4F42-9822-A53BCF5B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8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1" y="3124200"/>
            <a:ext cx="6477000" cy="1914144"/>
          </a:xfrm>
        </p:spPr>
        <p:txBody>
          <a:bodyPr vert="horz" lIns="45715" tIns="0" rIns="45715" bIns="0" rtlCol="0" anchor="b" anchorCtr="0">
            <a:noAutofit/>
          </a:bodyPr>
          <a:lstStyle>
            <a:lvl1pPr algn="l" defTabSz="914305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1" y="5056632"/>
            <a:ext cx="6477000" cy="704088"/>
          </a:xfrm>
        </p:spPr>
        <p:txBody>
          <a:bodyPr vert="horz" lIns="91430" tIns="0" rIns="45715" bIns="0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l" defTabSz="914305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l" defTabSz="914305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1" y="6300216"/>
            <a:ext cx="685800" cy="27432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r" defTabSz="914305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1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1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1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9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1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1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3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9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1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9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8" y="3682580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2" y="241257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30" y="403038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1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3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5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3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8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5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2" y="304999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80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7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1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9" y="6242050"/>
            <a:ext cx="587375" cy="4889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80" y="273629"/>
            <a:ext cx="75096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5837760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6"/>
            <a:ext cx="4724400" cy="1209964"/>
          </a:xfrm>
        </p:spPr>
        <p:txBody>
          <a:bodyPr lIns="45715" tIns="0" rIns="45715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30" tIns="0" rIns="45715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5"/>
            <a:ext cx="1981200" cy="273050"/>
          </a:xfrm>
          <a:prstGeom prst="rect">
            <a:avLst/>
          </a:prstGeom>
        </p:spPr>
        <p:txBody>
          <a:bodyPr lIns="91430" tIns="45715" rIns="91430" bIns="45715"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5"/>
            <a:ext cx="3810000" cy="2730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7" y="6312393"/>
            <a:ext cx="685800" cy="26508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1"/>
            <a:ext cx="7772400" cy="1362075"/>
          </a:xfrm>
        </p:spPr>
        <p:txBody>
          <a:bodyPr vert="horz" lIns="45715" tIns="0" rIns="45715" bIns="0" rtlCol="0" anchor="b" anchorCtr="0">
            <a:noAutofit/>
          </a:bodyPr>
          <a:lstStyle>
            <a:lvl1pPr algn="l" defTabSz="914305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7"/>
            <a:ext cx="7772400" cy="987552"/>
          </a:xfrm>
        </p:spPr>
        <p:txBody>
          <a:bodyPr vert="horz" lIns="91430" tIns="0" rIns="45715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05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8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4"/>
            <a:ext cx="5334000" cy="1362075"/>
          </a:xfrm>
        </p:spPr>
        <p:txBody>
          <a:bodyPr lIns="45715" tIns="0" rIns="45715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9"/>
            <a:ext cx="5334000" cy="983087"/>
          </a:xfrm>
        </p:spPr>
        <p:txBody>
          <a:bodyPr tIns="0" rIns="45715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6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8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7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7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6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8" y="1419367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6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897041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897041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897041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897041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1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126" y="503238"/>
            <a:ext cx="7313613" cy="868362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95600" y="6173788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Screen Shot 2013-10-05 at 3.36.33 PM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44160" y="249146"/>
            <a:ext cx="1382400" cy="12577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ctr" defTabSz="914305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02" indent="-463502" algn="l" defTabSz="914305" rtl="0" eaLnBrk="1" latinLnBrk="0" hangingPunct="1">
        <a:spcBef>
          <a:spcPts val="2000"/>
        </a:spcBef>
        <a:buSzPct val="90000"/>
        <a:buFontTx/>
        <a:buBlip>
          <a:blip r:embed="rId27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5" indent="-457153" algn="l" defTabSz="914305" rtl="0" eaLnBrk="1" latinLnBrk="0" hangingPunct="1">
        <a:spcBef>
          <a:spcPts val="600"/>
        </a:spcBef>
        <a:buSzPct val="90000"/>
        <a:buFontTx/>
        <a:buBlip>
          <a:blip r:embed="rId28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582" indent="-341277" algn="l" defTabSz="914305" rtl="0" eaLnBrk="1" latinLnBrk="0" hangingPunct="1">
        <a:spcBef>
          <a:spcPts val="600"/>
        </a:spcBef>
        <a:buSzPct val="90000"/>
        <a:buFontTx/>
        <a:buBlip>
          <a:blip r:embed="rId2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60" indent="-341277" algn="l" defTabSz="914305" rtl="0" eaLnBrk="1" latinLnBrk="0" hangingPunct="1">
        <a:spcBef>
          <a:spcPts val="600"/>
        </a:spcBef>
        <a:buSzPct val="90000"/>
        <a:buFontTx/>
        <a:buBlip>
          <a:blip r:embed="rId2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137" indent="-341277" algn="l" defTabSz="914305" rtl="0" eaLnBrk="1" latinLnBrk="0" hangingPunct="1">
        <a:spcBef>
          <a:spcPts val="600"/>
        </a:spcBef>
        <a:buSzPct val="90000"/>
        <a:buFontTx/>
        <a:buBlip>
          <a:blip r:embed="rId2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F0Z0jJGwX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tjn1jVACk8&amp;index=1&amp;list=PLKsoT4YTX5Db-H5haP2E3Ou9ke_IWtB6d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UhhOgK62g&amp;list=PLKsoT4YTX5Db-H5haP2E3Ou9ke_IWtB6d&amp;index=3" TargetMode="External"/><Relationship Id="rId2" Type="http://schemas.openxmlformats.org/officeDocument/2006/relationships/hyperlink" Target="https://www.youtube.com/watch?v=zjfdpenl1Rc&amp;list=PLKsoT4YTX5Db-H5haP2E3Ou9ke_IWtB6d&amp;index=2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MBv6OAnZU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2776" y="4343400"/>
            <a:ext cx="5538788" cy="1162050"/>
          </a:xfrm>
        </p:spPr>
        <p:txBody>
          <a:bodyPr/>
          <a:lstStyle/>
          <a:p>
            <a:pPr algn="ctr"/>
            <a:r>
              <a:rPr lang="en-US" u="sng" dirty="0" smtClean="0"/>
              <a:t>Unit 7 – Blood and Blood Spatter</a:t>
            </a:r>
            <a:endParaRPr lang="en-US" u="sng" dirty="0"/>
          </a:p>
        </p:txBody>
      </p:sp>
      <p:pic>
        <p:nvPicPr>
          <p:cNvPr id="2050" name="Picture 2" descr="http://ts1.mm.bing.net/th?id=H.4518053425186436&amp;w=250&amp;h=178&amp;c=7&amp;rs=1&amp;pid=1.7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/>
          <a:srcRect t="4385" b="438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86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By identifying additional blood proteins in the blood we can limit the size of the suspect populations and help identify a suspect.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88" y="0"/>
            <a:ext cx="3657600" cy="374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127" y="503238"/>
            <a:ext cx="6765074" cy="868362"/>
          </a:xfrm>
        </p:spPr>
        <p:txBody>
          <a:bodyPr/>
          <a:lstStyle/>
          <a:p>
            <a:pPr algn="l"/>
            <a:r>
              <a:rPr lang="en-US" sz="4400" dirty="0" smtClean="0">
                <a:solidFill>
                  <a:srgbClr val="FF0000"/>
                </a:solidFill>
              </a:rPr>
              <a:t>Different Regions have different percentages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56" y="1977231"/>
            <a:ext cx="63627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9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Blood 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28" y="1288257"/>
            <a:ext cx="8656529" cy="868362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+mn-lt"/>
              </a:rPr>
              <a:t>Steps to Identify an Unknown Stain at the Scene</a:t>
            </a:r>
            <a:endParaRPr lang="en-US" sz="32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1" y="2156619"/>
            <a:ext cx="6294329" cy="4490243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Confirm the stain is blood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Confirm the blood is human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Determine blood type/DNA testing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Use blood spatter analysis to help reconstruct the crime (BPA)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690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Crime-Scene Investigation of Blood</a:t>
            </a:r>
            <a:endParaRPr lang="en-US" sz="3200" b="1" u="sng" dirty="0"/>
          </a:p>
        </p:txBody>
      </p:sp>
      <p:pic>
        <p:nvPicPr>
          <p:cNvPr id="2050" name="Picture 2" descr="http://t1.gstatic.com/images?q=tbn:ANd9GcSGYAmixuzd7zqKB33oZiSxYfqkQ4tFQrrfVo1t-miqk45LtgbzDQ:usarmy.vo.llnwd.net/e2/c/images/2011/12/08/229101/siz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217862"/>
            <a:ext cx="2628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313613" cy="868362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1. </a:t>
            </a:r>
            <a:r>
              <a:rPr lang="en-US" sz="3600" b="1" u="sng" dirty="0" smtClean="0">
                <a:solidFill>
                  <a:srgbClr val="FF0000"/>
                </a:solidFill>
              </a:rPr>
              <a:t>Confirm the stain is blood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3162"/>
            <a:ext cx="6095999" cy="5830907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 smtClean="0"/>
              <a:t>Kastle-Meyer</a:t>
            </a:r>
            <a:r>
              <a:rPr lang="en-US" u="sng" dirty="0" smtClean="0"/>
              <a:t> color test</a:t>
            </a:r>
          </a:p>
          <a:p>
            <a:pPr lvl="1"/>
            <a:r>
              <a:rPr lang="en-US" dirty="0" smtClean="0"/>
              <a:t>Mix phenolphthalein and peroxide; reacts with blood to cause a deep pink color. </a:t>
            </a:r>
          </a:p>
          <a:p>
            <a:pPr lvl="1"/>
            <a:r>
              <a:rPr lang="en-US" dirty="0" smtClean="0"/>
              <a:t>Positive tests for all blood, cauliflower, and broccoli.</a:t>
            </a:r>
          </a:p>
          <a:p>
            <a:r>
              <a:rPr lang="en-US" b="1" u="sng" dirty="0" err="1" smtClean="0"/>
              <a:t>Leukomalachite</a:t>
            </a:r>
            <a:r>
              <a:rPr lang="en-US" b="1" u="sng" dirty="0" smtClean="0"/>
              <a:t> </a:t>
            </a:r>
            <a:r>
              <a:rPr lang="en-US" u="sng" dirty="0" smtClean="0"/>
              <a:t>test</a:t>
            </a:r>
            <a:endParaRPr lang="en-US" b="1" u="sng" dirty="0" smtClean="0"/>
          </a:p>
          <a:p>
            <a:pPr lvl="1"/>
            <a:r>
              <a:rPr lang="en-US" dirty="0" smtClean="0"/>
              <a:t>Reacts with blood to cause a green color.</a:t>
            </a:r>
          </a:p>
          <a:p>
            <a:pPr lvl="1"/>
            <a:r>
              <a:rPr lang="en-US" dirty="0" smtClean="0"/>
              <a:t>Positive test for all blood.</a:t>
            </a:r>
          </a:p>
          <a:p>
            <a:r>
              <a:rPr lang="en-US" b="1" u="sng" dirty="0" smtClean="0"/>
              <a:t>Luminol</a:t>
            </a:r>
            <a:r>
              <a:rPr lang="en-US" u="sng" dirty="0" smtClean="0"/>
              <a:t> test</a:t>
            </a:r>
          </a:p>
          <a:p>
            <a:pPr lvl="1"/>
            <a:r>
              <a:rPr lang="en-US" dirty="0" smtClean="0"/>
              <a:t>Reacts with blood to produce light. </a:t>
            </a:r>
          </a:p>
          <a:p>
            <a:pPr lvl="1"/>
            <a:r>
              <a:rPr lang="en-US" dirty="0" smtClean="0"/>
              <a:t>Positive tests for all blood, starch, horseradish, and bleach.</a:t>
            </a:r>
            <a:endParaRPr lang="en-US" dirty="0"/>
          </a:p>
        </p:txBody>
      </p:sp>
      <p:pic>
        <p:nvPicPr>
          <p:cNvPr id="3074" name="Picture 2" descr="http://t3.gstatic.com/images?q=tbn:ANd9GcTn-LjsbaR-guynLJKXk-FqwQMM23JJxlHgUiRR6rM5sOALau9aQg:www.flinnsci.com/store/catalogPhotos/AP7555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303220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racticalhomicide.com/Research/LOsep2010_files/image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303221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1.gstatic.com/images?q=tbn:ANd9GcSEXYlc5Px2ZGT5Lk0d9CHEV_3dAaZXc-N-mgP2EDSVNyrOGHO6KQ:https://dps.mn.gov/divisions/bca/bca-divisions/forensic-science/PublishingImages/best%2520lumin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1" y="304800"/>
            <a:ext cx="7313613" cy="868362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2. </a:t>
            </a:r>
            <a:r>
              <a:rPr lang="en-US" sz="3600" b="1" u="sng" dirty="0">
                <a:solidFill>
                  <a:srgbClr val="FF0000"/>
                </a:solidFill>
              </a:rPr>
              <a:t>Confirm the </a:t>
            </a:r>
            <a:r>
              <a:rPr lang="en-US" sz="3600" b="1" u="sng" dirty="0" smtClean="0">
                <a:solidFill>
                  <a:srgbClr val="FF0000"/>
                </a:solidFill>
              </a:rPr>
              <a:t>blood is human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71600"/>
            <a:ext cx="66294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ELISA Test (Enzyme Linked </a:t>
            </a:r>
            <a:r>
              <a:rPr lang="en-US" u="sng" dirty="0" err="1" smtClean="0"/>
              <a:t>Immunosorbent</a:t>
            </a:r>
            <a:r>
              <a:rPr lang="en-US" u="sng" dirty="0" smtClean="0"/>
              <a:t> Assay)</a:t>
            </a:r>
          </a:p>
          <a:p>
            <a:pPr lvl="1"/>
            <a:r>
              <a:rPr lang="en-US" dirty="0" smtClean="0"/>
              <a:t>Blood is injected into a rabbit to produce antibodies </a:t>
            </a:r>
          </a:p>
          <a:p>
            <a:pPr lvl="1"/>
            <a:r>
              <a:rPr lang="en-US" dirty="0" smtClean="0"/>
              <a:t>Antibodies are isolated and stored</a:t>
            </a:r>
          </a:p>
          <a:p>
            <a:pPr lvl="1"/>
            <a:r>
              <a:rPr lang="en-US" dirty="0" smtClean="0"/>
              <a:t>When a sample of human blood is mixed with these anti-human antibodies a positive reaction occurs and the presence of human blood is confirmed</a:t>
            </a:r>
          </a:p>
          <a:p>
            <a:pPr lvl="1"/>
            <a:r>
              <a:rPr lang="en-US" dirty="0" smtClean="0"/>
              <a:t>Only a small sample is needed</a:t>
            </a:r>
            <a:endParaRPr lang="en-US" dirty="0"/>
          </a:p>
        </p:txBody>
      </p:sp>
      <p:pic>
        <p:nvPicPr>
          <p:cNvPr id="4098" name="Picture 2" descr="http://www.all-about-forensic-science.com/images/forensic-ser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752600"/>
            <a:ext cx="25241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25800" y="1371600"/>
            <a:ext cx="2616200" cy="5257800"/>
            <a:chOff x="2032" y="960"/>
            <a:chExt cx="1648" cy="2976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032" y="2448"/>
              <a:ext cx="1648" cy="1488"/>
              <a:chOff x="2032" y="2448"/>
              <a:chExt cx="1648" cy="1488"/>
            </a:xfrm>
          </p:grpSpPr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2088" y="3705"/>
                <a:ext cx="15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8" tIns="45715" rIns="91428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latin typeface="Times New Roman" pitchFamily="18" charset="0"/>
                  </a:rPr>
                  <a:t>Human Blood</a:t>
                </a:r>
              </a:p>
            </p:txBody>
          </p:sp>
          <p:pic>
            <p:nvPicPr>
              <p:cNvPr id="20" name="Picture 26" descr="human_blood_40x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32" y="2448"/>
                <a:ext cx="1648" cy="1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2056" y="960"/>
              <a:ext cx="1600" cy="1431"/>
              <a:chOff x="2064" y="960"/>
              <a:chExt cx="1600" cy="1431"/>
            </a:xfrm>
          </p:grpSpPr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auto">
              <a:xfrm>
                <a:off x="2088" y="2160"/>
                <a:ext cx="15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8" tIns="45715" rIns="91428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latin typeface="Times New Roman" pitchFamily="18" charset="0"/>
                  </a:rPr>
                  <a:t>Horse Blood</a:t>
                </a:r>
              </a:p>
            </p:txBody>
          </p:sp>
          <p:pic>
            <p:nvPicPr>
              <p:cNvPr id="18" name="Picture 29" descr="horse_blood_40x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64" y="960"/>
                <a:ext cx="1600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54000" y="209550"/>
            <a:ext cx="2463800" cy="6572250"/>
            <a:chOff x="160" y="132"/>
            <a:chExt cx="1552" cy="4140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60" y="132"/>
              <a:ext cx="1552" cy="1395"/>
              <a:chOff x="144" y="132"/>
              <a:chExt cx="1552" cy="1395"/>
            </a:xfrm>
          </p:grpSpPr>
          <p:pic>
            <p:nvPicPr>
              <p:cNvPr id="29" name="Picture 5" descr="bird_blood_40x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" y="132"/>
                <a:ext cx="1552" cy="1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 Box 6"/>
              <p:cNvSpPr txBox="1">
                <a:spLocks noChangeArrowheads="1"/>
              </p:cNvSpPr>
              <p:nvPr/>
            </p:nvSpPr>
            <p:spPr bwMode="auto">
              <a:xfrm>
                <a:off x="144" y="1296"/>
                <a:ext cx="15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8" tIns="45715" rIns="91428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latin typeface="Times New Roman" pitchFamily="18" charset="0"/>
                  </a:rPr>
                  <a:t>Bird Blood</a:t>
                </a:r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68" y="1536"/>
              <a:ext cx="1536" cy="1383"/>
              <a:chOff x="192" y="1488"/>
              <a:chExt cx="1536" cy="1383"/>
            </a:xfrm>
          </p:grpSpPr>
          <p:sp>
            <p:nvSpPr>
              <p:cNvPr id="27" name="Text Box 8"/>
              <p:cNvSpPr txBox="1">
                <a:spLocks noChangeArrowheads="1"/>
              </p:cNvSpPr>
              <p:nvPr/>
            </p:nvSpPr>
            <p:spPr bwMode="auto">
              <a:xfrm>
                <a:off x="192" y="2640"/>
                <a:ext cx="15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8" tIns="45715" rIns="91428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latin typeface="Times New Roman" pitchFamily="18" charset="0"/>
                  </a:rPr>
                  <a:t>Cat Blood</a:t>
                </a:r>
              </a:p>
            </p:txBody>
          </p:sp>
          <p:pic>
            <p:nvPicPr>
              <p:cNvPr id="28" name="Picture 9" descr="cat_blood_40x_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2" y="1488"/>
                <a:ext cx="1536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168" y="2928"/>
              <a:ext cx="1536" cy="1344"/>
              <a:chOff x="240" y="2976"/>
              <a:chExt cx="1536" cy="1344"/>
            </a:xfrm>
          </p:grpSpPr>
          <p:sp>
            <p:nvSpPr>
              <p:cNvPr id="25" name="Text Box 11"/>
              <p:cNvSpPr txBox="1">
                <a:spLocks noChangeArrowheads="1"/>
              </p:cNvSpPr>
              <p:nvPr/>
            </p:nvSpPr>
            <p:spPr bwMode="auto">
              <a:xfrm>
                <a:off x="240" y="4089"/>
                <a:ext cx="15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8" tIns="45715" rIns="91428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latin typeface="Times New Roman" pitchFamily="18" charset="0"/>
                  </a:rPr>
                  <a:t>Dog Blood</a:t>
                </a:r>
              </a:p>
            </p:txBody>
          </p:sp>
          <p:pic>
            <p:nvPicPr>
              <p:cNvPr id="26" name="Picture 12" descr="dog_blood_40x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0" y="2976"/>
                <a:ext cx="1536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6534150" y="228600"/>
            <a:ext cx="2438400" cy="6573838"/>
            <a:chOff x="4116" y="144"/>
            <a:chExt cx="1536" cy="4140"/>
          </a:xfrm>
        </p:grpSpPr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4116" y="144"/>
              <a:ext cx="1536" cy="1371"/>
              <a:chOff x="4112" y="144"/>
              <a:chExt cx="1536" cy="1371"/>
            </a:xfrm>
          </p:grpSpPr>
          <p:sp>
            <p:nvSpPr>
              <p:cNvPr id="39" name="Text Box 15"/>
              <p:cNvSpPr txBox="1">
                <a:spLocks noChangeArrowheads="1"/>
              </p:cNvSpPr>
              <p:nvPr/>
            </p:nvSpPr>
            <p:spPr bwMode="auto">
              <a:xfrm>
                <a:off x="4112" y="1284"/>
                <a:ext cx="15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8" tIns="45715" rIns="91428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latin typeface="Times New Roman" pitchFamily="18" charset="0"/>
                  </a:rPr>
                  <a:t>Fish Blood</a:t>
                </a:r>
              </a:p>
            </p:txBody>
          </p:sp>
          <p:pic>
            <p:nvPicPr>
              <p:cNvPr id="40" name="Picture 16" descr="fish_blood_40x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28" y="144"/>
                <a:ext cx="1504" cy="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4116" y="1554"/>
              <a:ext cx="1536" cy="1355"/>
              <a:chOff x="4120" y="1536"/>
              <a:chExt cx="1536" cy="1355"/>
            </a:xfrm>
          </p:grpSpPr>
          <p:sp>
            <p:nvSpPr>
              <p:cNvPr id="37" name="Text Box 18"/>
              <p:cNvSpPr txBox="1">
                <a:spLocks noChangeArrowheads="1"/>
              </p:cNvSpPr>
              <p:nvPr/>
            </p:nvSpPr>
            <p:spPr bwMode="auto">
              <a:xfrm>
                <a:off x="4120" y="2660"/>
                <a:ext cx="15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8" tIns="45715" rIns="91428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latin typeface="Times New Roman" pitchFamily="18" charset="0"/>
                  </a:rPr>
                  <a:t>Frog Blood</a:t>
                </a:r>
              </a:p>
            </p:txBody>
          </p:sp>
          <p:pic>
            <p:nvPicPr>
              <p:cNvPr id="38" name="Picture 19" descr="frog_blood_40x_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28" y="1536"/>
                <a:ext cx="1504" cy="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4116" y="2949"/>
              <a:ext cx="1536" cy="1335"/>
              <a:chOff x="4120" y="2949"/>
              <a:chExt cx="1536" cy="1335"/>
            </a:xfrm>
          </p:grpSpPr>
          <p:sp>
            <p:nvSpPr>
              <p:cNvPr id="35" name="Text Box 21"/>
              <p:cNvSpPr txBox="1">
                <a:spLocks noChangeArrowheads="1"/>
              </p:cNvSpPr>
              <p:nvPr/>
            </p:nvSpPr>
            <p:spPr bwMode="auto">
              <a:xfrm>
                <a:off x="4120" y="4053"/>
                <a:ext cx="15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8" tIns="45715" rIns="91428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latin typeface="Times New Roman" pitchFamily="18" charset="0"/>
                  </a:rPr>
                  <a:t>Snake Blood</a:t>
                </a:r>
              </a:p>
            </p:txBody>
          </p:sp>
          <p:pic>
            <p:nvPicPr>
              <p:cNvPr id="36" name="Picture 22" descr="snake_blood_40x_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137" y="2949"/>
                <a:ext cx="1488" cy="1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1" name="TextBox 40"/>
          <p:cNvSpPr txBox="1"/>
          <p:nvPr/>
        </p:nvSpPr>
        <p:spPr>
          <a:xfrm>
            <a:off x="3352800" y="304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Microscopic Blood Samples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9530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Blood typing = class evidence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Can narrow down suspects/be used to exclude non-matching suspects</a:t>
            </a:r>
          </a:p>
          <a:p>
            <a:r>
              <a:rPr lang="en-US" sz="3200" dirty="0" smtClean="0"/>
              <a:t>DNA Analysis = Individual evidence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314854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3. Determine the blood type/conduct a DNA analysis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projects.nfstc.org/otc/images/module7/DNACD_mod07-1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438400"/>
            <a:ext cx="3810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Blood Spatter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3613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u="sng" dirty="0" smtClean="0">
                <a:solidFill>
                  <a:srgbClr val="FF0000"/>
                </a:solidFill>
                <a:latin typeface="+mn-lt"/>
              </a:rPr>
              <a:t>Bloodstain Pattern Analysis (BPA)</a:t>
            </a:r>
            <a:endParaRPr lang="en-US" sz="44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4" y="1828800"/>
            <a:ext cx="9144000" cy="4056062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examination of the shapes, locations, and distribution patterns of bloodstains in order to provide an interpretation of the physical events which gave rise to their origin…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Blood Structure and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2663"/>
            <a:ext cx="57912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100" b="1" u="sng" dirty="0" smtClean="0">
                <a:solidFill>
                  <a:srgbClr val="FF0000"/>
                </a:solidFill>
                <a:latin typeface="Times New Roman" pitchFamily="18" charset="0"/>
              </a:rPr>
              <a:t>Spatter</a:t>
            </a:r>
            <a:r>
              <a:rPr lang="en-US" sz="2100" dirty="0" smtClean="0">
                <a:latin typeface="Times New Roman" pitchFamily="18" charset="0"/>
              </a:rPr>
              <a:t> – Bloodstains created from the application of force to the area where the blood originated.</a:t>
            </a:r>
          </a:p>
          <a:p>
            <a:pPr lvl="1" algn="just"/>
            <a:r>
              <a:rPr lang="en-US" sz="2100" b="1" u="sng" dirty="0" smtClean="0">
                <a:solidFill>
                  <a:srgbClr val="FF0000"/>
                </a:solidFill>
                <a:latin typeface="Times New Roman" pitchFamily="18" charset="0"/>
              </a:rPr>
              <a:t>Origin/Source</a:t>
            </a:r>
            <a:r>
              <a:rPr lang="en-US" sz="2100" dirty="0" smtClean="0">
                <a:latin typeface="Times New Roman" pitchFamily="18" charset="0"/>
              </a:rPr>
              <a:t> – The place from where the blood spatter came from or originated.</a:t>
            </a:r>
          </a:p>
          <a:p>
            <a:pPr lvl="1" algn="just"/>
            <a:r>
              <a:rPr lang="en-US" sz="2100" b="1" u="sng" dirty="0" smtClean="0">
                <a:solidFill>
                  <a:srgbClr val="FF0000"/>
                </a:solidFill>
                <a:latin typeface="Times New Roman" pitchFamily="18" charset="0"/>
              </a:rPr>
              <a:t>Angle of Impact</a:t>
            </a:r>
            <a:r>
              <a:rPr lang="en-US" sz="2100" dirty="0" smtClean="0">
                <a:latin typeface="Times New Roman" pitchFamily="18" charset="0"/>
              </a:rPr>
              <a:t>– The angle at which a 	blood droplet strikes a surface.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727912"/>
            <a:ext cx="5791200" cy="313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ct val="20000"/>
              </a:spcBef>
            </a:pPr>
            <a:r>
              <a:rPr lang="en-US" sz="2100" b="1" u="sng" dirty="0" smtClean="0">
                <a:solidFill>
                  <a:srgbClr val="FF0000"/>
                </a:solidFill>
                <a:latin typeface="Times New Roman" pitchFamily="18" charset="0"/>
              </a:rPr>
              <a:t>Parent Drop</a:t>
            </a:r>
            <a:r>
              <a:rPr lang="en-US" sz="2100" dirty="0" smtClean="0">
                <a:latin typeface="Times New Roman" pitchFamily="18" charset="0"/>
              </a:rPr>
              <a:t>– The droplet from which a satellite spatter originates.</a:t>
            </a:r>
          </a:p>
          <a:p>
            <a:pPr marL="800100" lvl="1" indent="-342900" algn="just">
              <a:spcBef>
                <a:spcPct val="20000"/>
              </a:spcBef>
            </a:pPr>
            <a:r>
              <a:rPr lang="en-US" sz="2100" b="1" u="sng" dirty="0" smtClean="0">
                <a:solidFill>
                  <a:srgbClr val="FF0000"/>
                </a:solidFill>
                <a:latin typeface="Times New Roman" pitchFamily="18" charset="0"/>
              </a:rPr>
              <a:t>Satellite Spatters</a:t>
            </a:r>
            <a:r>
              <a:rPr lang="en-US" sz="2100" dirty="0" smtClean="0">
                <a:latin typeface="Times New Roman" pitchFamily="18" charset="0"/>
              </a:rPr>
              <a:t>– Small drops of blood that break of from the parent spatter when the blood droplet hits a surface.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2100" b="1" dirty="0" smtClean="0">
                <a:latin typeface="Times New Roman" pitchFamily="18" charset="0"/>
              </a:rPr>
              <a:t>		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itchFamily="18" charset="0"/>
              </a:rPr>
              <a:t>Spines</a:t>
            </a:r>
            <a:r>
              <a:rPr lang="en-US" sz="2100" dirty="0" smtClean="0">
                <a:latin typeface="Times New Roman" pitchFamily="18" charset="0"/>
              </a:rPr>
              <a:t> – The pointed edges of a stain that 			radiate out from the spatter; can help 			determine the direction from which the 			blood traveled.</a:t>
            </a:r>
            <a:endParaRPr lang="en-US" sz="2100" dirty="0">
              <a:latin typeface="Times New Roman" pitchFamily="18" charset="0"/>
            </a:endParaRPr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038044" y="1752601"/>
            <a:ext cx="2953555" cy="4800600"/>
            <a:chOff x="3000" y="2496"/>
            <a:chExt cx="1704" cy="1666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/>
            <a:srcRect l="35333" t="55940" r="40666" b="17012"/>
            <a:stretch>
              <a:fillRect/>
            </a:stretch>
          </p:blipFill>
          <p:spPr bwMode="auto">
            <a:xfrm>
              <a:off x="3000" y="2784"/>
              <a:ext cx="139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3336" y="3456"/>
              <a:ext cx="960" cy="706"/>
              <a:chOff x="2304" y="3504"/>
              <a:chExt cx="960" cy="706"/>
            </a:xfrm>
          </p:grpSpPr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2304" y="3960"/>
                <a:ext cx="96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imes New Roman" pitchFamily="18" charset="0"/>
                  </a:rPr>
                  <a:t>Parent Drop</a:t>
                </a: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2784" y="3504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984" y="2832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Spines</a:t>
              </a: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4128" y="3072"/>
              <a:ext cx="19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3696" y="3072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3168" y="2496"/>
              <a:ext cx="15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Satellite Spatters</a:t>
              </a: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3216" y="2688"/>
              <a:ext cx="14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2000" y="35417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Keywords: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27" y="457200"/>
            <a:ext cx="7326573" cy="12192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+mn-lt"/>
              </a:rPr>
              <a:t>Factors affecting Shape of Blood Droplet</a:t>
            </a:r>
            <a:endParaRPr lang="en-US" sz="4000" b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Size</a:t>
            </a:r>
            <a:r>
              <a:rPr lang="en-US" sz="2800" dirty="0" smtClean="0"/>
              <a:t> of the droplet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Angle</a:t>
            </a:r>
            <a:r>
              <a:rPr lang="en-US" sz="2800" dirty="0" smtClean="0"/>
              <a:t> of the impact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Velocity</a:t>
            </a:r>
            <a:r>
              <a:rPr lang="en-US" sz="2800" dirty="0" smtClean="0"/>
              <a:t> at which blood droplet left its origin height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Bloodstains can occur on any surfaces such as carpet, wood, tile, wallpaper, clothing, etc.</a:t>
            </a:r>
          </a:p>
          <a:p>
            <a:pPr lvl="1"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Texture of surface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On a clean glass or plastic, droplet will have smooth outside edges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On a rough surface, droplet will produce scalloping on the edges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9528" y="533400"/>
            <a:ext cx="45774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Types of Bloodstain Patterns</a:t>
            </a:r>
          </a:p>
          <a:p>
            <a:pPr algn="ctr"/>
            <a:endParaRPr lang="en-US" sz="2800" u="sng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99528" y="1022963"/>
            <a:ext cx="8382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95800" y="1022963"/>
            <a:ext cx="0" cy="2609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72200" y="1022963"/>
            <a:ext cx="10668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920768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Passive Bloodstains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3632537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Projected Blood stains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296213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Transfer or contact blood stains</a:t>
            </a:r>
            <a:endParaRPr lang="en-US" sz="2400" dirty="0"/>
          </a:p>
        </p:txBody>
      </p:sp>
      <p:pic>
        <p:nvPicPr>
          <p:cNvPr id="53250" name="Picture 2" descr="http://ts3.mm.bing.net/th?id=H.4759915906074022&amp;w=226&amp;h=175&amp;c=7&amp;rs=1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524250"/>
            <a:ext cx="2447925" cy="1666875"/>
          </a:xfrm>
          <a:prstGeom prst="rect">
            <a:avLst/>
          </a:prstGeom>
          <a:noFill/>
        </p:spPr>
      </p:pic>
      <p:pic>
        <p:nvPicPr>
          <p:cNvPr id="53252" name="Picture 4" descr="http://ts3.mm.bing.net/th?id=H.4705069172001634&amp;w=259&amp;h=183&amp;c=7&amp;rs=1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495800"/>
            <a:ext cx="2466975" cy="1743076"/>
          </a:xfrm>
          <a:prstGeom prst="rect">
            <a:avLst/>
          </a:prstGeom>
          <a:noFill/>
        </p:spPr>
      </p:pic>
      <p:pic>
        <p:nvPicPr>
          <p:cNvPr id="53254" name="Picture 6" descr="http://ts2.mm.bing.net/th?id=H.4521429259190649&amp;w=211&amp;h=173&amp;c=7&amp;rs=1&amp;pid=1.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3570" y="3902719"/>
            <a:ext cx="2760430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33400"/>
            <a:ext cx="6462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Types of Bloodstain Patterns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463" y="2092881"/>
            <a:ext cx="5562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600" b="1" u="sng" dirty="0" smtClean="0">
                <a:latin typeface="Times New Roman" pitchFamily="18" charset="0"/>
              </a:rPr>
              <a:t>Passive Bloodstains</a:t>
            </a:r>
          </a:p>
          <a:p>
            <a:pPr lvl="1" algn="just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Patterns created from the force of </a:t>
            </a:r>
            <a:r>
              <a:rPr lang="en-US" sz="3600" b="1" dirty="0" smtClean="0">
                <a:latin typeface="Times New Roman" pitchFamily="18" charset="0"/>
              </a:rPr>
              <a:t>gravity</a:t>
            </a:r>
          </a:p>
          <a:p>
            <a:pPr lvl="1" algn="just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Drop, series of drops, </a:t>
            </a:r>
            <a:r>
              <a:rPr lang="en-US" sz="3600" b="1" dirty="0" smtClean="0">
                <a:latin typeface="Times New Roman" pitchFamily="18" charset="0"/>
              </a:rPr>
              <a:t>flow</a:t>
            </a:r>
            <a:r>
              <a:rPr lang="en-US" sz="3600" dirty="0" smtClean="0">
                <a:latin typeface="Times New Roman" pitchFamily="18" charset="0"/>
              </a:rPr>
              <a:t> patterns, blood </a:t>
            </a:r>
            <a:r>
              <a:rPr lang="en-US" sz="3600" b="1" dirty="0" smtClean="0">
                <a:latin typeface="Times New Roman" pitchFamily="18" charset="0"/>
              </a:rPr>
              <a:t>pools</a:t>
            </a:r>
            <a:r>
              <a:rPr lang="en-US" sz="3600" dirty="0" smtClean="0">
                <a:latin typeface="Times New Roman" pitchFamily="18" charset="0"/>
              </a:rPr>
              <a:t>, etc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1" y="2092881"/>
            <a:ext cx="335279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ttp://ts2.mm.bing.net/th?id=H.4946583737273321&amp;w=255&amp;h=186&amp;c=7&amp;rs=1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1" y="4105737"/>
            <a:ext cx="3352799" cy="2445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376" y="1600200"/>
            <a:ext cx="6400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sz="3200" b="1" u="sng" dirty="0" smtClean="0">
                <a:latin typeface="Times New Roman" pitchFamily="18" charset="0"/>
              </a:rPr>
              <a:t>Projected Bloodstains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 smtClean="0">
                <a:latin typeface="Times New Roman" pitchFamily="18" charset="0"/>
              </a:rPr>
              <a:t>Patterns that occur when a </a:t>
            </a:r>
            <a:r>
              <a:rPr lang="en-US" sz="3200" b="1" dirty="0" smtClean="0">
                <a:latin typeface="Times New Roman" pitchFamily="18" charset="0"/>
              </a:rPr>
              <a:t>force</a:t>
            </a:r>
            <a:r>
              <a:rPr lang="en-US" sz="3200" dirty="0" smtClean="0">
                <a:latin typeface="Times New Roman" pitchFamily="18" charset="0"/>
              </a:rPr>
              <a:t> is applied to the </a:t>
            </a:r>
            <a:r>
              <a:rPr lang="en-US" sz="3200" b="1" dirty="0" smtClean="0">
                <a:latin typeface="Times New Roman" pitchFamily="18" charset="0"/>
              </a:rPr>
              <a:t>source</a:t>
            </a:r>
            <a:r>
              <a:rPr lang="en-US" sz="3200" dirty="0" smtClean="0">
                <a:latin typeface="Times New Roman" pitchFamily="18" charset="0"/>
              </a:rPr>
              <a:t> of the  blood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 smtClean="0">
                <a:latin typeface="Times New Roman" pitchFamily="18" charset="0"/>
              </a:rPr>
              <a:t>Includes low, medium, or high </a:t>
            </a:r>
            <a:r>
              <a:rPr lang="en-US" sz="3200" b="1" dirty="0" smtClean="0">
                <a:latin typeface="Times New Roman" pitchFamily="18" charset="0"/>
              </a:rPr>
              <a:t>impact</a:t>
            </a:r>
            <a:r>
              <a:rPr lang="en-US" sz="3200" dirty="0" smtClean="0">
                <a:latin typeface="Times New Roman" pitchFamily="18" charset="0"/>
              </a:rPr>
              <a:t> spatters, cast-off, </a:t>
            </a:r>
            <a:r>
              <a:rPr lang="en-US" sz="3200" b="1" dirty="0" smtClean="0">
                <a:latin typeface="Times New Roman" pitchFamily="18" charset="0"/>
              </a:rPr>
              <a:t>arterial</a:t>
            </a:r>
            <a:r>
              <a:rPr lang="en-US" sz="3200" dirty="0" smtClean="0">
                <a:latin typeface="Times New Roman" pitchFamily="18" charset="0"/>
              </a:rPr>
              <a:t> spurting, </a:t>
            </a:r>
            <a:r>
              <a:rPr lang="en-US" sz="3200" b="1" dirty="0" smtClean="0">
                <a:latin typeface="Times New Roman" pitchFamily="18" charset="0"/>
              </a:rPr>
              <a:t>expiratory</a:t>
            </a:r>
            <a:r>
              <a:rPr lang="en-US" sz="3200" dirty="0" smtClean="0">
                <a:latin typeface="Times New Roman" pitchFamily="18" charset="0"/>
              </a:rPr>
              <a:t> blood blown out of the nose, mouth, or wound.</a:t>
            </a:r>
            <a:endParaRPr lang="en-US" sz="3200" b="1" dirty="0">
              <a:latin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6" y="2743200"/>
            <a:ext cx="19288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381000"/>
            <a:ext cx="6462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Types of Bloodstain Patterns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pic>
        <p:nvPicPr>
          <p:cNvPr id="58370" name="Picture 2" descr="http://ts3.mm.bing.net/th?id=H.4989228429476138&amp;w=122&amp;h=167&amp;c=7&amp;rs=1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6" y="4217739"/>
            <a:ext cx="1928814" cy="2640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ood splat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715" y="1676400"/>
            <a:ext cx="617220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sz="2800" b="1" u="sng" dirty="0" smtClean="0">
                <a:latin typeface="Times New Roman" pitchFamily="18" charset="0"/>
              </a:rPr>
              <a:t>Transfer or Contact Bloodstains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Times New Roman" pitchFamily="18" charset="0"/>
              </a:rPr>
              <a:t>These patterns are created when a wet, bloody object comes in </a:t>
            </a:r>
            <a:r>
              <a:rPr lang="en-US" sz="2800" b="1" dirty="0" smtClean="0">
                <a:latin typeface="Times New Roman" pitchFamily="18" charset="0"/>
              </a:rPr>
              <a:t>contact</a:t>
            </a:r>
            <a:r>
              <a:rPr lang="en-US" sz="2800" dirty="0" smtClean="0">
                <a:latin typeface="Times New Roman" pitchFamily="18" charset="0"/>
              </a:rPr>
              <a:t> with a target surface; may be used to identify an </a:t>
            </a:r>
            <a:r>
              <a:rPr lang="en-US" sz="2800" b="1" dirty="0" smtClean="0">
                <a:latin typeface="Times New Roman" pitchFamily="18" charset="0"/>
              </a:rPr>
              <a:t>object</a:t>
            </a:r>
            <a:r>
              <a:rPr lang="en-US" sz="2800" dirty="0" smtClean="0">
                <a:latin typeface="Times New Roman" pitchFamily="18" charset="0"/>
              </a:rPr>
              <a:t> or </a:t>
            </a:r>
            <a:r>
              <a:rPr lang="en-US" sz="2800" b="1" dirty="0" smtClean="0">
                <a:latin typeface="Times New Roman" pitchFamily="18" charset="0"/>
              </a:rPr>
              <a:t>body</a:t>
            </a:r>
            <a:r>
              <a:rPr lang="en-US" sz="2800" dirty="0" smtClean="0">
                <a:latin typeface="Times New Roman" pitchFamily="18" charset="0"/>
              </a:rPr>
              <a:t> part.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</a:rPr>
              <a:t> wipe</a:t>
            </a:r>
            <a:r>
              <a:rPr lang="en-US" sz="2800" dirty="0" smtClean="0">
                <a:latin typeface="Times New Roman" pitchFamily="18" charset="0"/>
              </a:rPr>
              <a:t> pattern is created from an object moving through a bloodstain, while a </a:t>
            </a:r>
            <a:r>
              <a:rPr lang="en-US" sz="2800" b="1" dirty="0" smtClean="0">
                <a:latin typeface="Times New Roman" pitchFamily="18" charset="0"/>
              </a:rPr>
              <a:t>swipe</a:t>
            </a:r>
            <a:r>
              <a:rPr lang="en-US" sz="2800" dirty="0" smtClean="0">
                <a:latin typeface="Times New Roman" pitchFamily="18" charset="0"/>
              </a:rPr>
              <a:t> pattern is created from an object leaving a bloodstain.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589" y="533400"/>
            <a:ext cx="6462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Types of Bloodstain Patterns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0400"/>
            <a:ext cx="1909763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876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sym typeface="Wingdings 3" pitchFamily="18" charset="2"/>
              </a:rPr>
              <a:t>Distance between target surface and origin of blood</a:t>
            </a:r>
          </a:p>
          <a:p>
            <a:pPr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Type and velocity of weapon</a:t>
            </a:r>
          </a:p>
          <a:p>
            <a:pPr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Number of blows</a:t>
            </a:r>
          </a:p>
          <a:p>
            <a:pPr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Handedness of assailant (right or left-handed)</a:t>
            </a:r>
          </a:p>
          <a:p>
            <a:pPr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Position and movements of the victim and assailant during and after the attack</a:t>
            </a:r>
          </a:p>
          <a:p>
            <a:pPr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Which wounds were inflicted first</a:t>
            </a:r>
          </a:p>
          <a:p>
            <a:pPr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Type of injuries</a:t>
            </a:r>
          </a:p>
          <a:p>
            <a:pPr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How long ago the crime was committed</a:t>
            </a:r>
          </a:p>
          <a:p>
            <a:pPr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Whether death was immediate or delayed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964" y="2286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can an investigator learn from the analysis of a blood spatter?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1"/>
            <a:ext cx="4724399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Examination of Directionality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Direction drop of blood traveled in space from its point of origin</a:t>
            </a:r>
          </a:p>
        </p:txBody>
      </p:sp>
      <p:pic>
        <p:nvPicPr>
          <p:cNvPr id="8194" name="Picture 2" descr="http://ts2.mm.bing.net/th?id=H.4987918510263045&amp;w=208&amp;h=177&amp;c=7&amp;rs=1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25" y="3906758"/>
            <a:ext cx="4343400" cy="2347242"/>
          </a:xfrm>
          <a:prstGeom prst="rect">
            <a:avLst/>
          </a:prstGeom>
          <a:noFill/>
        </p:spPr>
      </p:pic>
      <p:pic>
        <p:nvPicPr>
          <p:cNvPr id="8196" name="Picture 4" descr="http://www.crimescene-forensics.com/Crime_Scene_Forensics/Bloodstains_files/Angl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656" y="1752600"/>
            <a:ext cx="3825139" cy="1809751"/>
          </a:xfrm>
          <a:prstGeom prst="rect">
            <a:avLst/>
          </a:prstGeom>
          <a:noFill/>
        </p:spPr>
      </p:pic>
      <p:pic>
        <p:nvPicPr>
          <p:cNvPr id="8198" name="Picture 6" descr="http://www.bloodspatter.com/uploads/files/images/general_images/BPATut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472" y="3906758"/>
            <a:ext cx="3876675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33400"/>
            <a:ext cx="434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Lines of Convergence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The location of the source of blood can be determined if there are at least two drops of blood spatter.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Done by drawing a line down the long axis of the blood spatter and noting where the lines intersect </a:t>
            </a:r>
            <a:endParaRPr lang="en-US" sz="3200" dirty="0"/>
          </a:p>
        </p:txBody>
      </p:sp>
      <p:pic>
        <p:nvPicPr>
          <p:cNvPr id="61442" name="Picture 2" descr="http://whrhs-forensic-chem-spring-2009.wikispaces.com/file/view/areaconvergence.jpg/77073813/399x322/areaconverge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597024"/>
            <a:ext cx="3800475" cy="472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8862"/>
            <a:ext cx="7313613" cy="868362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Composition of Blood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46" y="1676400"/>
            <a:ext cx="8458200" cy="42613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430" y="1898176"/>
            <a:ext cx="3238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00B050"/>
                </a:solidFill>
              </a:rPr>
              <a:t>Closure</a:t>
            </a:r>
            <a:r>
              <a:rPr lang="en-US" sz="3600" dirty="0" smtClean="0"/>
              <a:t>: What do you think your blood type is based on Japanese personality trait assignments?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" t="13959" r="36732" b="27292"/>
          <a:stretch/>
        </p:blipFill>
        <p:spPr bwMode="auto">
          <a:xfrm>
            <a:off x="3628417" y="1828800"/>
            <a:ext cx="551558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0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Kastle</a:t>
            </a:r>
            <a:r>
              <a:rPr lang="en-US" dirty="0" smtClean="0">
                <a:solidFill>
                  <a:srgbClr val="00B0F0"/>
                </a:solidFill>
              </a:rPr>
              <a:t> Meyer Test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65274" cy="54864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Do Now</a:t>
            </a:r>
            <a:r>
              <a:rPr lang="en-US" dirty="0" smtClean="0"/>
              <a:t>: What are the 4 components of blood? What is hemoglobin? What is it’s function and where is it found?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www.youtube.com/watch?v=sF0Z0jJGwX8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Using a cotton swab, take small amounts of the positive blood. Add 1-2 drops of ethyl alcohol, 1-2 drops of phenolphthalein, and then 1-2 drops of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. Record observations and repeat with the negative control and </a:t>
            </a:r>
            <a:r>
              <a:rPr lang="en-US" dirty="0"/>
              <a:t>t</a:t>
            </a:r>
            <a:r>
              <a:rPr lang="en-US" dirty="0" smtClean="0"/>
              <a:t>he unknown samples.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When finished</a:t>
            </a:r>
            <a:r>
              <a:rPr lang="en-US" dirty="0" smtClean="0"/>
              <a:t>, complete the questions and hand it in. Then fished the “Forensics of Blood” reading from yesterday and hand it 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Is it Animal or Human?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999413" cy="4894262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Do Now: </a:t>
            </a:r>
            <a:r>
              <a:rPr lang="en-US" dirty="0" smtClean="0"/>
              <a:t>Describe one test that can be used to determine if blood is animal or human. </a:t>
            </a:r>
          </a:p>
          <a:p>
            <a:r>
              <a:rPr lang="en-US" dirty="0" smtClean="0"/>
              <a:t>Read the article “Animal versus Human Blood” and answer the questions. </a:t>
            </a:r>
          </a:p>
          <a:p>
            <a:r>
              <a:rPr lang="en-US" dirty="0" smtClean="0"/>
              <a:t>Look at the Human and Frog blood under the microscope and draw what you see, in color.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When finished</a:t>
            </a:r>
            <a:r>
              <a:rPr lang="en-US" dirty="0" smtClean="0"/>
              <a:t>, staple the reading and the drawing together and hand them 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Blood Type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126" y="1735138"/>
            <a:ext cx="7677887" cy="4437062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Do Now</a:t>
            </a:r>
            <a:r>
              <a:rPr lang="en-US" dirty="0" smtClean="0"/>
              <a:t>: What are the four major blood types? What makes them positive or negative?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www.youtube.com/watch?v=ttjn1jVACk8&amp;index=1&amp;list=PLKsoT4YTX5Db-H5haP2E3Ou9ke_IWtB6d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Complete the blood type lab, following the directions on the desk. Hand in a list of what blood type each patient is.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When finished</a:t>
            </a:r>
            <a:r>
              <a:rPr lang="en-US" dirty="0" smtClean="0"/>
              <a:t>, complete the OJ reading and questions.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Blood Spatter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www.youtube.com/watch?v=zjfdpenl1Rc&amp;list=PLKsoT4YTX5Db-H5haP2E3Ou9ke_IWtB6d&amp;index=2</a:t>
            </a:r>
            <a:endParaRPr lang="en-US" sz="2800" dirty="0" smtClean="0"/>
          </a:p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www.youtube.com/watch?v=jzUhhOgK62g&amp;list=PLKsoT4YTX5Db-H5haP2E3Ou9ke_IWtB6d&amp;index=3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Complete the blood spatter lab. Hand it in.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91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Case Studies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www.youtube.com/watch?v=CMBv6OAnZUA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9654"/>
            <a:ext cx="7313613" cy="868362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Composition of Blood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296" y="1600200"/>
            <a:ext cx="7313613" cy="4968876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Red Blood Cells </a:t>
            </a:r>
            <a:r>
              <a:rPr lang="en-US" sz="3200" dirty="0" smtClean="0"/>
              <a:t>– Carries Oxygen, contains hemoglobin (makes blood red) </a:t>
            </a:r>
          </a:p>
          <a:p>
            <a:r>
              <a:rPr lang="en-US" sz="3200" u="sng" dirty="0" smtClean="0"/>
              <a:t>White Blood Cells </a:t>
            </a:r>
            <a:r>
              <a:rPr lang="en-US" sz="3200" dirty="0" smtClean="0"/>
              <a:t>– fight disease, </a:t>
            </a:r>
            <a:r>
              <a:rPr lang="en-US" sz="3200" b="1" dirty="0" smtClean="0"/>
              <a:t>contains </a:t>
            </a:r>
            <a:r>
              <a:rPr lang="en-US" sz="3200" b="1" u="sng" dirty="0" smtClean="0"/>
              <a:t>DNA</a:t>
            </a:r>
            <a:r>
              <a:rPr lang="en-US" sz="3200" dirty="0" smtClean="0"/>
              <a:t>*</a:t>
            </a:r>
          </a:p>
          <a:p>
            <a:r>
              <a:rPr lang="en-US" sz="3200" u="sng" dirty="0" smtClean="0"/>
              <a:t>Platelets</a:t>
            </a:r>
            <a:r>
              <a:rPr lang="en-US" sz="3200" dirty="0" smtClean="0"/>
              <a:t> – helps blood to clot </a:t>
            </a:r>
          </a:p>
          <a:p>
            <a:r>
              <a:rPr lang="en-US" sz="3200" u="sng" dirty="0" smtClean="0"/>
              <a:t>Plasma</a:t>
            </a:r>
            <a:r>
              <a:rPr lang="en-US" sz="3200" dirty="0" smtClean="0"/>
              <a:t> – liquid portion of blood</a:t>
            </a:r>
            <a:endParaRPr lang="en-US" sz="3200" dirty="0"/>
          </a:p>
        </p:txBody>
      </p:sp>
      <p:pic>
        <p:nvPicPr>
          <p:cNvPr id="30724" name="Picture 4" descr="http://ts3.mm.bing.net/th?id=H.4768896673054754&amp;w=247&amp;h=174&amp;c=7&amp;rs=1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429000"/>
            <a:ext cx="2133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52400"/>
            <a:ext cx="4876798" cy="670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Blood Typing</a:t>
            </a:r>
            <a:r>
              <a:rPr lang="en-US" dirty="0" smtClean="0">
                <a:solidFill>
                  <a:srgbClr val="FF0000"/>
                </a:solidFill>
              </a:rPr>
              <a:t>: Class or Individual?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Because many people in the world share the same blood type, this type of blood evidence is considered to be </a:t>
            </a:r>
            <a:r>
              <a:rPr lang="en-US" u="sng" dirty="0" smtClean="0"/>
              <a:t>class evidence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1748" name="Picture 4" descr="http://bolt.mph.ufl.edu/files/2013/01/image01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3478" y="2209800"/>
            <a:ext cx="3751116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Blood Type Test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572811"/>
              </p:ext>
            </p:extLst>
          </p:nvPr>
        </p:nvGraphicFramePr>
        <p:xfrm>
          <a:off x="914400" y="1735138"/>
          <a:ext cx="7313613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71"/>
                <a:gridCol w="2437871"/>
                <a:gridCol w="24378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Blood</a:t>
                      </a:r>
                      <a:r>
                        <a:rPr lang="en-US" sz="2400" baseline="0" dirty="0" smtClean="0"/>
                        <a:t> 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Antigen on Red Blood Cells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Antibodies in</a:t>
                      </a:r>
                      <a:r>
                        <a:rPr lang="en-US" sz="2400" baseline="0" dirty="0" smtClean="0"/>
                        <a:t> Plasma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and 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r>
                        <a:rPr lang="en-US" sz="2400" baseline="0" dirty="0" smtClean="0"/>
                        <a:t> and B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648200"/>
            <a:ext cx="7542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name of the blood is generated by which antibodies are on the red blood cell. Antibodies are in the plasma of the blood, opposite of the blood type.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45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Blood Types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124713"/>
              </p:ext>
            </p:extLst>
          </p:nvPr>
        </p:nvGraphicFramePr>
        <p:xfrm>
          <a:off x="228600" y="1371600"/>
          <a:ext cx="7313613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71"/>
                <a:gridCol w="2437871"/>
                <a:gridCol w="24378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Blood Type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 Receive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 Donate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O, 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A, AB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O,</a:t>
                      </a:r>
                      <a:r>
                        <a:rPr lang="en-US" sz="2800" baseline="0" dirty="0" smtClean="0"/>
                        <a:t> 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B, AB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O, AB, A.</a:t>
                      </a:r>
                      <a:r>
                        <a:rPr lang="en-US" sz="2800" baseline="0" dirty="0" smtClean="0"/>
                        <a:t> 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O, A, B, AB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570" y="4300308"/>
            <a:ext cx="40852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What type of blood is known as the universal donor? And which is the universal recipient?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9113"/>
            <a:ext cx="40354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0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51054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Blood Type Test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blood can also have the Rh protein (named after the Rhesus monkey) and therefore named Rh+ or Rh-</a:t>
            </a:r>
            <a:endParaRPr lang="en-US" dirty="0"/>
          </a:p>
        </p:txBody>
      </p:sp>
      <p:pic>
        <p:nvPicPr>
          <p:cNvPr id="8" name="Picture 7" descr="rh fa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962400"/>
            <a:ext cx="4038600" cy="233148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Blood Types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Blood is tests with antiserums to determine the blood type. If the blood serum clumps the blood, it can tell you about the blood type.</a:t>
            </a:r>
          </a:p>
          <a:p>
            <a:r>
              <a:rPr lang="en-US" dirty="0" smtClean="0"/>
              <a:t>What would happen if a person was given the wrong blood in a transfusion?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3 Forensics Anthropology.pptx</Template>
  <TotalTime>7712</TotalTime>
  <Words>1271</Words>
  <Application>Microsoft Office PowerPoint</Application>
  <PresentationFormat>On-screen Show (4:3)</PresentationFormat>
  <Paragraphs>163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Inkwell</vt:lpstr>
      <vt:lpstr>Unit 7 – Blood and Blood Spatter</vt:lpstr>
      <vt:lpstr>Blood Structure and Types</vt:lpstr>
      <vt:lpstr>Composition of Blood</vt:lpstr>
      <vt:lpstr>Composition of Blood</vt:lpstr>
      <vt:lpstr>PowerPoint Presentation</vt:lpstr>
      <vt:lpstr>Blood Type Test</vt:lpstr>
      <vt:lpstr>Blood Types</vt:lpstr>
      <vt:lpstr>PowerPoint Presentation</vt:lpstr>
      <vt:lpstr>Blood Types</vt:lpstr>
      <vt:lpstr>PowerPoint Presentation</vt:lpstr>
      <vt:lpstr>Different Regions have different percentages</vt:lpstr>
      <vt:lpstr>Blood Identification</vt:lpstr>
      <vt:lpstr>Steps to Identify an Unknown Stain at the Scene</vt:lpstr>
      <vt:lpstr>1. Confirm the stain is blood</vt:lpstr>
      <vt:lpstr>2. Confirm the blood is human</vt:lpstr>
      <vt:lpstr>PowerPoint Presentation</vt:lpstr>
      <vt:lpstr>PowerPoint Presentation</vt:lpstr>
      <vt:lpstr>Blood Spatter</vt:lpstr>
      <vt:lpstr>Bloodstain Pattern Analysis (BPA)</vt:lpstr>
      <vt:lpstr>PowerPoint Presentation</vt:lpstr>
      <vt:lpstr>Factors affecting Shape of Blood 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Labs</vt:lpstr>
      <vt:lpstr>Kastle Meyer Test</vt:lpstr>
      <vt:lpstr>Is it Animal or Human?</vt:lpstr>
      <vt:lpstr>Blood Type</vt:lpstr>
      <vt:lpstr>Blood Spatter</vt:lpstr>
      <vt:lpstr>Case Studies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 Hair</dc:title>
  <dc:creator>Martin Palermo</dc:creator>
  <cp:lastModifiedBy>WFSD</cp:lastModifiedBy>
  <cp:revision>108</cp:revision>
  <dcterms:created xsi:type="dcterms:W3CDTF">2013-11-04T21:16:09Z</dcterms:created>
  <dcterms:modified xsi:type="dcterms:W3CDTF">2016-01-08T16:05:14Z</dcterms:modified>
</cp:coreProperties>
</file>