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j5fKkX85LjaLC7TJ0Hg5JQEy07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https://sciencing.com/how-do-batteries-work-parts-types-terminology-w-diagram-13721182.html</a:t>
            </a:r>
            <a:endParaRPr/>
          </a:p>
        </p:txBody>
      </p:sp>
      <p:sp>
        <p:nvSpPr>
          <p:cNvPr id="163" name="Google Shape;16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https://commons.wikimedia.org/wiki/File:Luigi_Galvani_Experiment.jpeg</a:t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https://commons.wikimedia.org/wiki/File:Luigi_Galvani_Experiment.jpeg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https://www.coursehero.com/file/45598914/lianne-stsdocx/</a:t>
            </a:r>
            <a:endParaRPr/>
          </a:p>
        </p:txBody>
      </p:sp>
      <p:sp>
        <p:nvSpPr>
          <p:cNvPr id="101" name="Google Shape;10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https://www.daviddarling.info/encyclopedia/G/Galvani.html</a:t>
            </a:r>
            <a:endParaRPr/>
          </a:p>
        </p:txBody>
      </p:sp>
      <p:sp>
        <p:nvSpPr>
          <p:cNvPr id="110" name="Google Shape;11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https://en.wikipedia.org/wiki/Galvanism#/media/File:Galvani-frogs-legs-electricity.jpg</a:t>
            </a:r>
            <a:endParaRPr/>
          </a:p>
        </p:txBody>
      </p:sp>
      <p:sp>
        <p:nvSpPr>
          <p:cNvPr id="117" name="Google Shape;11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Picture Source: https://lemelson.mit.edu/resources/alessandro-volta</a:t>
            </a:r>
            <a:endParaRPr/>
          </a:p>
        </p:txBody>
      </p:sp>
      <p:sp>
        <p:nvSpPr>
          <p:cNvPr id="131" name="Google Shape;13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Picture source: https://libraries.mit.edu/collections/vail-collection/topics/electricity/the-voltaic-pile/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Source 2: https://en.wikipedia.org/wiki/Voltaic_pile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Picture source: https://libraries.mit.edu/collections/vail-collection/topics/electricity/the-voltaic-pile/</a:t>
            </a:r>
            <a:endParaRPr/>
          </a:p>
        </p:txBody>
      </p:sp>
      <p:sp>
        <p:nvSpPr>
          <p:cNvPr id="155" name="Google Shape;15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452628" y="770467"/>
            <a:ext cx="8086725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500634" y="4198409"/>
            <a:ext cx="6921151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800"/>
              <a:buNone/>
              <a:defRPr sz="2800"/>
            </a:lvl2pPr>
            <a:lvl3pPr lvl="2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3pPr>
            <a:lvl4pPr lvl="3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4pPr>
            <a:lvl5pPr lvl="4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5pPr>
            <a:lvl6pPr lvl="5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6pPr>
            <a:lvl7pPr lvl="6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7pPr>
            <a:lvl8pPr lvl="7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8pPr>
            <a:lvl9pPr lvl="8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/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" type="body"/>
          </p:nvPr>
        </p:nvSpPr>
        <p:spPr>
          <a:xfrm rot="5400000">
            <a:off x="2656761" y="-156162"/>
            <a:ext cx="3766185" cy="8065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 "/>
              <a:defRPr/>
            </a:lvl1pPr>
            <a:lvl2pPr indent="-3429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3pPr>
            <a:lvl4pPr indent="-3429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4pPr>
            <a:lvl5pPr indent="-3429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5pPr>
            <a:lvl6pPr indent="-3429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6pPr>
            <a:lvl7pPr indent="-3429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7pPr>
            <a:lvl8pPr indent="-3429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8pPr>
            <a:lvl9pPr indent="-3429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0" type="dt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1" type="ftr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2" type="sldNum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 txBox="1"/>
          <p:nvPr>
            <p:ph type="title"/>
          </p:nvPr>
        </p:nvSpPr>
        <p:spPr>
          <a:xfrm rot="5400000">
            <a:off x="5143501" y="2109788"/>
            <a:ext cx="4800600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" type="body"/>
          </p:nvPr>
        </p:nvSpPr>
        <p:spPr>
          <a:xfrm rot="5400000">
            <a:off x="778669" y="514351"/>
            <a:ext cx="5400675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 "/>
              <a:defRPr/>
            </a:lvl1pPr>
            <a:lvl2pPr indent="-3429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3pPr>
            <a:lvl4pPr indent="-3429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4pPr>
            <a:lvl5pPr indent="-3429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5pPr>
            <a:lvl6pPr indent="-3429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6pPr>
            <a:lvl7pPr indent="-3429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7pPr>
            <a:lvl8pPr indent="-3429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8pPr>
            <a:lvl9pPr indent="-3429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0" type="dt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1" type="ftr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2" type="sldNum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 "/>
              <a:defRPr/>
            </a:lvl1pPr>
            <a:lvl2pPr indent="-3429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3pPr>
            <a:lvl4pPr indent="-3429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4pPr>
            <a:lvl5pPr indent="-3429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5pPr>
            <a:lvl6pPr indent="-3429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6pPr>
            <a:lvl7pPr indent="-3429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7pPr>
            <a:lvl8pPr indent="-3429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8pPr>
            <a:lvl9pPr indent="-3429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idx="10" type="dt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452628" y="767419"/>
            <a:ext cx="8085582" cy="33558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  <a:defRPr b="0"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500634" y="4187275"/>
            <a:ext cx="6919722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507492" y="1993392"/>
            <a:ext cx="380619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 "/>
              <a:defRPr sz="2200"/>
            </a:lvl1pPr>
            <a:lvl2pPr indent="-34925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900"/>
              <a:buChar char=" "/>
              <a:defRPr sz="1900"/>
            </a:lvl2pPr>
            <a:lvl3pPr indent="-33655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700"/>
              <a:buChar char=" "/>
              <a:defRPr sz="1700"/>
            </a:lvl3pPr>
            <a:lvl4pPr indent="-32385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500"/>
              <a:buChar char=" "/>
              <a:defRPr sz="1500"/>
            </a:lvl4pPr>
            <a:lvl5pPr indent="-3175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5pPr>
            <a:lvl6pPr indent="-3175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6pPr>
            <a:lvl7pPr indent="-3175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7pPr>
            <a:lvl8pPr indent="-3175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8pPr>
            <a:lvl9pPr indent="-3175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4757738" y="1993392"/>
            <a:ext cx="380619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 "/>
              <a:defRPr sz="2200"/>
            </a:lvl1pPr>
            <a:lvl2pPr indent="-34925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900"/>
              <a:buChar char=" "/>
              <a:defRPr sz="1900"/>
            </a:lvl2pPr>
            <a:lvl3pPr indent="-33655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700"/>
              <a:buChar char=" "/>
              <a:defRPr sz="1700"/>
            </a:lvl3pPr>
            <a:lvl4pPr indent="-32385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500"/>
              <a:buChar char=" "/>
              <a:defRPr sz="1500"/>
            </a:lvl4pPr>
            <a:lvl5pPr indent="-3175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5pPr>
            <a:lvl6pPr indent="-3175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6pPr>
            <a:lvl7pPr indent="-3175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7pPr>
            <a:lvl8pPr indent="-3175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8pPr>
            <a:lvl9pPr indent="-3175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507492" y="2032000"/>
            <a:ext cx="3806190" cy="7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0" sz="20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507492" y="2736150"/>
            <a:ext cx="380619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 "/>
              <a:defRPr sz="2100"/>
            </a:lvl1pPr>
            <a:lvl2pPr indent="-3429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 sz="1800"/>
            </a:lvl2pPr>
            <a:lvl3pPr indent="-3302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3pPr>
            <a:lvl4pPr indent="-3175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4pPr>
            <a:lvl5pPr indent="-3175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5pPr>
            <a:lvl6pPr indent="-3175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6pPr>
            <a:lvl7pPr indent="-3175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7pPr>
            <a:lvl8pPr indent="-3175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8pPr>
            <a:lvl9pPr indent="-3175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9pPr>
          </a:lstStyle>
          <a:p/>
        </p:txBody>
      </p:sp>
      <p:sp>
        <p:nvSpPr>
          <p:cNvPr id="48" name="Google Shape;48;p20"/>
          <p:cNvSpPr txBox="1"/>
          <p:nvPr>
            <p:ph idx="3" type="body"/>
          </p:nvPr>
        </p:nvSpPr>
        <p:spPr>
          <a:xfrm>
            <a:off x="4766310" y="2029968"/>
            <a:ext cx="3806190" cy="722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0" sz="2000" cap="non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0"/>
          <p:cNvSpPr txBox="1"/>
          <p:nvPr>
            <p:ph idx="4" type="body"/>
          </p:nvPr>
        </p:nvSpPr>
        <p:spPr>
          <a:xfrm>
            <a:off x="4766310" y="2734056"/>
            <a:ext cx="380619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 "/>
              <a:defRPr sz="2100"/>
            </a:lvl1pPr>
            <a:lvl2pPr indent="-3429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 sz="1800"/>
            </a:lvl2pPr>
            <a:lvl3pPr indent="-3302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600"/>
              <a:buChar char=" "/>
              <a:defRPr sz="1600"/>
            </a:lvl3pPr>
            <a:lvl4pPr indent="-3175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4pPr>
            <a:lvl5pPr indent="-3175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5pPr>
            <a:lvl6pPr indent="-3175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6pPr>
            <a:lvl7pPr indent="-3175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7pPr>
            <a:lvl8pPr indent="-3175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8pPr>
            <a:lvl9pPr indent="-3175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2"/>
          <p:cNvSpPr txBox="1"/>
          <p:nvPr>
            <p:ph type="title"/>
          </p:nvPr>
        </p:nvSpPr>
        <p:spPr>
          <a:xfrm>
            <a:off x="6196053" y="542282"/>
            <a:ext cx="25374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" type="body"/>
          </p:nvPr>
        </p:nvSpPr>
        <p:spPr>
          <a:xfrm>
            <a:off x="571500" y="762000"/>
            <a:ext cx="4572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 "/>
              <a:defRPr sz="2200"/>
            </a:lvl1pPr>
            <a:lvl2pPr indent="-34925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900"/>
              <a:buChar char=" "/>
              <a:defRPr sz="1900"/>
            </a:lvl2pPr>
            <a:lvl3pPr indent="-33655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700"/>
              <a:buChar char=" "/>
              <a:defRPr sz="1700"/>
            </a:lvl3pPr>
            <a:lvl4pPr indent="-32385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500"/>
              <a:buChar char=" "/>
              <a:defRPr sz="1500"/>
            </a:lvl4pPr>
            <a:lvl5pPr indent="-3175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5pPr>
            <a:lvl6pPr indent="-3175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6pPr>
            <a:lvl7pPr indent="-3175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7pPr>
            <a:lvl8pPr indent="-3175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8pPr>
            <a:lvl9pPr indent="-3175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400"/>
              <a:buChar char=" "/>
              <a:defRPr sz="1400"/>
            </a:lvl9pPr>
          </a:lstStyle>
          <a:p/>
        </p:txBody>
      </p:sp>
      <p:sp>
        <p:nvSpPr>
          <p:cNvPr id="62" name="Google Shape;62;p22"/>
          <p:cNvSpPr txBox="1"/>
          <p:nvPr>
            <p:ph idx="2" type="body"/>
          </p:nvPr>
        </p:nvSpPr>
        <p:spPr>
          <a:xfrm>
            <a:off x="6206987" y="2511813"/>
            <a:ext cx="2548890" cy="312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22"/>
          <p:cNvSpPr txBox="1"/>
          <p:nvPr>
            <p:ph idx="10" type="dt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1" type="ftr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9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sz="9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sz="9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sz="9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sz="9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sz="9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sz="9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sz="9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sz="9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bg>
      <p:bgPr>
        <a:solidFill>
          <a:schemeClr val="accen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/>
          <p:nvPr>
            <p:ph type="title"/>
          </p:nvPr>
        </p:nvSpPr>
        <p:spPr>
          <a:xfrm>
            <a:off x="486918" y="5418668"/>
            <a:ext cx="8085582" cy="6132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/>
          <p:nvPr>
            <p:ph idx="2" type="pic"/>
          </p:nvPr>
        </p:nvSpPr>
        <p:spPr>
          <a:xfrm>
            <a:off x="0" y="0"/>
            <a:ext cx="9144000" cy="5330952"/>
          </a:xfrm>
          <a:prstGeom prst="rect">
            <a:avLst/>
          </a:prstGeom>
          <a:solidFill>
            <a:srgbClr val="D9D9E9"/>
          </a:solidFill>
          <a:ln>
            <a:noFill/>
          </a:ln>
        </p:spPr>
      </p:sp>
      <p:sp>
        <p:nvSpPr>
          <p:cNvPr id="69" name="Google Shape;69;p23"/>
          <p:cNvSpPr txBox="1"/>
          <p:nvPr>
            <p:ph idx="1" type="body"/>
          </p:nvPr>
        </p:nvSpPr>
        <p:spPr>
          <a:xfrm>
            <a:off x="507492" y="5909735"/>
            <a:ext cx="6922008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23"/>
          <p:cNvSpPr txBox="1"/>
          <p:nvPr>
            <p:ph idx="10" type="dt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1" type="ftr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2" type="sldNum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 "/>
              <a:defRPr b="0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 "/>
              <a:defRPr b="0" i="0" sz="2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 "/>
              <a:defRPr b="0" i="1" sz="20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452628" y="770467"/>
            <a:ext cx="8086725" cy="21556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n-US"/>
              <a:t>What makes a frog jump?</a:t>
            </a:r>
            <a:endParaRPr/>
          </a:p>
        </p:txBody>
      </p:sp>
      <p:pic>
        <p:nvPicPr>
          <p:cNvPr descr="3D Frog Jumping Pose model - TurboSquid 1737531"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519" y="3163950"/>
            <a:ext cx="3520313" cy="352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w Do Batteries Work? Parts, Types &amp;amp;amp; Terminology (w/ Diagram)" id="165" name="Google Shape;1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8" y="1047750"/>
            <a:ext cx="8353425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0"/>
          <p:cNvSpPr txBox="1"/>
          <p:nvPr/>
        </p:nvSpPr>
        <p:spPr>
          <a:xfrm>
            <a:off x="2315255" y="5810250"/>
            <a:ext cx="643345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https://sciencing.com/how-do-batteries-work-parts-types-terminology-w-diagram-13721182.html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>
            <p:ph type="title"/>
          </p:nvPr>
        </p:nvSpPr>
        <p:spPr>
          <a:xfrm>
            <a:off x="532209" y="858185"/>
            <a:ext cx="8079581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600"/>
              <a:buFont typeface="Calibri"/>
              <a:buNone/>
            </a:pPr>
            <a:r>
              <a:rPr lang="en-US" sz="6600"/>
              <a:t>Alessandro </a:t>
            </a:r>
            <a:r>
              <a:rPr b="1" lang="en-US" sz="6600" u="sng"/>
              <a:t>Volt</a:t>
            </a:r>
            <a:r>
              <a:rPr lang="en-US" sz="6600"/>
              <a:t>a</a:t>
            </a:r>
            <a:endParaRPr/>
          </a:p>
        </p:txBody>
      </p:sp>
      <p:sp>
        <p:nvSpPr>
          <p:cNvPr id="172" name="Google Shape;172;p11"/>
          <p:cNvSpPr txBox="1"/>
          <p:nvPr>
            <p:ph idx="1" type="body"/>
          </p:nvPr>
        </p:nvSpPr>
        <p:spPr>
          <a:xfrm>
            <a:off x="492919" y="2677885"/>
            <a:ext cx="8065294" cy="3680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9144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08BA9"/>
              </a:buClr>
              <a:buSzPts val="3200"/>
              <a:buChar char=" "/>
            </a:pPr>
            <a:r>
              <a:rPr lang="en-US" sz="3200" u="sng">
                <a:solidFill>
                  <a:srgbClr val="608BA9"/>
                </a:solidFill>
              </a:rPr>
              <a:t>Volt</a:t>
            </a:r>
            <a:r>
              <a:rPr lang="en-US" sz="3200">
                <a:solidFill>
                  <a:srgbClr val="608BA9"/>
                </a:solidFill>
              </a:rPr>
              <a:t> – unit of electric potential difference</a:t>
            </a:r>
            <a:endParaRPr/>
          </a:p>
          <a:p>
            <a:pPr indent="0" lvl="0" marL="91440" rtl="0" algn="ctr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t/>
            </a:r>
            <a:endParaRPr sz="3200">
              <a:solidFill>
                <a:srgbClr val="608BA9"/>
              </a:solidFill>
            </a:endParaRPr>
          </a:p>
          <a:p>
            <a:pPr indent="-203200" lvl="0" marL="91440" rtl="0" algn="ctr">
              <a:lnSpc>
                <a:spcPct val="120000"/>
              </a:lnSpc>
              <a:spcBef>
                <a:spcPts val="1300"/>
              </a:spcBef>
              <a:spcAft>
                <a:spcPts val="0"/>
              </a:spcAft>
              <a:buClr>
                <a:srgbClr val="608BA9"/>
              </a:buClr>
              <a:buSzPts val="3200"/>
              <a:buChar char=" "/>
            </a:pPr>
            <a:r>
              <a:rPr lang="en-US" sz="3200" u="sng">
                <a:solidFill>
                  <a:srgbClr val="608BA9"/>
                </a:solidFill>
              </a:rPr>
              <a:t>Voltage</a:t>
            </a:r>
            <a:r>
              <a:rPr lang="en-US" sz="3200">
                <a:solidFill>
                  <a:srgbClr val="608BA9"/>
                </a:solidFill>
              </a:rPr>
              <a:t> – electric potential difference</a:t>
            </a:r>
            <a:endParaRPr/>
          </a:p>
          <a:p>
            <a:pPr indent="-71120" lvl="1" marL="274320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3200"/>
              <a:buNone/>
            </a:pPr>
            <a:r>
              <a:t/>
            </a:r>
            <a:endParaRPr sz="3200">
              <a:solidFill>
                <a:srgbClr val="608BA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098" y="316232"/>
            <a:ext cx="8261804" cy="6225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>
            <p:ph idx="1" type="body"/>
          </p:nvPr>
        </p:nvSpPr>
        <p:spPr>
          <a:xfrm>
            <a:off x="-84221" y="180475"/>
            <a:ext cx="9228221" cy="6485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144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 "/>
            </a:pPr>
            <a:r>
              <a:rPr lang="en-US" sz="1400">
                <a:solidFill>
                  <a:schemeClr val="lt1"/>
                </a:solidFill>
              </a:rPr>
              <a:t>Dissecting frog on the table</a:t>
            </a:r>
            <a:endParaRPr/>
          </a:p>
          <a:p>
            <a:pPr indent="-9144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 "/>
            </a:pPr>
            <a:r>
              <a:rPr lang="en-US" sz="1400">
                <a:solidFill>
                  <a:schemeClr val="lt1"/>
                </a:solidFill>
              </a:rPr>
              <a:t>Galvani described what happened “I had dissected and prepared a frog and I had put it on the table where there was an electric machine. As soon as one of my aides by accident touched the internal nerves of the frog with a scalpel at once he saw all the muscles go into a violent convulsion.”</a:t>
            </a:r>
            <a:endParaRPr/>
          </a:p>
          <a:p>
            <a:pPr indent="-9144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 "/>
            </a:pPr>
            <a:r>
              <a:rPr lang="en-US" sz="1400">
                <a:solidFill>
                  <a:schemeClr val="lt1"/>
                </a:solidFill>
              </a:rPr>
              <a:t>Followed this with many experiments to see what would make the frog jump</a:t>
            </a:r>
            <a:endParaRPr/>
          </a:p>
          <a:p>
            <a:pPr indent="-9144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 "/>
            </a:pPr>
            <a:r>
              <a:rPr lang="en-US" sz="1400">
                <a:solidFill>
                  <a:schemeClr val="lt1"/>
                </a:solidFill>
              </a:rPr>
              <a:t>Found two things: (1) frog legs are sensitive machines to detect electricity (2) started the study of how electricity works within living systems</a:t>
            </a:r>
            <a:endParaRPr/>
          </a:p>
          <a:p>
            <a:pPr indent="-9144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 "/>
            </a:pPr>
            <a:r>
              <a:rPr lang="en-US" sz="1400">
                <a:solidFill>
                  <a:schemeClr val="lt1"/>
                </a:solidFill>
              </a:rPr>
              <a:t>Outside experiment – lightning make frogs jump too, frog jumped during thunderstorms BUT the frog would jump on clear days with no atmospheric electricity – frogs store electricity? Had to do with garden (copper hooks, iron fence, reanimating the frog when touch the two metals together</a:t>
            </a:r>
            <a:endParaRPr/>
          </a:p>
          <a:p>
            <a:pPr indent="-9144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 "/>
            </a:pPr>
            <a:r>
              <a:rPr lang="en-US" sz="1400">
                <a:solidFill>
                  <a:schemeClr val="lt1"/>
                </a:solidFill>
              </a:rPr>
              <a:t>Acid in frog leg reacted to add and remove frog legs</a:t>
            </a:r>
            <a:endParaRPr/>
          </a:p>
          <a:p>
            <a:pPr indent="-9144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 "/>
            </a:pPr>
            <a:r>
              <a:rPr lang="en-US" sz="1400">
                <a:solidFill>
                  <a:schemeClr val="lt1"/>
                </a:solidFill>
              </a:rPr>
              <a:t>Volta – 1</a:t>
            </a:r>
            <a:r>
              <a:rPr baseline="30000" lang="en-US" sz="1400">
                <a:solidFill>
                  <a:schemeClr val="lt1"/>
                </a:solidFill>
              </a:rPr>
              <a:t>st</a:t>
            </a:r>
            <a:r>
              <a:rPr lang="en-US" sz="1400">
                <a:solidFill>
                  <a:schemeClr val="lt1"/>
                </a:solidFill>
              </a:rPr>
              <a:t> nonbiological battery</a:t>
            </a:r>
            <a:endParaRPr/>
          </a:p>
          <a:p>
            <a:pPr indent="-9144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 "/>
            </a:pPr>
            <a:r>
              <a:rPr lang="en-US" sz="1400">
                <a:solidFill>
                  <a:schemeClr val="lt1"/>
                </a:solidFill>
              </a:rPr>
              <a:t>Leading expert in electricity (Italy) – loud man</a:t>
            </a:r>
            <a:endParaRPr/>
          </a:p>
          <a:p>
            <a:pPr indent="-9144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 "/>
            </a:pPr>
            <a:r>
              <a:rPr lang="en-US" sz="1400">
                <a:solidFill>
                  <a:schemeClr val="lt1"/>
                </a:solidFill>
              </a:rPr>
              <a:t>Recreated galvanis experiments – galvani wasn’t reanimating the frog, just responding to the electricity from the two different metals</a:t>
            </a:r>
            <a:endParaRPr/>
          </a:p>
          <a:p>
            <a:pPr indent="-9144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FFF00"/>
              </a:buClr>
              <a:buSzPts val="1400"/>
              <a:buChar char=" "/>
            </a:pPr>
            <a:r>
              <a:rPr lang="en-US" sz="1400">
                <a:solidFill>
                  <a:srgbClr val="FFFF00"/>
                </a:solidFill>
              </a:rPr>
              <a:t>Galvani was correct that all living things use and produce electricity, Mary Shelly also was inspired by experiment and wrote frankenstein</a:t>
            </a:r>
            <a:endParaRPr sz="1400">
              <a:solidFill>
                <a:srgbClr val="FFFF00"/>
              </a:solidFill>
            </a:endParaRPr>
          </a:p>
          <a:p>
            <a:pPr indent="-9144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 "/>
            </a:pPr>
            <a:r>
              <a:rPr lang="en-US" sz="1400">
                <a:solidFill>
                  <a:schemeClr val="lt1"/>
                </a:solidFill>
              </a:rPr>
              <a:t>Volta was correct that the two metals were creating electricity, missed the acid in the frog leg was important and that it was a chemical reaction</a:t>
            </a:r>
            <a:endParaRPr/>
          </a:p>
          <a:p>
            <a:pPr indent="-9144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 "/>
            </a:pPr>
            <a:r>
              <a:rPr lang="en-US" sz="1400">
                <a:solidFill>
                  <a:schemeClr val="lt1"/>
                </a:solidFill>
              </a:rPr>
              <a:t>Volta – silver and zinc worked the best – put to tongue, found they had to be wet, cups of water in a row, then wet cardboard between alternating discs, and increasing discs you got more of a shock</a:t>
            </a:r>
            <a:endParaRPr/>
          </a:p>
          <a:p>
            <a:pPr indent="-9144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 "/>
            </a:pPr>
            <a:r>
              <a:rPr lang="en-US" sz="1400">
                <a:solidFill>
                  <a:schemeClr val="lt1"/>
                </a:solidFill>
              </a:rPr>
              <a:t>Creating continuous flow of electricity – “electric battery”</a:t>
            </a:r>
            <a:endParaRPr/>
          </a:p>
          <a:p>
            <a:pPr indent="-9144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400"/>
              <a:buChar char=" "/>
            </a:pPr>
            <a:r>
              <a:rPr lang="en-US" sz="1400">
                <a:solidFill>
                  <a:schemeClr val="lt1"/>
                </a:solidFill>
              </a:rPr>
              <a:t>Why we measure potential of a battery in volts, voltages – after volta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213" y="439153"/>
            <a:ext cx="8319574" cy="5979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572000" y="6418847"/>
            <a:ext cx="45720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https://commons.wikimedia.org/wiki/File:Luigi_Galvani_Experiment.jpeg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213" y="439153"/>
            <a:ext cx="8319574" cy="597969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1642780" y="1515498"/>
            <a:ext cx="5858439" cy="3827004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“I had dissected and prepared a frog and I had put it on the table where there was an electric machine. As soon as one of my assistants, by accident, touched the internal nerves of the frog with a scalpel, at once, he saw all the muscles go into a violent convulsion.”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4572000" y="6418847"/>
            <a:ext cx="45720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https://commons.wikimedia.org/wiki/File:Luigi_Galvani_Experiment.jpeg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6237515" y="5080892"/>
            <a:ext cx="45720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St John’s University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lvani, Luigi (1737-1798)" id="112" name="Google Shape;1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4685" y="648188"/>
            <a:ext cx="5954629" cy="556162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/>
          <p:nvPr/>
        </p:nvSpPr>
        <p:spPr>
          <a:xfrm>
            <a:off x="4049486" y="6209811"/>
            <a:ext cx="45720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https://www.daviddarling.info/encyclopedia/G/Galvani.html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lvanism - Wikipedia" id="119" name="Google Shape;1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375" y="581025"/>
            <a:ext cx="6953250" cy="569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 txBox="1"/>
          <p:nvPr/>
        </p:nvSpPr>
        <p:spPr>
          <a:xfrm>
            <a:off x="3145972" y="6276975"/>
            <a:ext cx="661851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https://en.wikipedia.org/wiki/Galvanism#/media/File:Galvani-frogs-legs-electricity.jpg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/>
          <p:nvPr/>
        </p:nvSpPr>
        <p:spPr>
          <a:xfrm>
            <a:off x="546496" y="740165"/>
            <a:ext cx="8079581" cy="165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alibri"/>
              <a:buNone/>
            </a:pPr>
            <a:r>
              <a:rPr lang="en-US" sz="480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Evidence</a:t>
            </a:r>
            <a:endParaRPr/>
          </a:p>
        </p:txBody>
      </p:sp>
      <p:sp>
        <p:nvSpPr>
          <p:cNvPr id="126" name="Google Shape;126;p6"/>
          <p:cNvSpPr txBox="1"/>
          <p:nvPr/>
        </p:nvSpPr>
        <p:spPr>
          <a:xfrm>
            <a:off x="546496" y="1656509"/>
            <a:ext cx="8065294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9144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608BA9"/>
              </a:buClr>
              <a:buSzPts val="3200"/>
              <a:buFont typeface="Arial"/>
              <a:buChar char=" "/>
            </a:pPr>
            <a:r>
              <a:rPr lang="en-US" sz="3200">
                <a:solidFill>
                  <a:srgbClr val="608BA9"/>
                </a:solidFill>
                <a:latin typeface="Calibri"/>
                <a:ea typeface="Calibri"/>
                <a:cs typeface="Calibri"/>
                <a:sym typeface="Calibri"/>
              </a:rPr>
              <a:t>Frog legs “jump” </a:t>
            </a:r>
            <a:endParaRPr sz="3200">
              <a:solidFill>
                <a:srgbClr val="608B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91440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608BA9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rgbClr val="608BA9"/>
                </a:solidFill>
                <a:latin typeface="Calibri"/>
                <a:ea typeface="Calibri"/>
                <a:cs typeface="Calibri"/>
                <a:sym typeface="Calibri"/>
              </a:rPr>
              <a:t> in presence of static electricity when cut into with a scalpel</a:t>
            </a:r>
            <a:endParaRPr/>
          </a:p>
          <a:p>
            <a:pPr indent="-203200" lvl="0" marL="91440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608BA9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rgbClr val="608BA9"/>
                </a:solidFill>
                <a:latin typeface="Calibri"/>
                <a:ea typeface="Calibri"/>
                <a:cs typeface="Calibri"/>
                <a:sym typeface="Calibri"/>
              </a:rPr>
              <a:t>  when outside in a thunderstorm when hanging on a metal fence</a:t>
            </a:r>
            <a:endParaRPr/>
          </a:p>
          <a:p>
            <a:pPr indent="-203200" lvl="0" marL="91440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608BA9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rgbClr val="608BA9"/>
                </a:solidFill>
                <a:latin typeface="Calibri"/>
                <a:ea typeface="Calibri"/>
                <a:cs typeface="Calibri"/>
                <a:sym typeface="Calibri"/>
              </a:rPr>
              <a:t>  when hanging on metal fence on a clear day</a:t>
            </a:r>
            <a:endParaRPr/>
          </a:p>
          <a:p>
            <a:pPr indent="-203200" lvl="0" marL="91440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608BA9"/>
              </a:buClr>
              <a:buSzPts val="3200"/>
              <a:buFont typeface="Noto Sans Symbols"/>
              <a:buChar char="✔"/>
            </a:pPr>
            <a:r>
              <a:rPr lang="en-US" sz="3200">
                <a:solidFill>
                  <a:srgbClr val="608BA9"/>
                </a:solidFill>
                <a:latin typeface="Calibri"/>
                <a:ea typeface="Calibri"/>
                <a:cs typeface="Calibri"/>
                <a:sym typeface="Calibri"/>
              </a:rPr>
              <a:t>  the lab when touched by metal pieces</a:t>
            </a:r>
            <a:endParaRPr/>
          </a:p>
        </p:txBody>
      </p:sp>
      <p:sp>
        <p:nvSpPr>
          <p:cNvPr id="127" name="Google Shape;127;p6"/>
          <p:cNvSpPr txBox="1"/>
          <p:nvPr/>
        </p:nvSpPr>
        <p:spPr>
          <a:xfrm>
            <a:off x="358816" y="5517629"/>
            <a:ext cx="8065294" cy="1027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9144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 "/>
            </a:pPr>
            <a:r>
              <a:rPr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Galvani concluded that he was seeing the effects of animal electricity.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>
            <p:ph type="title"/>
          </p:nvPr>
        </p:nvSpPr>
        <p:spPr>
          <a:xfrm>
            <a:off x="504951" y="251452"/>
            <a:ext cx="8079581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alibri"/>
              <a:buNone/>
            </a:pPr>
            <a:r>
              <a:rPr lang="en-US"/>
              <a:t>Alessandro Volta</a:t>
            </a:r>
            <a:endParaRPr/>
          </a:p>
        </p:txBody>
      </p:sp>
      <p:pic>
        <p:nvPicPr>
          <p:cNvPr descr="Volta" id="134" name="Google Shape;134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951" y="1699127"/>
            <a:ext cx="3635916" cy="4498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/>
          <p:nvPr/>
        </p:nvSpPr>
        <p:spPr>
          <a:xfrm>
            <a:off x="4430817" y="2451019"/>
            <a:ext cx="4208232" cy="299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9144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608BA9"/>
              </a:buClr>
              <a:buSzPts val="3200"/>
              <a:buFont typeface="Arial"/>
              <a:buChar char=" "/>
            </a:pPr>
            <a:r>
              <a:rPr lang="en-US" sz="3200">
                <a:solidFill>
                  <a:srgbClr val="608BA9"/>
                </a:solidFill>
                <a:latin typeface="Calibri"/>
                <a:ea typeface="Calibri"/>
                <a:cs typeface="Calibri"/>
                <a:sym typeface="Calibri"/>
              </a:rPr>
              <a:t>1745 – 1827 </a:t>
            </a:r>
            <a:endParaRPr/>
          </a:p>
          <a:p>
            <a:pPr indent="0" lvl="0" marL="91440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608B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91440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608BA9"/>
              </a:buClr>
              <a:buSzPts val="3200"/>
              <a:buFont typeface="Arial"/>
              <a:buChar char=" "/>
            </a:pPr>
            <a:r>
              <a:rPr lang="en-US" sz="3200">
                <a:solidFill>
                  <a:srgbClr val="608BA9"/>
                </a:solidFill>
                <a:latin typeface="Calibri"/>
                <a:ea typeface="Calibri"/>
                <a:cs typeface="Calibri"/>
                <a:sym typeface="Calibri"/>
              </a:rPr>
              <a:t>Professor of Physics</a:t>
            </a:r>
            <a:endParaRPr/>
          </a:p>
          <a:p>
            <a:pPr indent="0" lvl="0" marL="91440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608B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91440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608BA9"/>
              </a:buClr>
              <a:buSzPts val="3200"/>
              <a:buFont typeface="Arial"/>
              <a:buChar char=" "/>
            </a:pPr>
            <a:r>
              <a:rPr lang="en-US" sz="3200">
                <a:solidFill>
                  <a:srgbClr val="608BA9"/>
                </a:solidFill>
                <a:latin typeface="Calibri"/>
                <a:ea typeface="Calibri"/>
                <a:cs typeface="Calibri"/>
                <a:sym typeface="Calibri"/>
              </a:rPr>
              <a:t>Specialist in electricity</a:t>
            </a:r>
            <a:endParaRPr/>
          </a:p>
        </p:txBody>
      </p:sp>
      <p:sp>
        <p:nvSpPr>
          <p:cNvPr id="136" name="Google Shape;136;p7"/>
          <p:cNvSpPr txBox="1"/>
          <p:nvPr/>
        </p:nvSpPr>
        <p:spPr>
          <a:xfrm>
            <a:off x="36909" y="6197168"/>
            <a:ext cx="457200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https://lemelson.mit.edu/resources/alessandro-volta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>
            <p:ph type="title"/>
          </p:nvPr>
        </p:nvSpPr>
        <p:spPr>
          <a:xfrm>
            <a:off x="532208" y="233356"/>
            <a:ext cx="8079581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alibri"/>
              <a:buNone/>
            </a:pPr>
            <a:r>
              <a:rPr lang="en-US"/>
              <a:t>Voltaic Pile</a:t>
            </a:r>
            <a:endParaRPr/>
          </a:p>
        </p:txBody>
      </p:sp>
      <p:pic>
        <p:nvPicPr>
          <p:cNvPr descr="The Voltaic Pile | Distinctive Collections Spotlights" id="143" name="Google Shape;143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1613" l="3548" r="59794" t="17934"/>
          <a:stretch/>
        </p:blipFill>
        <p:spPr>
          <a:xfrm>
            <a:off x="615238" y="1596944"/>
            <a:ext cx="3603174" cy="4914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8"/>
          <p:cNvGrpSpPr/>
          <p:nvPr/>
        </p:nvGrpSpPr>
        <p:grpSpPr>
          <a:xfrm>
            <a:off x="4838505" y="2494628"/>
            <a:ext cx="3690257" cy="2799257"/>
            <a:chOff x="2743200" y="2509728"/>
            <a:chExt cx="3690257" cy="2799257"/>
          </a:xfrm>
        </p:grpSpPr>
        <p:sp>
          <p:nvSpPr>
            <p:cNvPr id="145" name="Google Shape;145;p8"/>
            <p:cNvSpPr/>
            <p:nvPr/>
          </p:nvSpPr>
          <p:spPr>
            <a:xfrm>
              <a:off x="2743200" y="2509728"/>
              <a:ext cx="3690257" cy="279925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3C3D6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Voltaic pile - Wikipedia" id="146" name="Google Shape;146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01836" y="2509729"/>
              <a:ext cx="3340327" cy="27335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8"/>
          <p:cNvSpPr txBox="1"/>
          <p:nvPr/>
        </p:nvSpPr>
        <p:spPr>
          <a:xfrm>
            <a:off x="5089793" y="4720311"/>
            <a:ext cx="94745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</a:t>
            </a:r>
            <a:endParaRPr/>
          </a:p>
        </p:txBody>
      </p:sp>
      <p:sp>
        <p:nvSpPr>
          <p:cNvPr id="148" name="Google Shape;148;p8"/>
          <p:cNvSpPr txBox="1"/>
          <p:nvPr/>
        </p:nvSpPr>
        <p:spPr>
          <a:xfrm>
            <a:off x="5041276" y="4485290"/>
            <a:ext cx="947450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Zinc</a:t>
            </a:r>
            <a:endParaRPr/>
          </a:p>
        </p:txBody>
      </p:sp>
      <p:sp>
        <p:nvSpPr>
          <p:cNvPr id="149" name="Google Shape;149;p8"/>
          <p:cNvSpPr txBox="1"/>
          <p:nvPr/>
        </p:nvSpPr>
        <p:spPr>
          <a:xfrm>
            <a:off x="4838505" y="3882215"/>
            <a:ext cx="1164521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Electrolyte</a:t>
            </a:r>
            <a:endParaRPr/>
          </a:p>
        </p:txBody>
      </p:sp>
      <p:sp>
        <p:nvSpPr>
          <p:cNvPr id="150" name="Google Shape;150;p8"/>
          <p:cNvSpPr txBox="1"/>
          <p:nvPr/>
        </p:nvSpPr>
        <p:spPr>
          <a:xfrm>
            <a:off x="7419657" y="4573068"/>
            <a:ext cx="917812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unit</a:t>
            </a:r>
            <a:endParaRPr/>
          </a:p>
        </p:txBody>
      </p:sp>
      <p:sp>
        <p:nvSpPr>
          <p:cNvPr id="151" name="Google Shape;151;p8"/>
          <p:cNvSpPr txBox="1"/>
          <p:nvPr/>
        </p:nvSpPr>
        <p:spPr>
          <a:xfrm>
            <a:off x="130825" y="6493839"/>
            <a:ext cx="45720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https://libraries.mit.edu/collections/vail-collection/topics/electricity/the-voltaic-pile/</a:t>
            </a:r>
            <a:endParaRPr sz="11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>
            <p:ph type="title"/>
          </p:nvPr>
        </p:nvSpPr>
        <p:spPr>
          <a:xfrm>
            <a:off x="532205" y="0"/>
            <a:ext cx="8079581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alibri"/>
              <a:buNone/>
            </a:pPr>
            <a:r>
              <a:rPr lang="en-US"/>
              <a:t>Voltaic Pile</a:t>
            </a:r>
            <a:endParaRPr/>
          </a:p>
        </p:txBody>
      </p:sp>
      <p:pic>
        <p:nvPicPr>
          <p:cNvPr descr="The Voltaic Pile | Distinctive Collections Spotlights" id="158" name="Google Shape;158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9135" y="1246430"/>
            <a:ext cx="4165729" cy="51484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9"/>
          <p:cNvSpPr txBox="1"/>
          <p:nvPr/>
        </p:nvSpPr>
        <p:spPr>
          <a:xfrm>
            <a:off x="2003066" y="6394831"/>
            <a:ext cx="513786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https://libraries.mit.edu/collections/vail-collection/topics/electricity/the-voltaic-pile/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tropolitan">
  <a:themeElements>
    <a:clrScheme name="Metropolit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2022-03-02T02:16:26Z</dcterms:created>
  <dc:creator>Spencer Saraf</dc:creator>
</cp:coreProperties>
</file>